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52"/>
  </p:notesMasterIdLst>
  <p:handoutMasterIdLst>
    <p:handoutMasterId r:id="rId53"/>
  </p:handoutMasterIdLst>
  <p:sldIdLst>
    <p:sldId id="256" r:id="rId2"/>
    <p:sldId id="305" r:id="rId3"/>
    <p:sldId id="306" r:id="rId4"/>
    <p:sldId id="307" r:id="rId5"/>
    <p:sldId id="265" r:id="rId6"/>
    <p:sldId id="266" r:id="rId7"/>
    <p:sldId id="308" r:id="rId8"/>
    <p:sldId id="267" r:id="rId9"/>
    <p:sldId id="268" r:id="rId10"/>
    <p:sldId id="258" r:id="rId11"/>
    <p:sldId id="269" r:id="rId12"/>
    <p:sldId id="259" r:id="rId13"/>
    <p:sldId id="275" r:id="rId14"/>
    <p:sldId id="276" r:id="rId15"/>
    <p:sldId id="277" r:id="rId16"/>
    <p:sldId id="314" r:id="rId17"/>
    <p:sldId id="270" r:id="rId18"/>
    <p:sldId id="284" r:id="rId19"/>
    <p:sldId id="320" r:id="rId20"/>
    <p:sldId id="260" r:id="rId21"/>
    <p:sldId id="271" r:id="rId22"/>
    <p:sldId id="288" r:id="rId23"/>
    <p:sldId id="272" r:id="rId24"/>
    <p:sldId id="289" r:id="rId25"/>
    <p:sldId id="274" r:id="rId26"/>
    <p:sldId id="309" r:id="rId27"/>
    <p:sldId id="261" r:id="rId28"/>
    <p:sldId id="281" r:id="rId29"/>
    <p:sldId id="315" r:id="rId30"/>
    <p:sldId id="310" r:id="rId31"/>
    <p:sldId id="282" r:id="rId32"/>
    <p:sldId id="285" r:id="rId33"/>
    <p:sldId id="286" r:id="rId34"/>
    <p:sldId id="290" r:id="rId35"/>
    <p:sldId id="291" r:id="rId36"/>
    <p:sldId id="293" r:id="rId37"/>
    <p:sldId id="264" r:id="rId38"/>
    <p:sldId id="292" r:id="rId39"/>
    <p:sldId id="298" r:id="rId40"/>
    <p:sldId id="313" r:id="rId41"/>
    <p:sldId id="297" r:id="rId42"/>
    <p:sldId id="299" r:id="rId43"/>
    <p:sldId id="319" r:id="rId44"/>
    <p:sldId id="316" r:id="rId45"/>
    <p:sldId id="317" r:id="rId46"/>
    <p:sldId id="303" r:id="rId47"/>
    <p:sldId id="318" r:id="rId48"/>
    <p:sldId id="321" r:id="rId49"/>
    <p:sldId id="294" r:id="rId50"/>
    <p:sldId id="312" r:id="rId51"/>
  </p:sldIdLst>
  <p:sldSz cx="9144000" cy="6858000" type="screen4x3"/>
  <p:notesSz cx="6946900" cy="9271000"/>
  <p:custDataLst>
    <p:tags r:id="rId54"/>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FF"/>
    <a:srgbClr val="FFFF99"/>
    <a:srgbClr val="000000"/>
    <a:srgbClr val="A8C6EA"/>
    <a:srgbClr val="DBE5F1"/>
    <a:srgbClr val="E6E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79344" autoAdjust="0"/>
  </p:normalViewPr>
  <p:slideViewPr>
    <p:cSldViewPr>
      <p:cViewPr varScale="1">
        <p:scale>
          <a:sx n="105" d="100"/>
          <a:sy n="105" d="100"/>
        </p:scale>
        <p:origin x="14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76"/>
    </p:cViewPr>
  </p:sorterViewPr>
  <p:notesViewPr>
    <p:cSldViewPr>
      <p:cViewPr>
        <p:scale>
          <a:sx n="75" d="100"/>
          <a:sy n="75" d="100"/>
        </p:scale>
        <p:origin x="-756" y="-60"/>
      </p:cViewPr>
      <p:guideLst>
        <p:guide orient="horz" pos="292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85A03-DA33-436A-A5A9-4F30D358FBF4}" type="doc">
      <dgm:prSet loTypeId="urn:microsoft.com/office/officeart/2005/8/layout/default#1" loCatId="list" qsTypeId="urn:microsoft.com/office/officeart/2005/8/quickstyle/simple3" qsCatId="simple" csTypeId="urn:microsoft.com/office/officeart/2005/8/colors/colorful1#1" csCatId="colorful" phldr="1"/>
      <dgm:spPr/>
      <dgm:t>
        <a:bodyPr/>
        <a:lstStyle/>
        <a:p>
          <a:endParaRPr lang="en-US"/>
        </a:p>
      </dgm:t>
    </dgm:pt>
    <dgm:pt modelId="{69D736FE-8BA8-474E-88AE-E5BFB9228524}" type="pres">
      <dgm:prSet presAssocID="{59E85A03-DA33-436A-A5A9-4F30D358FBF4}" presName="diagram" presStyleCnt="0">
        <dgm:presLayoutVars>
          <dgm:dir/>
          <dgm:resizeHandles val="exact"/>
        </dgm:presLayoutVars>
      </dgm:prSet>
      <dgm:spPr/>
      <dgm:t>
        <a:bodyPr/>
        <a:lstStyle/>
        <a:p>
          <a:endParaRPr lang="en-US"/>
        </a:p>
      </dgm:t>
    </dgm:pt>
  </dgm:ptLst>
  <dgm:cxnLst>
    <dgm:cxn modelId="{94559824-98E0-48D4-BFF9-84F65DF62F1F}" type="presOf" srcId="{59E85A03-DA33-436A-A5A9-4F30D358FBF4}" destId="{69D736FE-8BA8-474E-88AE-E5BFB9228524}" srcOrd="0"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3E83FC-243E-4049-83B0-438522DDDCCB}" type="doc">
      <dgm:prSet loTypeId="urn:microsoft.com/office/officeart/2005/8/layout/matrix2" loCatId="matrix" qsTypeId="urn:microsoft.com/office/officeart/2005/8/quickstyle/3d2" qsCatId="3D" csTypeId="urn:microsoft.com/office/officeart/2005/8/colors/accent1_2" csCatId="accent1" phldr="1"/>
      <dgm:spPr/>
      <dgm:t>
        <a:bodyPr/>
        <a:lstStyle/>
        <a:p>
          <a:endParaRPr lang="en-US"/>
        </a:p>
      </dgm:t>
    </dgm:pt>
    <dgm:pt modelId="{7BB98E25-FEB0-4AA7-8B7C-83DCC8EF12D9}" type="pres">
      <dgm:prSet presAssocID="{073E83FC-243E-4049-83B0-438522DDDCCB}" presName="matrix" presStyleCnt="0">
        <dgm:presLayoutVars>
          <dgm:chMax val="1"/>
          <dgm:dir/>
          <dgm:resizeHandles val="exact"/>
        </dgm:presLayoutVars>
      </dgm:prSet>
      <dgm:spPr/>
      <dgm:t>
        <a:bodyPr/>
        <a:lstStyle/>
        <a:p>
          <a:endParaRPr lang="en-US"/>
        </a:p>
      </dgm:t>
    </dgm:pt>
  </dgm:ptLst>
  <dgm:cxnLst>
    <dgm:cxn modelId="{B46FDCBF-8CB8-4073-ADA7-22CB9DDF9BC3}" type="presOf" srcId="{073E83FC-243E-4049-83B0-438522DDDCCB}" destId="{7BB98E25-FEB0-4AA7-8B7C-83DCC8EF12D9}" srcOrd="0"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a:defRPr sz="1200"/>
            </a:lvl1pPr>
          </a:lstStyle>
          <a:p>
            <a:endParaRPr lang="en-US" dirty="0"/>
          </a:p>
        </p:txBody>
      </p:sp>
      <p:sp>
        <p:nvSpPr>
          <p:cNvPr id="3" name="Date Placeholder 2"/>
          <p:cNvSpPr>
            <a:spLocks noGrp="1"/>
          </p:cNvSpPr>
          <p:nvPr>
            <p:ph type="dt" sz="quarter" idx="1"/>
          </p:nvPr>
        </p:nvSpPr>
        <p:spPr>
          <a:xfrm>
            <a:off x="3934969" y="0"/>
            <a:ext cx="3010323" cy="463550"/>
          </a:xfrm>
          <a:prstGeom prst="rect">
            <a:avLst/>
          </a:prstGeom>
        </p:spPr>
        <p:txBody>
          <a:bodyPr vert="horz" lIns="92665" tIns="46333" rIns="92665" bIns="46333" rtlCol="0"/>
          <a:lstStyle>
            <a:lvl1pPr algn="r">
              <a:defRPr sz="1200"/>
            </a:lvl1pPr>
          </a:lstStyle>
          <a:p>
            <a:fld id="{7AEFB7A5-5539-4892-9B83-C1DDFB6A17F5}" type="datetimeFigureOut">
              <a:rPr lang="en-US" smtClean="0"/>
              <a:pPr/>
              <a:t>11/2/2015</a:t>
            </a:fld>
            <a:endParaRPr lang="en-US" dirty="0"/>
          </a:p>
        </p:txBody>
      </p:sp>
      <p:sp>
        <p:nvSpPr>
          <p:cNvPr id="4" name="Footer Placeholder 3"/>
          <p:cNvSpPr>
            <a:spLocks noGrp="1"/>
          </p:cNvSpPr>
          <p:nvPr>
            <p:ph type="ftr" sz="quarter" idx="2"/>
          </p:nvPr>
        </p:nvSpPr>
        <p:spPr>
          <a:xfrm>
            <a:off x="0" y="8805841"/>
            <a:ext cx="3010323" cy="463550"/>
          </a:xfrm>
          <a:prstGeom prst="rect">
            <a:avLst/>
          </a:prstGeom>
        </p:spPr>
        <p:txBody>
          <a:bodyPr vert="horz" lIns="92665" tIns="46333" rIns="92665" bIns="4633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969" y="8805841"/>
            <a:ext cx="3010323" cy="463550"/>
          </a:xfrm>
          <a:prstGeom prst="rect">
            <a:avLst/>
          </a:prstGeom>
        </p:spPr>
        <p:txBody>
          <a:bodyPr vert="horz" lIns="92665" tIns="46333" rIns="92665" bIns="46333" rtlCol="0" anchor="b"/>
          <a:lstStyle>
            <a:lvl1pPr algn="r">
              <a:defRPr sz="1200"/>
            </a:lvl1pPr>
          </a:lstStyle>
          <a:p>
            <a:fld id="{7154D6E2-80A9-485E-AD5C-EC68CCCB2281}" type="slidenum">
              <a:rPr lang="en-US" smtClean="0"/>
              <a:pPr/>
              <a:t>‹#›</a:t>
            </a:fld>
            <a:endParaRPr lang="en-US" dirty="0"/>
          </a:p>
        </p:txBody>
      </p:sp>
    </p:spTree>
    <p:extLst>
      <p:ext uri="{BB962C8B-B14F-4D97-AF65-F5344CB8AC3E}">
        <p14:creationId xmlns:p14="http://schemas.microsoft.com/office/powerpoint/2010/main" val="910644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10323" cy="463550"/>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eaLnBrk="0" hangingPunct="0">
              <a:defRPr sz="1200"/>
            </a:lvl1pPr>
          </a:lstStyle>
          <a:p>
            <a:endParaRPr lang="en-US" dirty="0"/>
          </a:p>
        </p:txBody>
      </p:sp>
      <p:sp>
        <p:nvSpPr>
          <p:cNvPr id="5123" name="Rectangle 3"/>
          <p:cNvSpPr>
            <a:spLocks noGrp="1" noChangeArrowheads="1"/>
          </p:cNvSpPr>
          <p:nvPr>
            <p:ph type="dt" idx="1"/>
          </p:nvPr>
        </p:nvSpPr>
        <p:spPr bwMode="auto">
          <a:xfrm>
            <a:off x="3936577" y="0"/>
            <a:ext cx="3010323" cy="463550"/>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algn="r" eaLnBrk="0" hangingPunct="0">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1155700" y="695325"/>
            <a:ext cx="4635500" cy="347662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26254" y="4403725"/>
            <a:ext cx="5094393" cy="4171950"/>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07450"/>
            <a:ext cx="3010323"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eaLnBrk="0" hangingPunct="0">
              <a:defRPr sz="1200"/>
            </a:lvl1pPr>
          </a:lstStyle>
          <a:p>
            <a:endParaRPr lang="en-US" dirty="0"/>
          </a:p>
        </p:txBody>
      </p:sp>
      <p:sp>
        <p:nvSpPr>
          <p:cNvPr id="5127" name="Rectangle 7"/>
          <p:cNvSpPr>
            <a:spLocks noGrp="1" noChangeArrowheads="1"/>
          </p:cNvSpPr>
          <p:nvPr>
            <p:ph type="sldNum" sz="quarter" idx="5"/>
          </p:nvPr>
        </p:nvSpPr>
        <p:spPr bwMode="auto">
          <a:xfrm>
            <a:off x="3936577" y="8807450"/>
            <a:ext cx="3010323"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algn="r" eaLnBrk="0" hangingPunct="0">
              <a:defRPr sz="1200"/>
            </a:lvl1pPr>
          </a:lstStyle>
          <a:p>
            <a:fld id="{EB5EBBAF-725C-4ADA-AA8F-94AA66392D57}" type="slidenum">
              <a:rPr lang="en-US"/>
              <a:pPr/>
              <a:t>‹#›</a:t>
            </a:fld>
            <a:endParaRPr lang="en-US" dirty="0"/>
          </a:p>
        </p:txBody>
      </p:sp>
    </p:spTree>
    <p:extLst>
      <p:ext uri="{BB962C8B-B14F-4D97-AF65-F5344CB8AC3E}">
        <p14:creationId xmlns:p14="http://schemas.microsoft.com/office/powerpoint/2010/main" val="3478011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2E49A-D3A0-4428-A578-2664CEA69536}" type="slidenum">
              <a:rPr lang="en-US"/>
              <a:pPr/>
              <a:t>1</a:t>
            </a:fld>
            <a:endParaRPr lang="en-US" dirty="0"/>
          </a:p>
        </p:txBody>
      </p:sp>
      <p:sp>
        <p:nvSpPr>
          <p:cNvPr id="20482" name="Rectangle 2"/>
          <p:cNvSpPr>
            <a:spLocks noGrp="1" noRot="1" noChangeAspect="1" noChangeArrowheads="1" noTextEdit="1"/>
          </p:cNvSpPr>
          <p:nvPr>
            <p:ph type="sldImg"/>
          </p:nvPr>
        </p:nvSpPr>
        <p:spPr>
          <a:xfrm>
            <a:off x="1155700" y="695325"/>
            <a:ext cx="4635500" cy="3476625"/>
          </a:xfrm>
          <a:ln/>
        </p:spPr>
      </p:sp>
      <p:sp>
        <p:nvSpPr>
          <p:cNvPr id="204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598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5EBBAF-725C-4ADA-AA8F-94AA66392D57}" type="slidenum">
              <a:rPr lang="en-US" smtClean="0"/>
              <a:pPr/>
              <a:t>22</a:t>
            </a:fld>
            <a:endParaRPr lang="en-US" dirty="0"/>
          </a:p>
        </p:txBody>
      </p:sp>
    </p:spTree>
    <p:extLst>
      <p:ext uri="{BB962C8B-B14F-4D97-AF65-F5344CB8AC3E}">
        <p14:creationId xmlns:p14="http://schemas.microsoft.com/office/powerpoint/2010/main" val="105978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5EBBAF-725C-4ADA-AA8F-94AA66392D57}" type="slidenum">
              <a:rPr lang="en-US" smtClean="0"/>
              <a:pPr/>
              <a:t>23</a:t>
            </a:fld>
            <a:endParaRPr lang="en-US" dirty="0"/>
          </a:p>
        </p:txBody>
      </p:sp>
    </p:spTree>
    <p:extLst>
      <p:ext uri="{BB962C8B-B14F-4D97-AF65-F5344CB8AC3E}">
        <p14:creationId xmlns:p14="http://schemas.microsoft.com/office/powerpoint/2010/main" val="39319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5EBBAF-725C-4ADA-AA8F-94AA66392D57}" type="slidenum">
              <a:rPr lang="en-US" smtClean="0"/>
              <a:pPr/>
              <a:t>25</a:t>
            </a:fld>
            <a:endParaRPr lang="en-US" dirty="0"/>
          </a:p>
        </p:txBody>
      </p:sp>
    </p:spTree>
    <p:extLst>
      <p:ext uri="{BB962C8B-B14F-4D97-AF65-F5344CB8AC3E}">
        <p14:creationId xmlns:p14="http://schemas.microsoft.com/office/powerpoint/2010/main" val="2347441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A7D12-CB2D-41BD-9D52-0ACA41278CDC}" type="slidenum">
              <a:rPr lang="en-US"/>
              <a:pPr/>
              <a:t>27</a:t>
            </a:fld>
            <a:endParaRPr lang="en-US" dirty="0"/>
          </a:p>
        </p:txBody>
      </p:sp>
      <p:sp>
        <p:nvSpPr>
          <p:cNvPr id="13314" name="Rectangle 2"/>
          <p:cNvSpPr>
            <a:spLocks noGrp="1" noRot="1" noChangeAspect="1" noChangeArrowheads="1" noTextEdit="1"/>
          </p:cNvSpPr>
          <p:nvPr>
            <p:ph type="sldImg"/>
          </p:nvPr>
        </p:nvSpPr>
        <p:spPr>
          <a:xfrm>
            <a:off x="1155700" y="695325"/>
            <a:ext cx="4635500" cy="3476625"/>
          </a:xfrm>
          <a:ln/>
        </p:spPr>
      </p:sp>
      <p:sp>
        <p:nvSpPr>
          <p:cNvPr id="13315" name="Rectangle 3"/>
          <p:cNvSpPr>
            <a:spLocks noGrp="1" noChangeArrowheads="1"/>
          </p:cNvSpPr>
          <p:nvPr>
            <p:ph type="body" idx="1"/>
          </p:nvPr>
        </p:nvSpPr>
        <p:spPr/>
        <p:txBody>
          <a:bodyPr/>
          <a:lstStyle/>
          <a:p>
            <a:r>
              <a:rPr lang="en-US" dirty="0"/>
              <a:t>How do you introduce yourself?  Be careful not to misrepresent your agency and yourself.  See page 31 for effective opening statements.</a:t>
            </a:r>
          </a:p>
          <a:p>
            <a:r>
              <a:rPr lang="en-US" dirty="0"/>
              <a:t>Essentials of introduction: who you are, why you are here, ask to come in , that you may be able to assist them in some way. Show your ID or business card.</a:t>
            </a:r>
          </a:p>
          <a:p>
            <a:r>
              <a:rPr lang="en-US" b="1" dirty="0"/>
              <a:t>How do you ask to come it if client is resistant?  </a:t>
            </a:r>
            <a:r>
              <a:rPr lang="en-US" dirty="0"/>
              <a:t>Privacy issues, only take a few minutes of time, etc.</a:t>
            </a:r>
          </a:p>
          <a:p>
            <a:r>
              <a:rPr lang="en-US" b="1" dirty="0"/>
              <a:t>What can you comment on at the door that might warm client up to you? </a:t>
            </a:r>
            <a:r>
              <a:rPr lang="en-US" dirty="0"/>
              <a:t>Garden,</a:t>
            </a:r>
          </a:p>
          <a:p>
            <a:r>
              <a:rPr lang="en-US" dirty="0"/>
              <a:t>Speak and move slowly, stay calm, be/stay  warm and friendly (regardless of responses), stay non-judgmental, show strength and confidence in your ability to be helpful, Maintain eye contact, respect  personal space.  Remember this is client’s home!</a:t>
            </a:r>
          </a:p>
          <a:p>
            <a:r>
              <a:rPr lang="en-US" dirty="0"/>
              <a:t>Universalize- we frequently find that …..</a:t>
            </a:r>
          </a:p>
          <a:p>
            <a:r>
              <a:rPr lang="en-US" dirty="0"/>
              <a:t>Empathize - we are concerned and appreciate your difficulties</a:t>
            </a:r>
          </a:p>
          <a:p>
            <a:r>
              <a:rPr lang="en-US" dirty="0"/>
              <a:t>Credentialize- I have been doing this work for a while…</a:t>
            </a:r>
          </a:p>
          <a:p>
            <a:r>
              <a:rPr lang="en-US" dirty="0"/>
              <a:t>Clarify- There are serious things we need to talk about - but at the door where neighbors can hear</a:t>
            </a:r>
          </a:p>
          <a:p>
            <a:r>
              <a:rPr lang="en-US" dirty="0"/>
              <a:t>Ask permission</a:t>
            </a:r>
          </a:p>
          <a:p>
            <a:endParaRPr lang="en-US" dirty="0"/>
          </a:p>
        </p:txBody>
      </p:sp>
    </p:spTree>
    <p:extLst>
      <p:ext uri="{BB962C8B-B14F-4D97-AF65-F5344CB8AC3E}">
        <p14:creationId xmlns:p14="http://schemas.microsoft.com/office/powerpoint/2010/main" val="631237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3A299-5F1A-4EDD-8887-11FF1667B02A}" type="slidenum">
              <a:rPr lang="en-US"/>
              <a:pPr/>
              <a:t>37</a:t>
            </a:fld>
            <a:endParaRPr lang="en-US" dirty="0"/>
          </a:p>
        </p:txBody>
      </p:sp>
      <p:sp>
        <p:nvSpPr>
          <p:cNvPr id="18434" name="Rectangle 2"/>
          <p:cNvSpPr>
            <a:spLocks noGrp="1" noRot="1" noChangeAspect="1" noChangeArrowheads="1" noTextEdit="1"/>
          </p:cNvSpPr>
          <p:nvPr>
            <p:ph type="sldImg"/>
          </p:nvPr>
        </p:nvSpPr>
        <p:spPr>
          <a:xfrm>
            <a:off x="1155700" y="695325"/>
            <a:ext cx="4635500" cy="3476625"/>
          </a:xfrm>
          <a:ln/>
        </p:spPr>
      </p:sp>
      <p:sp>
        <p:nvSpPr>
          <p:cNvPr id="18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21066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5700" y="695325"/>
            <a:ext cx="4635500" cy="3476625"/>
          </a:xfrm>
          <a:ln/>
        </p:spPr>
      </p:sp>
      <p:sp>
        <p:nvSpPr>
          <p:cNvPr id="56323" name="Rectangle 3"/>
          <p:cNvSpPr>
            <a:spLocks noGrp="1" noChangeArrowheads="1"/>
          </p:cNvSpPr>
          <p:nvPr>
            <p:ph type="body" idx="1"/>
          </p:nvPr>
        </p:nvSpPr>
        <p:spPr>
          <a:noFill/>
          <a:ln w="9525"/>
        </p:spPr>
        <p:txBody>
          <a:bodyPr/>
          <a:lstStyle/>
          <a:p>
            <a:pPr>
              <a:buFontTx/>
              <a:buChar char="•"/>
            </a:pPr>
            <a:endParaRPr lang="en-US" dirty="0" smtClean="0">
              <a:latin typeface="Times New Roman" pitchFamily="18" charset="0"/>
            </a:endParaRPr>
          </a:p>
        </p:txBody>
      </p:sp>
    </p:spTree>
    <p:extLst>
      <p:ext uri="{BB962C8B-B14F-4D97-AF65-F5344CB8AC3E}">
        <p14:creationId xmlns:p14="http://schemas.microsoft.com/office/powerpoint/2010/main" val="3670991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72614F0-7702-4FEA-A057-03F886D696C9}" type="slidenum">
              <a:rPr lang="en-US"/>
              <a:pPr/>
              <a:t>41</a:t>
            </a:fld>
            <a:endParaRPr lang="en-US" dirty="0"/>
          </a:p>
        </p:txBody>
      </p:sp>
      <p:sp>
        <p:nvSpPr>
          <p:cNvPr id="30723" name="Rectangle 2"/>
          <p:cNvSpPr>
            <a:spLocks noGrp="1" noRot="1" noChangeAspect="1" noChangeArrowheads="1" noTextEdit="1"/>
          </p:cNvSpPr>
          <p:nvPr>
            <p:ph type="sldImg"/>
          </p:nvPr>
        </p:nvSpPr>
        <p:spPr>
          <a:xfrm>
            <a:off x="1155700" y="695325"/>
            <a:ext cx="4635500" cy="3476625"/>
          </a:xfrm>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84642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5700" y="695325"/>
            <a:ext cx="4635500" cy="3476625"/>
          </a:xfrm>
          <a:ln/>
        </p:spPr>
      </p:sp>
      <p:sp>
        <p:nvSpPr>
          <p:cNvPr id="57347" name="Rectangle 3"/>
          <p:cNvSpPr>
            <a:spLocks noGrp="1" noChangeArrowheads="1"/>
          </p:cNvSpPr>
          <p:nvPr>
            <p:ph type="body" idx="1"/>
          </p:nvPr>
        </p:nvSpPr>
        <p:spPr>
          <a:noFill/>
          <a:ln w="9525"/>
        </p:spPr>
        <p:txBody>
          <a:bodyPr/>
          <a:lstStyle/>
          <a:p>
            <a:pPr>
              <a:buFontTx/>
              <a:buNone/>
            </a:pPr>
            <a:endParaRPr lang="en-US" dirty="0" smtClean="0">
              <a:latin typeface="Times New Roman" pitchFamily="18" charset="0"/>
            </a:endParaRPr>
          </a:p>
        </p:txBody>
      </p:sp>
    </p:spTree>
    <p:extLst>
      <p:ext uri="{BB962C8B-B14F-4D97-AF65-F5344CB8AC3E}">
        <p14:creationId xmlns:p14="http://schemas.microsoft.com/office/powerpoint/2010/main" val="2692310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5700" y="695325"/>
            <a:ext cx="4635500" cy="3476625"/>
          </a:xfrm>
          <a:ln/>
        </p:spPr>
      </p:sp>
      <p:sp>
        <p:nvSpPr>
          <p:cNvPr id="61443" name="Rectangle 3"/>
          <p:cNvSpPr>
            <a:spLocks noGrp="1" noChangeArrowheads="1"/>
          </p:cNvSpPr>
          <p:nvPr>
            <p:ph type="body" idx="1"/>
          </p:nvPr>
        </p:nvSpPr>
        <p:spPr>
          <a:noFill/>
          <a:ln w="9525"/>
        </p:spPr>
        <p:txBody>
          <a:bodyPr/>
          <a:lstStyle/>
          <a:p>
            <a:endParaRPr lang="en-US" dirty="0" smtClean="0">
              <a:latin typeface="Times New Roman" pitchFamily="18" charset="0"/>
            </a:endParaRPr>
          </a:p>
        </p:txBody>
      </p:sp>
    </p:spTree>
    <p:extLst>
      <p:ext uri="{BB962C8B-B14F-4D97-AF65-F5344CB8AC3E}">
        <p14:creationId xmlns:p14="http://schemas.microsoft.com/office/powerpoint/2010/main" val="4039136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5EBBAF-725C-4ADA-AA8F-94AA66392D57}" type="slidenum">
              <a:rPr lang="en-US" smtClean="0"/>
              <a:pPr/>
              <a:t>47</a:t>
            </a:fld>
            <a:endParaRPr lang="en-US" dirty="0"/>
          </a:p>
        </p:txBody>
      </p:sp>
    </p:spTree>
    <p:extLst>
      <p:ext uri="{BB962C8B-B14F-4D97-AF65-F5344CB8AC3E}">
        <p14:creationId xmlns:p14="http://schemas.microsoft.com/office/powerpoint/2010/main" val="364336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p>
            <a:r>
              <a:rPr lang="en-US" dirty="0" smtClean="0"/>
              <a:t>Professional Communication</a:t>
            </a:r>
          </a:p>
        </p:txBody>
      </p:sp>
      <p:sp>
        <p:nvSpPr>
          <p:cNvPr id="75779" name="Rectangle 7"/>
          <p:cNvSpPr>
            <a:spLocks noGrp="1" noChangeArrowheads="1"/>
          </p:cNvSpPr>
          <p:nvPr>
            <p:ph type="sldNum" sz="quarter" idx="5"/>
          </p:nvPr>
        </p:nvSpPr>
        <p:spPr>
          <a:noFill/>
        </p:spPr>
        <p:txBody>
          <a:bodyPr/>
          <a:lstStyle/>
          <a:p>
            <a:fld id="{73DABE8A-715F-40EE-8886-57BD16462154}" type="slidenum">
              <a:rPr lang="en-US" smtClean="0"/>
              <a:pPr/>
              <a:t>2</a:t>
            </a:fld>
            <a:endParaRPr lang="en-US" dirty="0" smtClean="0"/>
          </a:p>
        </p:txBody>
      </p:sp>
      <p:sp>
        <p:nvSpPr>
          <p:cNvPr id="75780" name="Rectangle 2"/>
          <p:cNvSpPr>
            <a:spLocks noGrp="1" noRot="1" noChangeAspect="1" noChangeArrowheads="1" noTextEdit="1"/>
          </p:cNvSpPr>
          <p:nvPr>
            <p:ph type="sldImg"/>
          </p:nvPr>
        </p:nvSpPr>
        <p:spPr>
          <a:xfrm>
            <a:off x="1155700" y="695325"/>
            <a:ext cx="4635500" cy="3476625"/>
          </a:xfrm>
          <a:ln/>
        </p:spPr>
      </p:sp>
      <p:sp>
        <p:nvSpPr>
          <p:cNvPr id="7578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44048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5EBBAF-725C-4ADA-AA8F-94AA66392D57}" type="slidenum">
              <a:rPr lang="en-US" smtClean="0"/>
              <a:pPr/>
              <a:t>49</a:t>
            </a:fld>
            <a:endParaRPr lang="en-US" dirty="0"/>
          </a:p>
        </p:txBody>
      </p:sp>
    </p:spTree>
    <p:extLst>
      <p:ext uri="{BB962C8B-B14F-4D97-AF65-F5344CB8AC3E}">
        <p14:creationId xmlns:p14="http://schemas.microsoft.com/office/powerpoint/2010/main" val="3144884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5EBBAF-725C-4ADA-AA8F-94AA66392D57}" type="slidenum">
              <a:rPr lang="en-US" smtClean="0"/>
              <a:pPr/>
              <a:t>50</a:t>
            </a:fld>
            <a:endParaRPr lang="en-US" dirty="0"/>
          </a:p>
        </p:txBody>
      </p:sp>
    </p:spTree>
    <p:extLst>
      <p:ext uri="{BB962C8B-B14F-4D97-AF65-F5344CB8AC3E}">
        <p14:creationId xmlns:p14="http://schemas.microsoft.com/office/powerpoint/2010/main" val="153043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solidFill>
                  <a:schemeClr val="accent1">
                    <a:lumMod val="75000"/>
                  </a:schemeClr>
                </a:solidFill>
              </a:rPr>
              <a:t>1. Define intake and describe the goal of the intake process</a:t>
            </a:r>
          </a:p>
          <a:p>
            <a:pPr lvl="0"/>
            <a:r>
              <a:rPr lang="en-US" b="1" dirty="0" smtClean="0">
                <a:solidFill>
                  <a:schemeClr val="accent1">
                    <a:lumMod val="75000"/>
                  </a:schemeClr>
                </a:solidFill>
              </a:rPr>
              <a:t>2. Describe interviewing, communication, and rapport building strategies</a:t>
            </a:r>
          </a:p>
          <a:p>
            <a:pPr lvl="0"/>
            <a:r>
              <a:rPr lang="en-US" b="1" dirty="0" smtClean="0">
                <a:solidFill>
                  <a:schemeClr val="accent1">
                    <a:lumMod val="75000"/>
                  </a:schemeClr>
                </a:solidFill>
              </a:rPr>
              <a:t>3. Identify collaterals and other information that would assist in preparing for the initial visit</a:t>
            </a:r>
          </a:p>
          <a:p>
            <a:pPr lvl="0"/>
            <a:r>
              <a:rPr lang="en-US" b="1" dirty="0" smtClean="0">
                <a:solidFill>
                  <a:schemeClr val="accent1">
                    <a:lumMod val="75000"/>
                  </a:schemeClr>
                </a:solidFill>
              </a:rPr>
              <a:t>4. Evaluate information received in initial report to determine if statutory requirements are met</a:t>
            </a:r>
          </a:p>
          <a:p>
            <a:pPr lvl="0"/>
            <a:r>
              <a:rPr lang="en-US" b="1" dirty="0" smtClean="0">
                <a:solidFill>
                  <a:schemeClr val="accent1">
                    <a:lumMod val="75000"/>
                  </a:schemeClr>
                </a:solidFill>
              </a:rPr>
              <a:t>5. Describe safety precautions that can be taken in preparation for the initial visit</a:t>
            </a:r>
          </a:p>
          <a:p>
            <a:endParaRPr lang="en-US" dirty="0"/>
          </a:p>
        </p:txBody>
      </p:sp>
      <p:sp>
        <p:nvSpPr>
          <p:cNvPr id="4" name="Slide Number Placeholder 3"/>
          <p:cNvSpPr>
            <a:spLocks noGrp="1"/>
          </p:cNvSpPr>
          <p:nvPr>
            <p:ph type="sldNum" sz="quarter" idx="10"/>
          </p:nvPr>
        </p:nvSpPr>
        <p:spPr/>
        <p:txBody>
          <a:bodyPr/>
          <a:lstStyle/>
          <a:p>
            <a:fld id="{EB5EBBAF-725C-4ADA-AA8F-94AA66392D57}" type="slidenum">
              <a:rPr lang="en-US" smtClean="0"/>
              <a:pPr/>
              <a:t>5</a:t>
            </a:fld>
            <a:endParaRPr lang="en-US" dirty="0"/>
          </a:p>
        </p:txBody>
      </p:sp>
    </p:spTree>
    <p:extLst>
      <p:ext uri="{BB962C8B-B14F-4D97-AF65-F5344CB8AC3E}">
        <p14:creationId xmlns:p14="http://schemas.microsoft.com/office/powerpoint/2010/main" val="272593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solidFill>
                  <a:schemeClr val="accent1">
                    <a:lumMod val="75000"/>
                  </a:schemeClr>
                </a:solidFill>
              </a:rPr>
              <a:t>Demonstrate rapport building strategies with the client at the door</a:t>
            </a:r>
          </a:p>
          <a:p>
            <a:pPr lvl="0"/>
            <a:r>
              <a:rPr lang="en-US" b="1" dirty="0" smtClean="0">
                <a:solidFill>
                  <a:schemeClr val="accent1">
                    <a:lumMod val="75000"/>
                  </a:schemeClr>
                </a:solidFill>
              </a:rPr>
              <a:t>Discuss methods of dealing with client’s resistance to access</a:t>
            </a:r>
          </a:p>
          <a:p>
            <a:pPr lvl="0"/>
            <a:r>
              <a:rPr lang="en-US" b="1" dirty="0" smtClean="0">
                <a:solidFill>
                  <a:schemeClr val="accent1">
                    <a:lumMod val="75000"/>
                  </a:schemeClr>
                </a:solidFill>
              </a:rPr>
              <a:t>Demonstrate techniques for interviewing suspected abuser</a:t>
            </a:r>
          </a:p>
          <a:p>
            <a:pPr lvl="0"/>
            <a:r>
              <a:rPr lang="en-US" b="1" dirty="0" smtClean="0">
                <a:solidFill>
                  <a:schemeClr val="accent1">
                    <a:lumMod val="75000"/>
                  </a:schemeClr>
                </a:solidFill>
              </a:rPr>
              <a:t>Assess potentially dangerous situations in order to remain safe and discuss ways to deescalate these situations should they arise</a:t>
            </a:r>
          </a:p>
          <a:p>
            <a:endParaRPr lang="en-US" dirty="0"/>
          </a:p>
        </p:txBody>
      </p:sp>
      <p:sp>
        <p:nvSpPr>
          <p:cNvPr id="4" name="Slide Number Placeholder 3"/>
          <p:cNvSpPr>
            <a:spLocks noGrp="1"/>
          </p:cNvSpPr>
          <p:nvPr>
            <p:ph type="sldNum" sz="quarter" idx="10"/>
          </p:nvPr>
        </p:nvSpPr>
        <p:spPr/>
        <p:txBody>
          <a:bodyPr/>
          <a:lstStyle/>
          <a:p>
            <a:fld id="{EB5EBBAF-725C-4ADA-AA8F-94AA66392D57}" type="slidenum">
              <a:rPr lang="en-US" smtClean="0"/>
              <a:pPr/>
              <a:t>6</a:t>
            </a:fld>
            <a:endParaRPr lang="en-US" dirty="0"/>
          </a:p>
        </p:txBody>
      </p:sp>
    </p:spTree>
    <p:extLst>
      <p:ext uri="{BB962C8B-B14F-4D97-AF65-F5344CB8AC3E}">
        <p14:creationId xmlns:p14="http://schemas.microsoft.com/office/powerpoint/2010/main" val="47817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55B50-524F-43E3-9A2A-B1588258BBCA}" type="slidenum">
              <a:rPr lang="en-US"/>
              <a:pPr/>
              <a:t>10</a:t>
            </a:fld>
            <a:endParaRPr lang="en-US" dirty="0"/>
          </a:p>
        </p:txBody>
      </p:sp>
      <p:sp>
        <p:nvSpPr>
          <p:cNvPr id="6146" name="Rectangle 2"/>
          <p:cNvSpPr>
            <a:spLocks noGrp="1" noRot="1" noChangeAspect="1" noChangeArrowheads="1" noTextEdit="1"/>
          </p:cNvSpPr>
          <p:nvPr>
            <p:ph type="sldImg"/>
          </p:nvPr>
        </p:nvSpPr>
        <p:spPr>
          <a:xfrm>
            <a:off x="1155700" y="695325"/>
            <a:ext cx="4635500" cy="3476625"/>
          </a:xfrm>
          <a:ln/>
        </p:spPr>
      </p:sp>
      <p:sp>
        <p:nvSpPr>
          <p:cNvPr id="6147" name="Rectangle 3"/>
          <p:cNvSpPr>
            <a:spLocks noGrp="1" noChangeArrowheads="1"/>
          </p:cNvSpPr>
          <p:nvPr>
            <p:ph type="body" idx="1"/>
          </p:nvPr>
        </p:nvSpPr>
        <p:spPr/>
        <p:txBody>
          <a:bodyPr/>
          <a:lstStyle/>
          <a:p>
            <a:r>
              <a:rPr lang="en-US" dirty="0"/>
              <a:t>Use communication skills: non judgmental, listening (not </a:t>
            </a:r>
            <a:r>
              <a:rPr lang="en-US" dirty="0" smtClean="0"/>
              <a:t>necessarily  </a:t>
            </a:r>
            <a:r>
              <a:rPr lang="en-US" dirty="0"/>
              <a:t>agreeing, </a:t>
            </a:r>
            <a:r>
              <a:rPr lang="en-US" b="1" dirty="0"/>
              <a:t>taking your time</a:t>
            </a:r>
            <a:endParaRPr lang="en-US" dirty="0"/>
          </a:p>
          <a:p>
            <a:endParaRPr lang="en-US" dirty="0"/>
          </a:p>
          <a:p>
            <a:r>
              <a:rPr lang="en-US" dirty="0"/>
              <a:t>Clarify what you don’t understand.  </a:t>
            </a:r>
            <a:r>
              <a:rPr lang="en-US" b="1" dirty="0"/>
              <a:t>Active listening</a:t>
            </a:r>
            <a:r>
              <a:rPr lang="en-US" dirty="0"/>
              <a:t> - paraphrase or repeat.  Ask for what they mean by …..dirty, crazy, “treats her like dirt”, effective </a:t>
            </a:r>
            <a:r>
              <a:rPr lang="en-US" b="1" dirty="0"/>
              <a:t>questioning. Don’t jump to conclusions or put words in referrer’s mouth.</a:t>
            </a:r>
            <a:r>
              <a:rPr lang="en-US" dirty="0"/>
              <a:t> Need for patience.</a:t>
            </a:r>
          </a:p>
          <a:p>
            <a:endParaRPr lang="en-US" dirty="0"/>
          </a:p>
          <a:p>
            <a:r>
              <a:rPr lang="en-US" dirty="0"/>
              <a:t>Educate referrer: Confidentiality, anonymity, response time,  what constitutes APS, what the process is, whether case will or won’t be evaluated and why, what other agencies might be more appropriate to answer their concerns, don’t take attacks personally</a:t>
            </a:r>
          </a:p>
          <a:p>
            <a:endParaRPr lang="en-US" dirty="0"/>
          </a:p>
          <a:p>
            <a:r>
              <a:rPr lang="en-US" dirty="0"/>
              <a:t>See yourself as public relations person for the agency.  Maintain calm and friendly manner.  Be helpful in getting referrer where he needs to go. Thank referrer -acknowledge his concern for the client no matter what you think his motives are.</a:t>
            </a:r>
          </a:p>
        </p:txBody>
      </p:sp>
    </p:spTree>
    <p:extLst>
      <p:ext uri="{BB962C8B-B14F-4D97-AF65-F5344CB8AC3E}">
        <p14:creationId xmlns:p14="http://schemas.microsoft.com/office/powerpoint/2010/main" val="326095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14B5D-5D57-4F83-90EE-CD3B1CA80086}" type="slidenum">
              <a:rPr lang="en-US"/>
              <a:pPr/>
              <a:t>12</a:t>
            </a:fld>
            <a:endParaRPr lang="en-US" dirty="0"/>
          </a:p>
        </p:txBody>
      </p:sp>
      <p:sp>
        <p:nvSpPr>
          <p:cNvPr id="8194" name="Rectangle 2"/>
          <p:cNvSpPr>
            <a:spLocks noGrp="1" noRot="1" noChangeAspect="1" noChangeArrowheads="1" noTextEdit="1"/>
          </p:cNvSpPr>
          <p:nvPr>
            <p:ph type="sldImg"/>
          </p:nvPr>
        </p:nvSpPr>
        <p:spPr>
          <a:xfrm>
            <a:off x="1155700" y="695325"/>
            <a:ext cx="4635500" cy="3476625"/>
          </a:xfrm>
          <a:ln/>
        </p:spPr>
      </p:sp>
      <p:sp>
        <p:nvSpPr>
          <p:cNvPr id="8195" name="Rectangle 3"/>
          <p:cNvSpPr>
            <a:spLocks noGrp="1" noChangeArrowheads="1"/>
          </p:cNvSpPr>
          <p:nvPr>
            <p:ph type="body" idx="1"/>
          </p:nvPr>
        </p:nvSpPr>
        <p:spPr/>
        <p:txBody>
          <a:bodyPr/>
          <a:lstStyle/>
          <a:p>
            <a:r>
              <a:rPr lang="en-US" b="1" dirty="0"/>
              <a:t>Specifics:</a:t>
            </a:r>
            <a:r>
              <a:rPr lang="en-US" dirty="0"/>
              <a:t> Identifying info, directions to house, where entrance is, are there animals, does anyone else live in the house</a:t>
            </a:r>
          </a:p>
          <a:p>
            <a:r>
              <a:rPr lang="en-US" b="1" dirty="0"/>
              <a:t>Tale:</a:t>
            </a:r>
            <a:r>
              <a:rPr lang="en-US" dirty="0"/>
              <a:t> What happened? How long has it been going on? Why are they referring it now?What efforts have been made to address the problem? Details of allegations _ who, what when, how?  Witnesses, Description of client (physical, mental, past psych history, substance abuse history), client’s ability to care for self, defend self.  Info on perpetrator. How much at risk is client?  Is this an emergency? Why?</a:t>
            </a:r>
          </a:p>
          <a:p>
            <a:r>
              <a:rPr lang="en-US" b="1" dirty="0"/>
              <a:t>Others:</a:t>
            </a:r>
            <a:r>
              <a:rPr lang="en-US" dirty="0"/>
              <a:t> Environment and Support System - condition of home, income, dr. hospitalization , </a:t>
            </a:r>
            <a:r>
              <a:rPr lang="en-US" dirty="0" smtClean="0"/>
              <a:t>pharmacy, meds, </a:t>
            </a:r>
            <a:r>
              <a:rPr lang="en-US" dirty="0"/>
              <a:t>other agencies involved, family members involvement, how client gets food, transportation, manages money.</a:t>
            </a:r>
          </a:p>
          <a:p>
            <a:r>
              <a:rPr lang="en-US" b="1" dirty="0"/>
              <a:t>Referral source</a:t>
            </a:r>
            <a:r>
              <a:rPr lang="en-US" dirty="0"/>
              <a:t>: relation to client or perp, identifying </a:t>
            </a:r>
            <a:r>
              <a:rPr lang="en-US" dirty="0" smtClean="0"/>
              <a:t>info, ask </a:t>
            </a:r>
            <a:r>
              <a:rPr lang="en-US" dirty="0"/>
              <a:t>about need for anonymity, explain that even though you will not reveal referrer’s name, client may suspect.  Discuss expectations - what does referrer want to happen - is this realistic? Would referrer be available for helping gain access if necessary.</a:t>
            </a:r>
          </a:p>
          <a:p>
            <a:r>
              <a:rPr lang="en-US" dirty="0"/>
              <a:t>Yes or No:  Does case meet criteria for an APS evaluation? If so, explain what will happen.  If not, explain why and what you suggest (other referral, police,)</a:t>
            </a:r>
          </a:p>
          <a:p>
            <a:r>
              <a:rPr lang="en-US" b="1" dirty="0"/>
              <a:t>You won’t get all this info - so don’t make yourself crazy.  Referrers may be fearful, unwilling to get involved, just not know all the details.</a:t>
            </a:r>
            <a:endParaRPr lang="en-US" dirty="0"/>
          </a:p>
          <a:p>
            <a:endParaRPr lang="en-US" dirty="0"/>
          </a:p>
        </p:txBody>
      </p:sp>
    </p:spTree>
    <p:extLst>
      <p:ext uri="{BB962C8B-B14F-4D97-AF65-F5344CB8AC3E}">
        <p14:creationId xmlns:p14="http://schemas.microsoft.com/office/powerpoint/2010/main" val="197797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5EBBAF-725C-4ADA-AA8F-94AA66392D57}" type="slidenum">
              <a:rPr lang="en-US" smtClean="0"/>
              <a:pPr/>
              <a:t>13</a:t>
            </a:fld>
            <a:endParaRPr lang="en-US" dirty="0"/>
          </a:p>
        </p:txBody>
      </p:sp>
    </p:spTree>
    <p:extLst>
      <p:ext uri="{BB962C8B-B14F-4D97-AF65-F5344CB8AC3E}">
        <p14:creationId xmlns:p14="http://schemas.microsoft.com/office/powerpoint/2010/main" val="219617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5EBBAF-725C-4ADA-AA8F-94AA66392D57}" type="slidenum">
              <a:rPr lang="en-US" smtClean="0"/>
              <a:pPr/>
              <a:t>19</a:t>
            </a:fld>
            <a:endParaRPr lang="en-US" dirty="0"/>
          </a:p>
        </p:txBody>
      </p:sp>
    </p:spTree>
    <p:extLst>
      <p:ext uri="{BB962C8B-B14F-4D97-AF65-F5344CB8AC3E}">
        <p14:creationId xmlns:p14="http://schemas.microsoft.com/office/powerpoint/2010/main" val="77165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4D322-4302-487D-8C0E-26F3C6702F65}" type="slidenum">
              <a:rPr lang="en-US"/>
              <a:pPr/>
              <a:t>20</a:t>
            </a:fld>
            <a:endParaRPr lang="en-US" dirty="0"/>
          </a:p>
        </p:txBody>
      </p:sp>
      <p:sp>
        <p:nvSpPr>
          <p:cNvPr id="10242" name="Rectangle 2"/>
          <p:cNvSpPr>
            <a:spLocks noGrp="1" noRot="1" noChangeAspect="1" noChangeArrowheads="1" noTextEdit="1"/>
          </p:cNvSpPr>
          <p:nvPr>
            <p:ph type="sldImg"/>
          </p:nvPr>
        </p:nvSpPr>
        <p:spPr>
          <a:xfrm>
            <a:off x="1155700" y="695325"/>
            <a:ext cx="4635500" cy="3476625"/>
          </a:xfrm>
          <a:ln/>
        </p:spPr>
      </p:sp>
      <p:sp>
        <p:nvSpPr>
          <p:cNvPr id="10243" name="Rectangle 3"/>
          <p:cNvSpPr>
            <a:spLocks noGrp="1" noChangeArrowheads="1"/>
          </p:cNvSpPr>
          <p:nvPr>
            <p:ph type="body" idx="1"/>
          </p:nvPr>
        </p:nvSpPr>
        <p:spPr/>
        <p:txBody>
          <a:bodyPr/>
          <a:lstStyle/>
          <a:p>
            <a:r>
              <a:rPr lang="en-US" dirty="0"/>
              <a:t>What do you sense about case?  More experience, more instincts</a:t>
            </a:r>
          </a:p>
          <a:p>
            <a:r>
              <a:rPr lang="en-US" dirty="0"/>
              <a:t>Call back referrer for clarification if necessary - especially if you did not take the report.</a:t>
            </a:r>
          </a:p>
          <a:p>
            <a:r>
              <a:rPr lang="en-US" dirty="0"/>
              <a:t>Prepare in advance when possible. Find out as much info as possible given the referral info -</a:t>
            </a:r>
            <a:r>
              <a:rPr lang="en-US" b="1" dirty="0"/>
              <a:t>Where could you go to get info on services, financial status, medical insurance? </a:t>
            </a:r>
            <a:r>
              <a:rPr lang="en-US" dirty="0"/>
              <a:t>Has anyone else ever worked with client or family? </a:t>
            </a:r>
            <a:r>
              <a:rPr lang="en-US" b="1" dirty="0"/>
              <a:t>How much checking with collaterals do you do before the visit? </a:t>
            </a:r>
          </a:p>
          <a:p>
            <a:r>
              <a:rPr lang="en-US" dirty="0"/>
              <a:t>Given the info, what possible service needs are there?  Fill your bag of tricks with possibilities - although these could change as soon as you see client. If client described as DD, check with DDD to see if they have an active case.  A joint visit may be helpful</a:t>
            </a:r>
          </a:p>
          <a:p>
            <a:r>
              <a:rPr lang="en-US" dirty="0"/>
              <a:t>If you feel anxious about visit, discuss it with supervisor.</a:t>
            </a:r>
          </a:p>
          <a:p>
            <a:r>
              <a:rPr lang="en-US" dirty="0"/>
              <a:t>Joint initial visits with other agencies or family members may be frowned on . Worker need to make own assessment and not be influenced.</a:t>
            </a:r>
            <a:endParaRPr lang="en-US" b="1" dirty="0"/>
          </a:p>
        </p:txBody>
      </p:sp>
    </p:spTree>
    <p:extLst>
      <p:ext uri="{BB962C8B-B14F-4D97-AF65-F5344CB8AC3E}">
        <p14:creationId xmlns:p14="http://schemas.microsoft.com/office/powerpoint/2010/main" val="410514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AFB4EF-D399-4AB2-991F-CFC8B5375EE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0F1AD-2EEB-4360-BD04-CE72A22E44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CF5928-9C4E-4EE1-AD15-9DA09378CA9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FA11BD-6A16-4BF6-B665-31B09D4A34A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F5339C-F971-4E2A-B7CC-F55D7933BC7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F86AD5-D366-4453-876C-934428AAA38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B7829E-6400-4751-968F-51ADC002D14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331EF1-C990-4128-8FBB-36C6F3A03F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111080-1F79-45F5-9940-244D13F7389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51B425-9470-4D69-804F-41BB1D72FFB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93180-220A-4EFD-9EE6-209461195C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34CB4-8D50-4A87-BB4E-DA5803574E7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7.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12.xml"/><Relationship Id="rId7"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5.jpe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notesSlide" Target="../notesSlides/notesSlide15.xml"/><Relationship Id="rId7" Type="http://schemas.openxmlformats.org/officeDocument/2006/relationships/image" Target="../media/image51.jpeg"/><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40.xml"/><Relationship Id="rId5" Type="http://schemas.openxmlformats.org/officeDocument/2006/relationships/image" Target="../media/image58.jpeg"/><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66.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C:\Documents and Settings\Administrator\Local Settings\Temporary Internet Files\Content.IE5\ORSRY9KF\MPj0438650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905000" y="0"/>
            <a:ext cx="4495800" cy="6400800"/>
          </a:xfrm>
          <a:prstGeom prst="rect">
            <a:avLst/>
          </a:prstGeom>
          <a:noFill/>
        </p:spPr>
      </p:pic>
      <p:pic>
        <p:nvPicPr>
          <p:cNvPr id="5" name="Picture 4" descr="Smaller Archstone logo.BMP"/>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400" y="5867400"/>
            <a:ext cx="838200" cy="875867"/>
          </a:xfrm>
          <a:prstGeom prst="rect">
            <a:avLst/>
          </a:prstGeom>
        </p:spPr>
      </p:pic>
      <p:sp>
        <p:nvSpPr>
          <p:cNvPr id="7" name="Rectangle 6"/>
          <p:cNvSpPr/>
          <p:nvPr/>
        </p:nvSpPr>
        <p:spPr>
          <a:xfrm>
            <a:off x="1600200" y="0"/>
            <a:ext cx="304800" cy="685800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Final-Logo-Small-clear.g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1000" y="4572000"/>
            <a:ext cx="1066800" cy="651510"/>
          </a:xfrm>
          <a:prstGeom prst="rect">
            <a:avLst/>
          </a:prstGeom>
        </p:spPr>
      </p:pic>
      <p:pic>
        <p:nvPicPr>
          <p:cNvPr id="17411" name="Picture 3" descr="C:\Documents and Settings\Administrator\Local Settings\Temporary Internet Files\Content.IE5\CLMXM70P\MPj04421820000[1].jpg"/>
          <p:cNvPicPr>
            <a:picLocks noChangeAspect="1" noChangeArrowheads="1"/>
          </p:cNvPicPr>
          <p:nvPr/>
        </p:nvPicPr>
        <p:blipFill>
          <a:blip r:embed="rId7" cstate="email">
            <a:extLst>
              <a:ext uri="{28A0092B-C50C-407E-A947-70E740481C1C}">
                <a14:useLocalDpi xmlns:a14="http://schemas.microsoft.com/office/drawing/2010/main"/>
              </a:ext>
            </a:extLst>
          </a:blip>
          <a:srcRect b="-5211"/>
          <a:stretch>
            <a:fillRect/>
          </a:stretch>
        </p:blipFill>
        <p:spPr bwMode="auto">
          <a:xfrm flipH="1">
            <a:off x="4724400" y="1219200"/>
            <a:ext cx="5029200" cy="6154272"/>
          </a:xfrm>
          <a:prstGeom prst="flowChartAlternateProcess">
            <a:avLst/>
          </a:prstGeom>
          <a:noFill/>
          <a:effectLst>
            <a:softEdge rad="127000"/>
          </a:effectLst>
        </p:spPr>
      </p:pic>
      <p:sp>
        <p:nvSpPr>
          <p:cNvPr id="9" name="TextBox 8"/>
          <p:cNvSpPr txBox="1"/>
          <p:nvPr/>
        </p:nvSpPr>
        <p:spPr>
          <a:xfrm>
            <a:off x="304800" y="5334000"/>
            <a:ext cx="1295400" cy="738664"/>
          </a:xfrm>
          <a:prstGeom prst="rect">
            <a:avLst/>
          </a:prstGeom>
          <a:noFill/>
        </p:spPr>
        <p:txBody>
          <a:bodyPr wrap="square" rtlCol="0">
            <a:spAutoFit/>
          </a:bodyPr>
          <a:lstStyle/>
          <a:p>
            <a:pPr algn="ctr"/>
            <a:r>
              <a:rPr lang="en-US" sz="1400" dirty="0" smtClean="0">
                <a:solidFill>
                  <a:schemeClr val="accent1">
                    <a:lumMod val="75000"/>
                  </a:schemeClr>
                </a:solidFill>
              </a:rPr>
              <a:t>Funded by a generous grant from the </a:t>
            </a:r>
            <a:endParaRPr lang="en-US" sz="1400" dirty="0">
              <a:solidFill>
                <a:schemeClr val="accent1">
                  <a:lumMod val="75000"/>
                </a:schemeClr>
              </a:solidFill>
            </a:endParaRPr>
          </a:p>
        </p:txBody>
      </p:sp>
      <p:sp>
        <p:nvSpPr>
          <p:cNvPr id="15" name="Rectangle 14"/>
          <p:cNvSpPr/>
          <p:nvPr/>
        </p:nvSpPr>
        <p:spPr>
          <a:xfrm>
            <a:off x="1905000" y="0"/>
            <a:ext cx="7239000" cy="6858000"/>
          </a:xfrm>
          <a:prstGeom prst="rect">
            <a:avLst/>
          </a:prstGeom>
          <a:solidFill>
            <a:srgbClr val="FFFFF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057400" y="1981200"/>
            <a:ext cx="66294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0"/>
              </a:spcBef>
              <a:spcAft>
                <a:spcPts val="0"/>
              </a:spcAft>
            </a:pPr>
            <a:r>
              <a:rPr lang="en-US" sz="6000" b="1" kern="1100" spc="-100" dirty="0" smtClean="0">
                <a:solidFill>
                  <a:srgbClr val="FF0000"/>
                </a:solidFill>
              </a:rPr>
              <a:t>The Initial Investigation:</a:t>
            </a:r>
          </a:p>
          <a:p>
            <a:pPr algn="ctr">
              <a:spcBef>
                <a:spcPts val="0"/>
              </a:spcBef>
              <a:spcAft>
                <a:spcPts val="0"/>
              </a:spcAft>
            </a:pPr>
            <a:r>
              <a:rPr lang="en-US" sz="4000" b="1" kern="1100" spc="-100" dirty="0" smtClean="0">
                <a:solidFill>
                  <a:srgbClr val="FF0000"/>
                </a:solidFill>
              </a:rPr>
              <a:t>Taking the First Steps</a:t>
            </a:r>
          </a:p>
        </p:txBody>
      </p:sp>
      <p:sp>
        <p:nvSpPr>
          <p:cNvPr id="2051" name="Rectangle 3"/>
          <p:cNvSpPr>
            <a:spLocks noGrp="1" noChangeArrowheads="1"/>
          </p:cNvSpPr>
          <p:nvPr>
            <p:ph type="subTitle" idx="1"/>
          </p:nvPr>
        </p:nvSpPr>
        <p:spPr>
          <a:xfrm>
            <a:off x="2057400" y="4800600"/>
            <a:ext cx="6629400" cy="533400"/>
          </a:xfrm>
        </p:spPr>
        <p:txBody>
          <a:bodyPr>
            <a:normAutofit/>
          </a:bodyPr>
          <a:lstStyle/>
          <a:p>
            <a:r>
              <a:rPr lang="en-US" sz="2400" dirty="0" smtClean="0">
                <a:solidFill>
                  <a:schemeClr val="tx1">
                    <a:lumMod val="75000"/>
                    <a:lumOff val="25000"/>
                  </a:schemeClr>
                </a:solidFill>
              </a:rPr>
              <a:t>Susan Castaño, LCSW, Curriculum Developer</a:t>
            </a:r>
            <a:endParaRPr lang="en-US" sz="2400" dirty="0">
              <a:solidFill>
                <a:schemeClr val="tx1">
                  <a:lumMod val="75000"/>
                  <a:lumOff val="25000"/>
                </a:schemeClr>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en-US" b="1" dirty="0">
                <a:solidFill>
                  <a:schemeClr val="tx2">
                    <a:lumMod val="75000"/>
                  </a:schemeClr>
                </a:solidFill>
              </a:rPr>
              <a:t>Role of Intake Worker</a:t>
            </a:r>
          </a:p>
        </p:txBody>
      </p:sp>
      <p:sp>
        <p:nvSpPr>
          <p:cNvPr id="4099" name="Rectangle 3"/>
          <p:cNvSpPr>
            <a:spLocks noGrp="1" noChangeArrowheads="1"/>
          </p:cNvSpPr>
          <p:nvPr>
            <p:ph idx="1"/>
          </p:nvPr>
        </p:nvSpPr>
        <p:spPr/>
        <p:txBody>
          <a:bodyPr>
            <a:noAutofit/>
          </a:bodyPr>
          <a:lstStyle/>
          <a:p>
            <a:r>
              <a:rPr lang="en-US" sz="4000" i="1" dirty="0" smtClean="0"/>
              <a:t>Communicator</a:t>
            </a:r>
          </a:p>
          <a:p>
            <a:endParaRPr lang="en-US" sz="1000" i="1" dirty="0"/>
          </a:p>
          <a:p>
            <a:r>
              <a:rPr lang="en-US" sz="4000" i="1" dirty="0" smtClean="0"/>
              <a:t>Clarifier</a:t>
            </a:r>
          </a:p>
          <a:p>
            <a:endParaRPr lang="en-US" sz="1000" i="1" dirty="0"/>
          </a:p>
          <a:p>
            <a:r>
              <a:rPr lang="en-US" sz="4000" i="1" dirty="0" smtClean="0"/>
              <a:t>Educator</a:t>
            </a:r>
          </a:p>
          <a:p>
            <a:endParaRPr lang="en-US" sz="1000" i="1" dirty="0"/>
          </a:p>
          <a:p>
            <a:r>
              <a:rPr lang="en-US" sz="4000" i="1" dirty="0" smtClean="0"/>
              <a:t>Service Broker</a:t>
            </a:r>
          </a:p>
          <a:p>
            <a:endParaRPr lang="en-US" sz="1000" i="1" dirty="0"/>
          </a:p>
          <a:p>
            <a:r>
              <a:rPr lang="en-US" sz="4000" i="1" dirty="0"/>
              <a:t>Ambassador of Good Will</a:t>
            </a:r>
          </a:p>
        </p:txBody>
      </p:sp>
      <p:pic>
        <p:nvPicPr>
          <p:cNvPr id="5122" name="Picture 2" descr="C:\Documents and Settings\Owner\Local Settings\Temporary Internet Files\Content.IE5\AHBEXGO4\MPj0284979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0" y="1981200"/>
            <a:ext cx="4495800" cy="2989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 calcmode="lin" valueType="num">
                                      <p:cBhvr additive="base">
                                        <p:cTn id="25"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 calcmode="lin" valueType="num">
                                      <p:cBhvr additive="base">
                                        <p:cTn id="31"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Owner\Local Settings\Temporary Internet Files\Content.IE5\WTOPTS12\MPj0442176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1613770"/>
            <a:ext cx="5334000" cy="4101230"/>
          </a:xfrm>
          <a:prstGeom prst="rect">
            <a:avLst/>
          </a:prstGeom>
          <a:noFill/>
        </p:spPr>
      </p:pic>
      <p:sp>
        <p:nvSpPr>
          <p:cNvPr id="2" name="Title 1"/>
          <p:cNvSpPr>
            <a:spLocks noGrp="1"/>
          </p:cNvSpPr>
          <p:nvPr>
            <p:ph type="title"/>
          </p:nvPr>
        </p:nvSpPr>
        <p:spPr>
          <a:xfrm>
            <a:off x="457200" y="274638"/>
            <a:ext cx="8686800" cy="1143000"/>
          </a:xfrm>
        </p:spPr>
        <p:txBody>
          <a:bodyPr>
            <a:noAutofit/>
          </a:bodyPr>
          <a:lstStyle/>
          <a:p>
            <a:pPr algn="l"/>
            <a:r>
              <a:rPr lang="en-US" b="1" dirty="0" smtClean="0">
                <a:solidFill>
                  <a:schemeClr val="tx2">
                    <a:lumMod val="75000"/>
                  </a:schemeClr>
                </a:solidFill>
              </a:rPr>
              <a:t>Skills for Effective Intake Interviews</a:t>
            </a:r>
            <a:endParaRPr lang="en-US" b="1" dirty="0">
              <a:solidFill>
                <a:schemeClr val="tx2">
                  <a:lumMod val="75000"/>
                </a:schemeClr>
              </a:solidFill>
            </a:endParaRPr>
          </a:p>
        </p:txBody>
      </p:sp>
      <p:sp>
        <p:nvSpPr>
          <p:cNvPr id="3" name="Content Placeholder 2"/>
          <p:cNvSpPr>
            <a:spLocks noGrp="1"/>
          </p:cNvSpPr>
          <p:nvPr>
            <p:ph idx="1"/>
          </p:nvPr>
        </p:nvSpPr>
        <p:spPr/>
        <p:txBody>
          <a:bodyPr>
            <a:normAutofit/>
          </a:bodyPr>
          <a:lstStyle/>
          <a:p>
            <a:r>
              <a:rPr lang="en-US" dirty="0" smtClean="0"/>
              <a:t>Empathy</a:t>
            </a:r>
          </a:p>
          <a:p>
            <a:endParaRPr lang="en-US" sz="1000" dirty="0" smtClean="0"/>
          </a:p>
          <a:p>
            <a:r>
              <a:rPr lang="en-US" dirty="0" smtClean="0"/>
              <a:t>Patience and perseverance</a:t>
            </a:r>
          </a:p>
          <a:p>
            <a:endParaRPr lang="en-US" sz="1000" dirty="0" smtClean="0"/>
          </a:p>
          <a:p>
            <a:r>
              <a:rPr lang="en-US" dirty="0" smtClean="0"/>
              <a:t>Listening skills</a:t>
            </a:r>
          </a:p>
          <a:p>
            <a:endParaRPr lang="en-US" sz="1000" dirty="0" smtClean="0"/>
          </a:p>
          <a:p>
            <a:r>
              <a:rPr lang="en-US" dirty="0" smtClean="0"/>
              <a:t>Questioning skills</a:t>
            </a:r>
          </a:p>
          <a:p>
            <a:endParaRPr lang="en-US" sz="1000" dirty="0" smtClean="0"/>
          </a:p>
          <a:p>
            <a:r>
              <a:rPr lang="en-US" dirty="0" smtClean="0"/>
              <a:t>Clear, non-threatening, non-lingo communication</a:t>
            </a:r>
          </a:p>
          <a:p>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en-US" b="1" dirty="0" smtClean="0">
                <a:solidFill>
                  <a:schemeClr val="tx2">
                    <a:lumMod val="75000"/>
                  </a:schemeClr>
                </a:solidFill>
              </a:rPr>
              <a:t>Getting </a:t>
            </a:r>
            <a:r>
              <a:rPr lang="en-US" b="1" dirty="0">
                <a:solidFill>
                  <a:schemeClr val="tx2">
                    <a:lumMod val="75000"/>
                  </a:schemeClr>
                </a:solidFill>
              </a:rPr>
              <a:t>the </a:t>
            </a:r>
            <a:r>
              <a:rPr lang="en-US" sz="6000" b="1" dirty="0">
                <a:solidFill>
                  <a:schemeClr val="tx2">
                    <a:lumMod val="75000"/>
                  </a:schemeClr>
                </a:solidFill>
                <a:latin typeface="Viner Hand ITC" pitchFamily="66" charset="0"/>
              </a:rPr>
              <a:t>S.T.O.R.Y</a:t>
            </a:r>
            <a:r>
              <a:rPr lang="en-US" sz="6000" b="1" dirty="0" smtClean="0">
                <a:solidFill>
                  <a:schemeClr val="tx2">
                    <a:lumMod val="75000"/>
                  </a:schemeClr>
                </a:solidFill>
                <a:latin typeface="Viner Hand ITC" pitchFamily="66" charset="0"/>
              </a:rPr>
              <a:t>.</a:t>
            </a:r>
            <a:endParaRPr lang="en-US" sz="6000" b="1" dirty="0">
              <a:solidFill>
                <a:schemeClr val="tx2">
                  <a:lumMod val="75000"/>
                </a:schemeClr>
              </a:solidFill>
              <a:latin typeface="Viner Hand ITC" pitchFamily="66" charset="0"/>
            </a:endParaRPr>
          </a:p>
        </p:txBody>
      </p:sp>
      <p:sp>
        <p:nvSpPr>
          <p:cNvPr id="7171" name="Rectangle 3"/>
          <p:cNvSpPr>
            <a:spLocks noGrp="1" noChangeArrowheads="1"/>
          </p:cNvSpPr>
          <p:nvPr>
            <p:ph idx="1"/>
          </p:nvPr>
        </p:nvSpPr>
        <p:spPr>
          <a:xfrm>
            <a:off x="457200" y="1600201"/>
            <a:ext cx="8229600" cy="4724399"/>
          </a:xfrm>
        </p:spPr>
        <p:txBody>
          <a:bodyPr>
            <a:normAutofit fontScale="92500" lnSpcReduction="20000"/>
          </a:bodyPr>
          <a:lstStyle/>
          <a:p>
            <a:pPr>
              <a:buNone/>
            </a:pPr>
            <a:r>
              <a:rPr lang="en-US" sz="6000" b="1" dirty="0">
                <a:solidFill>
                  <a:schemeClr val="tx2"/>
                </a:solidFill>
                <a:latin typeface="Viner Hand ITC" pitchFamily="66" charset="0"/>
              </a:rPr>
              <a:t>S</a:t>
            </a:r>
            <a:r>
              <a:rPr lang="en-US" sz="5400" baseline="6000" dirty="0"/>
              <a:t>pecifics</a:t>
            </a:r>
          </a:p>
          <a:p>
            <a:pPr>
              <a:buNone/>
            </a:pPr>
            <a:r>
              <a:rPr lang="en-US" sz="6500" b="1" dirty="0">
                <a:solidFill>
                  <a:schemeClr val="tx2"/>
                </a:solidFill>
                <a:latin typeface="Viner Hand ITC" pitchFamily="66" charset="0"/>
              </a:rPr>
              <a:t>T</a:t>
            </a:r>
            <a:r>
              <a:rPr lang="en-US" sz="5400" baseline="8000" dirty="0"/>
              <a:t>ale</a:t>
            </a:r>
          </a:p>
          <a:p>
            <a:pPr>
              <a:buNone/>
            </a:pPr>
            <a:r>
              <a:rPr lang="en-US" sz="6500" b="1" dirty="0">
                <a:solidFill>
                  <a:schemeClr val="tx2"/>
                </a:solidFill>
                <a:latin typeface="Viner Hand ITC" pitchFamily="66" charset="0"/>
              </a:rPr>
              <a:t>O</a:t>
            </a:r>
            <a:r>
              <a:rPr lang="en-US" sz="5400" baseline="6000" dirty="0"/>
              <a:t>thers</a:t>
            </a:r>
          </a:p>
          <a:p>
            <a:pPr>
              <a:buNone/>
            </a:pPr>
            <a:r>
              <a:rPr lang="en-US" sz="6500" b="1" dirty="0">
                <a:solidFill>
                  <a:schemeClr val="tx2"/>
                </a:solidFill>
                <a:latin typeface="Viner Hand ITC" pitchFamily="66" charset="0"/>
              </a:rPr>
              <a:t>R</a:t>
            </a:r>
            <a:r>
              <a:rPr lang="en-US" sz="5400" baseline="6000" dirty="0"/>
              <a:t>eferral Source</a:t>
            </a:r>
          </a:p>
          <a:p>
            <a:pPr>
              <a:buNone/>
            </a:pPr>
            <a:r>
              <a:rPr lang="en-US" sz="6500" b="1" dirty="0">
                <a:solidFill>
                  <a:schemeClr val="tx2"/>
                </a:solidFill>
                <a:latin typeface="Viner Hand ITC" pitchFamily="66" charset="0"/>
              </a:rPr>
              <a:t>Y</a:t>
            </a:r>
            <a:r>
              <a:rPr lang="en-US" sz="5400" baseline="6000" dirty="0"/>
              <a:t>es (or No)</a:t>
            </a:r>
          </a:p>
          <a:p>
            <a:pPr>
              <a:buFont typeface="Symbol" pitchFamily="18" charset="2"/>
              <a:buNone/>
            </a:pPr>
            <a:endParaRPr lang="en-US" dirty="0"/>
          </a:p>
        </p:txBody>
      </p:sp>
      <p:pic>
        <p:nvPicPr>
          <p:cNvPr id="7175" name="Picture 7" descr="C:\Documents and Settings\Owner\Local Settings\Temporary Internet Files\Content.IE5\WTOPTS12\MPj0439411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6200" y="1676400"/>
            <a:ext cx="482367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6000" b="1" dirty="0" smtClean="0">
                <a:solidFill>
                  <a:schemeClr val="tx2"/>
                </a:solidFill>
                <a:latin typeface="Viner Hand ITC" pitchFamily="66" charset="0"/>
                <a:cs typeface="Vrinda" pitchFamily="2" charset="0"/>
              </a:rPr>
              <a:t>S</a:t>
            </a:r>
            <a:r>
              <a:rPr lang="en-US" b="1" dirty="0" smtClean="0">
                <a:solidFill>
                  <a:schemeClr val="tx2"/>
                </a:solidFill>
              </a:rPr>
              <a:t>pecifics</a:t>
            </a:r>
            <a:endParaRPr lang="en-US" b="1" dirty="0">
              <a:solidFill>
                <a:schemeClr val="tx2"/>
              </a:solidFill>
            </a:endParaRPr>
          </a:p>
        </p:txBody>
      </p:sp>
      <p:grpSp>
        <p:nvGrpSpPr>
          <p:cNvPr id="3" name="Group 2"/>
          <p:cNvGrpSpPr/>
          <p:nvPr/>
        </p:nvGrpSpPr>
        <p:grpSpPr>
          <a:xfrm>
            <a:off x="459119" y="1295400"/>
            <a:ext cx="8225760" cy="5105400"/>
            <a:chOff x="459119" y="1295400"/>
            <a:chExt cx="8225760" cy="5105400"/>
          </a:xfrm>
        </p:grpSpPr>
        <p:sp>
          <p:nvSpPr>
            <p:cNvPr id="4" name="Freeform 3"/>
            <p:cNvSpPr/>
            <p:nvPr/>
          </p:nvSpPr>
          <p:spPr>
            <a:xfrm>
              <a:off x="459119" y="1295400"/>
              <a:ext cx="1530994" cy="5105400"/>
            </a:xfrm>
            <a:custGeom>
              <a:avLst/>
              <a:gdLst>
                <a:gd name="connsiteX0" fmla="*/ 0 w 1530994"/>
                <a:gd name="connsiteY0" fmla="*/ 153099 h 5105400"/>
                <a:gd name="connsiteX1" fmla="*/ 153099 w 1530994"/>
                <a:gd name="connsiteY1" fmla="*/ 0 h 5105400"/>
                <a:gd name="connsiteX2" fmla="*/ 1377895 w 1530994"/>
                <a:gd name="connsiteY2" fmla="*/ 0 h 5105400"/>
                <a:gd name="connsiteX3" fmla="*/ 1530994 w 1530994"/>
                <a:gd name="connsiteY3" fmla="*/ 153099 h 5105400"/>
                <a:gd name="connsiteX4" fmla="*/ 1530994 w 1530994"/>
                <a:gd name="connsiteY4" fmla="*/ 4952301 h 5105400"/>
                <a:gd name="connsiteX5" fmla="*/ 1377895 w 1530994"/>
                <a:gd name="connsiteY5" fmla="*/ 5105400 h 5105400"/>
                <a:gd name="connsiteX6" fmla="*/ 153099 w 1530994"/>
                <a:gd name="connsiteY6" fmla="*/ 5105400 h 5105400"/>
                <a:gd name="connsiteX7" fmla="*/ 0 w 1530994"/>
                <a:gd name="connsiteY7" fmla="*/ 4952301 h 5105400"/>
                <a:gd name="connsiteX8" fmla="*/ 0 w 1530994"/>
                <a:gd name="connsiteY8" fmla="*/ 153099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994" h="5105400">
                  <a:moveTo>
                    <a:pt x="0" y="153099"/>
                  </a:moveTo>
                  <a:cubicBezTo>
                    <a:pt x="0" y="68545"/>
                    <a:pt x="68545" y="0"/>
                    <a:pt x="153099" y="0"/>
                  </a:cubicBezTo>
                  <a:lnTo>
                    <a:pt x="1377895" y="0"/>
                  </a:lnTo>
                  <a:cubicBezTo>
                    <a:pt x="1462449" y="0"/>
                    <a:pt x="1530994" y="68545"/>
                    <a:pt x="1530994" y="153099"/>
                  </a:cubicBezTo>
                  <a:lnTo>
                    <a:pt x="1530994" y="4952301"/>
                  </a:lnTo>
                  <a:cubicBezTo>
                    <a:pt x="1530994" y="5036855"/>
                    <a:pt x="1462449" y="5105400"/>
                    <a:pt x="1377895" y="5105400"/>
                  </a:cubicBezTo>
                  <a:lnTo>
                    <a:pt x="153099" y="5105400"/>
                  </a:lnTo>
                  <a:cubicBezTo>
                    <a:pt x="68545" y="5105400"/>
                    <a:pt x="0" y="5036855"/>
                    <a:pt x="0" y="4952301"/>
                  </a:cubicBezTo>
                  <a:lnTo>
                    <a:pt x="0" y="1530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2212848" rIns="170688" bIns="1191768" numCol="1" spcCol="1270" anchor="ctr" anchorCtr="0">
              <a:noAutofit/>
            </a:bodyPr>
            <a:lstStyle/>
            <a:p>
              <a:pPr lvl="0" algn="ctr" defTabSz="1066800">
                <a:lnSpc>
                  <a:spcPct val="90000"/>
                </a:lnSpc>
                <a:spcBef>
                  <a:spcPct val="0"/>
                </a:spcBef>
                <a:spcAft>
                  <a:spcPct val="35000"/>
                </a:spcAft>
              </a:pPr>
              <a:r>
                <a:rPr lang="en-US" sz="2400" kern="1200" dirty="0" smtClean="0"/>
                <a:t>Names, ages, relation-ships</a:t>
              </a:r>
              <a:endParaRPr lang="en-US" sz="2400" kern="1200" dirty="0"/>
            </a:p>
          </p:txBody>
        </p:sp>
        <p:sp>
          <p:nvSpPr>
            <p:cNvPr id="6" name="Oval 5"/>
            <p:cNvSpPr/>
            <p:nvPr/>
          </p:nvSpPr>
          <p:spPr>
            <a:xfrm>
              <a:off x="505049" y="1779350"/>
              <a:ext cx="1439135" cy="1344845"/>
            </a:xfrm>
            <a:prstGeom prst="ellipse">
              <a:avLst/>
            </a:prstGeom>
            <a:blipFill rotWithShape="0">
              <a:blip r:embed="rId4"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2036044" y="1295400"/>
              <a:ext cx="1646278" cy="5105400"/>
            </a:xfrm>
            <a:custGeom>
              <a:avLst/>
              <a:gdLst>
                <a:gd name="connsiteX0" fmla="*/ 0 w 1646278"/>
                <a:gd name="connsiteY0" fmla="*/ 164628 h 5105400"/>
                <a:gd name="connsiteX1" fmla="*/ 164628 w 1646278"/>
                <a:gd name="connsiteY1" fmla="*/ 0 h 5105400"/>
                <a:gd name="connsiteX2" fmla="*/ 1481650 w 1646278"/>
                <a:gd name="connsiteY2" fmla="*/ 0 h 5105400"/>
                <a:gd name="connsiteX3" fmla="*/ 1646278 w 1646278"/>
                <a:gd name="connsiteY3" fmla="*/ 164628 h 5105400"/>
                <a:gd name="connsiteX4" fmla="*/ 1646278 w 1646278"/>
                <a:gd name="connsiteY4" fmla="*/ 4940772 h 5105400"/>
                <a:gd name="connsiteX5" fmla="*/ 1481650 w 1646278"/>
                <a:gd name="connsiteY5" fmla="*/ 5105400 h 5105400"/>
                <a:gd name="connsiteX6" fmla="*/ 164628 w 1646278"/>
                <a:gd name="connsiteY6" fmla="*/ 5105400 h 5105400"/>
                <a:gd name="connsiteX7" fmla="*/ 0 w 1646278"/>
                <a:gd name="connsiteY7" fmla="*/ 4940772 h 5105400"/>
                <a:gd name="connsiteX8" fmla="*/ 0 w 1646278"/>
                <a:gd name="connsiteY8" fmla="*/ 164628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6278" h="5105400">
                  <a:moveTo>
                    <a:pt x="0" y="164628"/>
                  </a:moveTo>
                  <a:cubicBezTo>
                    <a:pt x="0" y="73706"/>
                    <a:pt x="73706" y="0"/>
                    <a:pt x="164628" y="0"/>
                  </a:cubicBezTo>
                  <a:lnTo>
                    <a:pt x="1481650" y="0"/>
                  </a:lnTo>
                  <a:cubicBezTo>
                    <a:pt x="1572572" y="0"/>
                    <a:pt x="1646278" y="73706"/>
                    <a:pt x="1646278" y="164628"/>
                  </a:cubicBezTo>
                  <a:lnTo>
                    <a:pt x="1646278" y="4940772"/>
                  </a:lnTo>
                  <a:cubicBezTo>
                    <a:pt x="1646278" y="5031694"/>
                    <a:pt x="1572572" y="5105400"/>
                    <a:pt x="1481650" y="5105400"/>
                  </a:cubicBezTo>
                  <a:lnTo>
                    <a:pt x="164628" y="5105400"/>
                  </a:lnTo>
                  <a:cubicBezTo>
                    <a:pt x="73706" y="5105400"/>
                    <a:pt x="0" y="5031694"/>
                    <a:pt x="0" y="4940772"/>
                  </a:cubicBezTo>
                  <a:lnTo>
                    <a:pt x="0" y="1646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2212848" rIns="170688" bIns="1191768" numCol="1" spcCol="1270" anchor="ctr" anchorCtr="0">
              <a:noAutofit/>
            </a:bodyPr>
            <a:lstStyle/>
            <a:p>
              <a:pPr lvl="0" algn="ctr" defTabSz="1066800">
                <a:lnSpc>
                  <a:spcPct val="90000"/>
                </a:lnSpc>
                <a:spcBef>
                  <a:spcPct val="0"/>
                </a:spcBef>
                <a:spcAft>
                  <a:spcPct val="35000"/>
                </a:spcAft>
              </a:pPr>
              <a:r>
                <a:rPr lang="en-US" sz="2400" kern="1200" dirty="0" smtClean="0"/>
                <a:t>Complete address including specific directions</a:t>
              </a:r>
            </a:p>
          </p:txBody>
        </p:sp>
        <p:sp>
          <p:nvSpPr>
            <p:cNvPr id="8" name="Oval 7"/>
            <p:cNvSpPr/>
            <p:nvPr/>
          </p:nvSpPr>
          <p:spPr>
            <a:xfrm>
              <a:off x="2111668" y="1758643"/>
              <a:ext cx="1439135" cy="1289354"/>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3728253" y="1295400"/>
              <a:ext cx="1802777" cy="5105400"/>
            </a:xfrm>
            <a:custGeom>
              <a:avLst/>
              <a:gdLst>
                <a:gd name="connsiteX0" fmla="*/ 0 w 1802777"/>
                <a:gd name="connsiteY0" fmla="*/ 180278 h 5105400"/>
                <a:gd name="connsiteX1" fmla="*/ 180278 w 1802777"/>
                <a:gd name="connsiteY1" fmla="*/ 0 h 5105400"/>
                <a:gd name="connsiteX2" fmla="*/ 1622499 w 1802777"/>
                <a:gd name="connsiteY2" fmla="*/ 0 h 5105400"/>
                <a:gd name="connsiteX3" fmla="*/ 1802777 w 1802777"/>
                <a:gd name="connsiteY3" fmla="*/ 180278 h 5105400"/>
                <a:gd name="connsiteX4" fmla="*/ 1802777 w 1802777"/>
                <a:gd name="connsiteY4" fmla="*/ 4925122 h 5105400"/>
                <a:gd name="connsiteX5" fmla="*/ 1622499 w 1802777"/>
                <a:gd name="connsiteY5" fmla="*/ 5105400 h 5105400"/>
                <a:gd name="connsiteX6" fmla="*/ 180278 w 1802777"/>
                <a:gd name="connsiteY6" fmla="*/ 5105400 h 5105400"/>
                <a:gd name="connsiteX7" fmla="*/ 0 w 1802777"/>
                <a:gd name="connsiteY7" fmla="*/ 4925122 h 5105400"/>
                <a:gd name="connsiteX8" fmla="*/ 0 w 1802777"/>
                <a:gd name="connsiteY8" fmla="*/ 180278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777" h="5105400">
                  <a:moveTo>
                    <a:pt x="0" y="180278"/>
                  </a:moveTo>
                  <a:cubicBezTo>
                    <a:pt x="0" y="80713"/>
                    <a:pt x="80713" y="0"/>
                    <a:pt x="180278" y="0"/>
                  </a:cubicBezTo>
                  <a:lnTo>
                    <a:pt x="1622499" y="0"/>
                  </a:lnTo>
                  <a:cubicBezTo>
                    <a:pt x="1722064" y="0"/>
                    <a:pt x="1802777" y="80713"/>
                    <a:pt x="1802777" y="180278"/>
                  </a:cubicBezTo>
                  <a:lnTo>
                    <a:pt x="1802777" y="4925122"/>
                  </a:lnTo>
                  <a:cubicBezTo>
                    <a:pt x="1802777" y="5024687"/>
                    <a:pt x="1722064" y="5105400"/>
                    <a:pt x="1622499" y="5105400"/>
                  </a:cubicBezTo>
                  <a:lnTo>
                    <a:pt x="180278" y="5105400"/>
                  </a:lnTo>
                  <a:cubicBezTo>
                    <a:pt x="80713" y="5105400"/>
                    <a:pt x="0" y="5024687"/>
                    <a:pt x="0" y="4925122"/>
                  </a:cubicBezTo>
                  <a:lnTo>
                    <a:pt x="0" y="1802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2212848" rIns="170688" bIns="1191768" numCol="1" spcCol="1270" anchor="ctr" anchorCtr="0">
              <a:noAutofit/>
            </a:bodyPr>
            <a:lstStyle/>
            <a:p>
              <a:pPr lvl="0" algn="ctr" defTabSz="1066800">
                <a:lnSpc>
                  <a:spcPct val="90000"/>
                </a:lnSpc>
                <a:spcBef>
                  <a:spcPct val="0"/>
                </a:spcBef>
                <a:spcAft>
                  <a:spcPct val="35000"/>
                </a:spcAft>
              </a:pPr>
              <a:r>
                <a:rPr lang="en-US" sz="2400" kern="1200" dirty="0" smtClean="0"/>
                <a:t>Disabilities that would affect worker visit</a:t>
              </a:r>
            </a:p>
          </p:txBody>
        </p:sp>
        <p:sp>
          <p:nvSpPr>
            <p:cNvPr id="10" name="Oval 9"/>
            <p:cNvSpPr/>
            <p:nvPr/>
          </p:nvSpPr>
          <p:spPr>
            <a:xfrm>
              <a:off x="3910074" y="1779341"/>
              <a:ext cx="1439135" cy="1344862"/>
            </a:xfrm>
            <a:prstGeom prst="ellipse">
              <a:avLst/>
            </a:prstGeom>
            <a:blipFill rotWithShape="0">
              <a:blip r:embed="rId5"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5576960" y="1295400"/>
              <a:ext cx="1530994" cy="5105400"/>
            </a:xfrm>
            <a:custGeom>
              <a:avLst/>
              <a:gdLst>
                <a:gd name="connsiteX0" fmla="*/ 0 w 1530994"/>
                <a:gd name="connsiteY0" fmla="*/ 153099 h 5105400"/>
                <a:gd name="connsiteX1" fmla="*/ 153099 w 1530994"/>
                <a:gd name="connsiteY1" fmla="*/ 0 h 5105400"/>
                <a:gd name="connsiteX2" fmla="*/ 1377895 w 1530994"/>
                <a:gd name="connsiteY2" fmla="*/ 0 h 5105400"/>
                <a:gd name="connsiteX3" fmla="*/ 1530994 w 1530994"/>
                <a:gd name="connsiteY3" fmla="*/ 153099 h 5105400"/>
                <a:gd name="connsiteX4" fmla="*/ 1530994 w 1530994"/>
                <a:gd name="connsiteY4" fmla="*/ 4952301 h 5105400"/>
                <a:gd name="connsiteX5" fmla="*/ 1377895 w 1530994"/>
                <a:gd name="connsiteY5" fmla="*/ 5105400 h 5105400"/>
                <a:gd name="connsiteX6" fmla="*/ 153099 w 1530994"/>
                <a:gd name="connsiteY6" fmla="*/ 5105400 h 5105400"/>
                <a:gd name="connsiteX7" fmla="*/ 0 w 1530994"/>
                <a:gd name="connsiteY7" fmla="*/ 4952301 h 5105400"/>
                <a:gd name="connsiteX8" fmla="*/ 0 w 1530994"/>
                <a:gd name="connsiteY8" fmla="*/ 153099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994" h="5105400">
                  <a:moveTo>
                    <a:pt x="0" y="153099"/>
                  </a:moveTo>
                  <a:cubicBezTo>
                    <a:pt x="0" y="68545"/>
                    <a:pt x="68545" y="0"/>
                    <a:pt x="153099" y="0"/>
                  </a:cubicBezTo>
                  <a:lnTo>
                    <a:pt x="1377895" y="0"/>
                  </a:lnTo>
                  <a:cubicBezTo>
                    <a:pt x="1462449" y="0"/>
                    <a:pt x="1530994" y="68545"/>
                    <a:pt x="1530994" y="153099"/>
                  </a:cubicBezTo>
                  <a:lnTo>
                    <a:pt x="1530994" y="4952301"/>
                  </a:lnTo>
                  <a:cubicBezTo>
                    <a:pt x="1530994" y="5036855"/>
                    <a:pt x="1462449" y="5105400"/>
                    <a:pt x="1377895" y="5105400"/>
                  </a:cubicBezTo>
                  <a:lnTo>
                    <a:pt x="153099" y="5105400"/>
                  </a:lnTo>
                  <a:cubicBezTo>
                    <a:pt x="68545" y="5105400"/>
                    <a:pt x="0" y="5036855"/>
                    <a:pt x="0" y="4952301"/>
                  </a:cubicBezTo>
                  <a:lnTo>
                    <a:pt x="0" y="1530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2212848" rIns="170688" bIns="1191768"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t>Environ-mental issues that would affect worker visit</a:t>
              </a:r>
            </a:p>
          </p:txBody>
        </p:sp>
        <p:sp>
          <p:nvSpPr>
            <p:cNvPr id="12" name="Oval 11"/>
            <p:cNvSpPr/>
            <p:nvPr/>
          </p:nvSpPr>
          <p:spPr>
            <a:xfrm>
              <a:off x="5636504" y="1676400"/>
              <a:ext cx="1439135" cy="1398347"/>
            </a:xfrm>
            <a:prstGeom prst="ellipse">
              <a:avLst/>
            </a:prstGeom>
            <a:blipFill rotWithShape="0">
              <a:blip r:embed="rId6"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7153885" y="1295400"/>
              <a:ext cx="1530994" cy="5105400"/>
            </a:xfrm>
            <a:custGeom>
              <a:avLst/>
              <a:gdLst>
                <a:gd name="connsiteX0" fmla="*/ 0 w 1530994"/>
                <a:gd name="connsiteY0" fmla="*/ 153099 h 5105400"/>
                <a:gd name="connsiteX1" fmla="*/ 153099 w 1530994"/>
                <a:gd name="connsiteY1" fmla="*/ 0 h 5105400"/>
                <a:gd name="connsiteX2" fmla="*/ 1377895 w 1530994"/>
                <a:gd name="connsiteY2" fmla="*/ 0 h 5105400"/>
                <a:gd name="connsiteX3" fmla="*/ 1530994 w 1530994"/>
                <a:gd name="connsiteY3" fmla="*/ 153099 h 5105400"/>
                <a:gd name="connsiteX4" fmla="*/ 1530994 w 1530994"/>
                <a:gd name="connsiteY4" fmla="*/ 4952301 h 5105400"/>
                <a:gd name="connsiteX5" fmla="*/ 1377895 w 1530994"/>
                <a:gd name="connsiteY5" fmla="*/ 5105400 h 5105400"/>
                <a:gd name="connsiteX6" fmla="*/ 153099 w 1530994"/>
                <a:gd name="connsiteY6" fmla="*/ 5105400 h 5105400"/>
                <a:gd name="connsiteX7" fmla="*/ 0 w 1530994"/>
                <a:gd name="connsiteY7" fmla="*/ 4952301 h 5105400"/>
                <a:gd name="connsiteX8" fmla="*/ 0 w 1530994"/>
                <a:gd name="connsiteY8" fmla="*/ 153099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994" h="5105400">
                  <a:moveTo>
                    <a:pt x="0" y="153099"/>
                  </a:moveTo>
                  <a:cubicBezTo>
                    <a:pt x="0" y="68545"/>
                    <a:pt x="68545" y="0"/>
                    <a:pt x="153099" y="0"/>
                  </a:cubicBezTo>
                  <a:lnTo>
                    <a:pt x="1377895" y="0"/>
                  </a:lnTo>
                  <a:cubicBezTo>
                    <a:pt x="1462449" y="0"/>
                    <a:pt x="1530994" y="68545"/>
                    <a:pt x="1530994" y="153099"/>
                  </a:cubicBezTo>
                  <a:lnTo>
                    <a:pt x="1530994" y="4952301"/>
                  </a:lnTo>
                  <a:cubicBezTo>
                    <a:pt x="1530994" y="5036855"/>
                    <a:pt x="1462449" y="5105400"/>
                    <a:pt x="1377895" y="5105400"/>
                  </a:cubicBezTo>
                  <a:lnTo>
                    <a:pt x="153099" y="5105400"/>
                  </a:lnTo>
                  <a:cubicBezTo>
                    <a:pt x="68545" y="5105400"/>
                    <a:pt x="0" y="5036855"/>
                    <a:pt x="0" y="4952301"/>
                  </a:cubicBezTo>
                  <a:lnTo>
                    <a:pt x="0" y="1530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2212848" rIns="170688" bIns="1191768" numCol="1" spcCol="1270" anchor="ctr" anchorCtr="0">
              <a:noAutofit/>
            </a:bodyPr>
            <a:lstStyle/>
            <a:p>
              <a:pPr lvl="0" algn="ctr" defTabSz="1066800">
                <a:lnSpc>
                  <a:spcPct val="90000"/>
                </a:lnSpc>
                <a:spcBef>
                  <a:spcPct val="0"/>
                </a:spcBef>
                <a:spcAft>
                  <a:spcPct val="35000"/>
                </a:spcAft>
              </a:pPr>
              <a:r>
                <a:rPr lang="en-US" sz="2400" kern="1200" dirty="0" smtClean="0"/>
                <a:t>Safety issues</a:t>
              </a:r>
              <a:endParaRPr lang="en-US" sz="2400" kern="1200" dirty="0"/>
            </a:p>
          </p:txBody>
        </p:sp>
        <p:sp>
          <p:nvSpPr>
            <p:cNvPr id="14" name="Oval 13"/>
            <p:cNvSpPr/>
            <p:nvPr/>
          </p:nvSpPr>
          <p:spPr>
            <a:xfrm>
              <a:off x="7199814" y="1779350"/>
              <a:ext cx="1439135" cy="134484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Left-Right Arrow 14"/>
            <p:cNvSpPr/>
            <p:nvPr/>
          </p:nvSpPr>
          <p:spPr>
            <a:xfrm>
              <a:off x="762004" y="5867399"/>
              <a:ext cx="7571232" cy="400051"/>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pic>
        <p:nvPicPr>
          <p:cNvPr id="1027" name="Picture 3" descr="C:\Documents and Settings\Owner\Local Settings\Temporary Internet Files\Content.IE5\HBVFJE7N\MPj0438716000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33600" y="1752600"/>
            <a:ext cx="1493520" cy="1371600"/>
          </a:xfrm>
          <a:prstGeom prst="flowChartConnector">
            <a:avLst/>
          </a:prstGeom>
          <a:noFill/>
        </p:spPr>
      </p:pic>
      <p:pic>
        <p:nvPicPr>
          <p:cNvPr id="1029" name="Picture 5" descr="C:\Documents and Settings\Owner\Local Settings\Temporary Internet Files\Content.IE5\HBVFJE7N\MPj03167470000[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99769" y="1752600"/>
            <a:ext cx="1410831" cy="1371600"/>
          </a:xfrm>
          <a:prstGeom prst="ellipse">
            <a:avLst/>
          </a:prstGeom>
          <a:noFill/>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reamstime_10447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2514600"/>
            <a:ext cx="7113752" cy="4905102"/>
          </a:xfrm>
          <a:prstGeom prst="rect">
            <a:avLst/>
          </a:prstGeom>
          <a:effectLst>
            <a:softEdge rad="635000"/>
          </a:effectLst>
        </p:spPr>
      </p:pic>
      <p:sp>
        <p:nvSpPr>
          <p:cNvPr id="2" name="Title 1"/>
          <p:cNvSpPr>
            <a:spLocks noGrp="1"/>
          </p:cNvSpPr>
          <p:nvPr>
            <p:ph type="title"/>
          </p:nvPr>
        </p:nvSpPr>
        <p:spPr/>
        <p:txBody>
          <a:bodyPr/>
          <a:lstStyle/>
          <a:p>
            <a:pPr algn="l"/>
            <a:r>
              <a:rPr lang="en-US" sz="6000" b="1" dirty="0" smtClean="0">
                <a:solidFill>
                  <a:srgbClr val="002060"/>
                </a:solidFill>
                <a:latin typeface="Viner Hand ITC" pitchFamily="66" charset="0"/>
              </a:rPr>
              <a:t>T</a:t>
            </a:r>
            <a:r>
              <a:rPr lang="en-US" b="1" dirty="0" smtClean="0">
                <a:solidFill>
                  <a:srgbClr val="002060"/>
                </a:solidFill>
              </a:rPr>
              <a:t>ale</a:t>
            </a:r>
            <a:endParaRPr lang="en-US" b="1" dirty="0">
              <a:solidFill>
                <a:srgbClr val="002060"/>
              </a:solidFill>
            </a:endParaRPr>
          </a:p>
        </p:txBody>
      </p:sp>
      <p:sp>
        <p:nvSpPr>
          <p:cNvPr id="12" name="Content Placeholder 11"/>
          <p:cNvSpPr>
            <a:spLocks noGrp="1"/>
          </p:cNvSpPr>
          <p:nvPr>
            <p:ph idx="1"/>
          </p:nvPr>
        </p:nvSpPr>
        <p:spPr>
          <a:xfrm>
            <a:off x="457200" y="1600201"/>
            <a:ext cx="8458200" cy="4952999"/>
          </a:xfrm>
        </p:spPr>
        <p:txBody>
          <a:bodyPr>
            <a:normAutofit lnSpcReduction="10000"/>
          </a:bodyPr>
          <a:lstStyle/>
          <a:p>
            <a:r>
              <a:rPr lang="en-US" dirty="0" smtClean="0"/>
              <a:t>Allegations, reason for report</a:t>
            </a:r>
          </a:p>
          <a:p>
            <a:r>
              <a:rPr lang="en-US" dirty="0" smtClean="0"/>
              <a:t>How long has it been going on, previous efforts at resolution, why report now?</a:t>
            </a:r>
          </a:p>
          <a:p>
            <a:r>
              <a:rPr lang="en-US" dirty="0" smtClean="0"/>
              <a:t>Who, what, where, when, why?</a:t>
            </a:r>
          </a:p>
          <a:p>
            <a:r>
              <a:rPr lang="en-US" dirty="0" smtClean="0"/>
              <a:t>Victim’s ability to protect him/herself</a:t>
            </a:r>
          </a:p>
          <a:p>
            <a:r>
              <a:rPr lang="en-US" dirty="0" smtClean="0"/>
              <a:t>ADLs/IADLs</a:t>
            </a:r>
          </a:p>
          <a:p>
            <a:r>
              <a:rPr lang="en-US" dirty="0" smtClean="0"/>
              <a:t>Witnesses</a:t>
            </a:r>
          </a:p>
          <a:p>
            <a:r>
              <a:rPr lang="en-US" dirty="0" smtClean="0"/>
              <a:t>Drugs, guns, law enforcement inv</a:t>
            </a:r>
            <a:r>
              <a:rPr lang="en-US" dirty="0" smtClean="0">
                <a:solidFill>
                  <a:schemeClr val="tx1">
                    <a:lumMod val="95000"/>
                    <a:lumOff val="5000"/>
                  </a:schemeClr>
                </a:solidFill>
              </a:rPr>
              <a:t>olvem</a:t>
            </a:r>
            <a:r>
              <a:rPr lang="en-US" dirty="0" smtClean="0">
                <a:solidFill>
                  <a:schemeClr val="bg1">
                    <a:lumMod val="65000"/>
                  </a:schemeClr>
                </a:solidFill>
              </a:rPr>
              <a:t>ent</a:t>
            </a:r>
          </a:p>
          <a:p>
            <a:r>
              <a:rPr lang="en-US" dirty="0" smtClean="0"/>
              <a:t>Environmental concerns</a:t>
            </a:r>
          </a:p>
          <a:p>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C:\Documents and Settings\Administrator\Local Settings\Temporary Internet Files\Content.IE5\8N0LAB2N\MPj0438813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1" y="228600"/>
            <a:ext cx="4724400" cy="6781800"/>
          </a:xfrm>
          <a:prstGeom prst="rect">
            <a:avLst/>
          </a:prstGeom>
          <a:noFill/>
          <a:effectLst>
            <a:softEdge rad="635000"/>
          </a:effectLst>
        </p:spPr>
      </p:pic>
      <p:sp>
        <p:nvSpPr>
          <p:cNvPr id="8" name="Rectangle 7"/>
          <p:cNvSpPr/>
          <p:nvPr/>
        </p:nvSpPr>
        <p:spPr>
          <a:xfrm>
            <a:off x="4724400" y="838200"/>
            <a:ext cx="3352800" cy="5257800"/>
          </a:xfrm>
          <a:prstGeom prst="rect">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a:r>
              <a:rPr lang="en-US" sz="6000" b="1" dirty="0" smtClean="0">
                <a:solidFill>
                  <a:srgbClr val="002060"/>
                </a:solidFill>
                <a:latin typeface="Viner Hand ITC" pitchFamily="66" charset="0"/>
              </a:rPr>
              <a:t>O</a:t>
            </a:r>
            <a:r>
              <a:rPr lang="en-US" b="1" dirty="0" smtClean="0">
                <a:solidFill>
                  <a:srgbClr val="002060"/>
                </a:solidFill>
              </a:rPr>
              <a:t>thers</a:t>
            </a:r>
            <a:endParaRPr lang="en-US" b="1" dirty="0">
              <a:solidFill>
                <a:srgbClr val="002060"/>
              </a:solidFill>
            </a:endParaRPr>
          </a:p>
        </p:txBody>
      </p:sp>
      <p:sp>
        <p:nvSpPr>
          <p:cNvPr id="3" name="Content Placeholder 2"/>
          <p:cNvSpPr>
            <a:spLocks noGrp="1"/>
          </p:cNvSpPr>
          <p:nvPr>
            <p:ph idx="1"/>
          </p:nvPr>
        </p:nvSpPr>
        <p:spPr>
          <a:xfrm>
            <a:off x="457200" y="1371600"/>
            <a:ext cx="8153400" cy="4754564"/>
          </a:xfrm>
        </p:spPr>
        <p:txBody>
          <a:bodyPr>
            <a:normAutofit/>
          </a:bodyPr>
          <a:lstStyle/>
          <a:p>
            <a:r>
              <a:rPr lang="en-US" dirty="0" smtClean="0"/>
              <a:t>Family, friends, support system</a:t>
            </a:r>
          </a:p>
          <a:p>
            <a:r>
              <a:rPr lang="en-US" dirty="0" smtClean="0"/>
              <a:t>Medical/mental health providers</a:t>
            </a:r>
          </a:p>
          <a:p>
            <a:pPr lvl="1"/>
            <a:r>
              <a:rPr lang="en-US" dirty="0" smtClean="0"/>
              <a:t>Recent hospitalizations</a:t>
            </a:r>
          </a:p>
          <a:p>
            <a:pPr lvl="1"/>
            <a:r>
              <a:rPr lang="en-US" dirty="0" smtClean="0"/>
              <a:t>Medications</a:t>
            </a:r>
          </a:p>
          <a:p>
            <a:r>
              <a:rPr lang="en-US" dirty="0" smtClean="0"/>
              <a:t>Service providers</a:t>
            </a:r>
          </a:p>
          <a:p>
            <a:r>
              <a:rPr lang="en-US" dirty="0" smtClean="0"/>
              <a:t>Attorneys and bankers</a:t>
            </a:r>
          </a:p>
          <a:p>
            <a:r>
              <a:rPr lang="en-US" dirty="0" smtClean="0"/>
              <a:t>Health/housing inspectors</a:t>
            </a:r>
          </a:p>
          <a:p>
            <a:r>
              <a:rPr lang="en-US" dirty="0" smtClean="0"/>
              <a:t>Income and source(s)</a:t>
            </a:r>
          </a:p>
          <a:p>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eamstime_236678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43600" y="1600200"/>
            <a:ext cx="26670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304800"/>
            <a:ext cx="8153400" cy="1143000"/>
          </a:xfrm>
        </p:spPr>
        <p:txBody>
          <a:bodyPr/>
          <a:lstStyle/>
          <a:p>
            <a:pPr algn="l"/>
            <a:r>
              <a:rPr lang="en-US" sz="6000" b="1" dirty="0" smtClean="0">
                <a:solidFill>
                  <a:schemeClr val="tx2">
                    <a:lumMod val="75000"/>
                  </a:schemeClr>
                </a:solidFill>
                <a:latin typeface="Viner Hand ITC" pitchFamily="66" charset="0"/>
              </a:rPr>
              <a:t>R</a:t>
            </a:r>
            <a:r>
              <a:rPr lang="en-US" b="1" dirty="0" smtClean="0">
                <a:solidFill>
                  <a:schemeClr val="tx2">
                    <a:lumMod val="75000"/>
                  </a:schemeClr>
                </a:solidFill>
              </a:rPr>
              <a:t>eporting Party</a:t>
            </a:r>
            <a:endParaRPr lang="en-US" b="1" dirty="0">
              <a:solidFill>
                <a:schemeClr val="tx2">
                  <a:lumMod val="75000"/>
                </a:schemeClr>
              </a:solidFill>
            </a:endParaRPr>
          </a:p>
        </p:txBody>
      </p:sp>
      <p:sp>
        <p:nvSpPr>
          <p:cNvPr id="8" name="Content Placeholder 7"/>
          <p:cNvSpPr>
            <a:spLocks noGrp="1"/>
          </p:cNvSpPr>
          <p:nvPr>
            <p:ph idx="1"/>
          </p:nvPr>
        </p:nvSpPr>
        <p:spPr>
          <a:xfrm>
            <a:off x="457200" y="1600201"/>
            <a:ext cx="5334000" cy="4876799"/>
          </a:xfrm>
        </p:spPr>
        <p:txBody>
          <a:bodyPr>
            <a:normAutofit fontScale="85000" lnSpcReduction="20000"/>
          </a:bodyPr>
          <a:lstStyle/>
          <a:p>
            <a:r>
              <a:rPr lang="en-US" dirty="0" smtClean="0"/>
              <a:t>Allegations, reason for report</a:t>
            </a:r>
          </a:p>
          <a:p>
            <a:r>
              <a:rPr lang="en-US" dirty="0" smtClean="0"/>
              <a:t>How long has it been going on, </a:t>
            </a:r>
          </a:p>
          <a:p>
            <a:pPr>
              <a:buNone/>
            </a:pPr>
            <a:r>
              <a:rPr lang="en-US" dirty="0" smtClean="0"/>
              <a:t>	previous efforts at resolution, why report now?</a:t>
            </a:r>
          </a:p>
          <a:p>
            <a:r>
              <a:rPr lang="en-US" dirty="0" smtClean="0"/>
              <a:t>Who, what, where, when, why?</a:t>
            </a:r>
          </a:p>
          <a:p>
            <a:r>
              <a:rPr lang="en-US" dirty="0" smtClean="0"/>
              <a:t>Victim’s ability to protect him/herself</a:t>
            </a:r>
          </a:p>
          <a:p>
            <a:r>
              <a:rPr lang="en-US" dirty="0" smtClean="0"/>
              <a:t>ADLs/IADLs</a:t>
            </a:r>
          </a:p>
          <a:p>
            <a:r>
              <a:rPr lang="en-US" dirty="0" smtClean="0"/>
              <a:t>Witnesses</a:t>
            </a:r>
          </a:p>
          <a:p>
            <a:r>
              <a:rPr lang="en-US" dirty="0" smtClean="0"/>
              <a:t>Drugs, guns, law enforcement involvement</a:t>
            </a:r>
          </a:p>
          <a:p>
            <a:r>
              <a:rPr lang="en-US" dirty="0" smtClean="0"/>
              <a:t>Environmental concerns</a:t>
            </a:r>
          </a:p>
          <a:p>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Owner\Local Settings\Temporary Internet Files\Content.IE5\FTVW1YYU\MPj0411786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9465" y="2066778"/>
            <a:ext cx="3881735" cy="5096022"/>
          </a:xfrm>
          <a:prstGeom prst="rect">
            <a:avLst/>
          </a:prstGeom>
          <a:noFill/>
          <a:effectLst>
            <a:softEdge rad="317500"/>
          </a:effectLst>
        </p:spPr>
      </p:pic>
      <p:sp>
        <p:nvSpPr>
          <p:cNvPr id="2" name="Title 1"/>
          <p:cNvSpPr>
            <a:spLocks noGrp="1"/>
          </p:cNvSpPr>
          <p:nvPr>
            <p:ph type="title"/>
          </p:nvPr>
        </p:nvSpPr>
        <p:spPr/>
        <p:txBody>
          <a:bodyPr>
            <a:normAutofit/>
          </a:bodyPr>
          <a:lstStyle/>
          <a:p>
            <a:pPr algn="l"/>
            <a:r>
              <a:rPr lang="en-US" sz="6000" b="1" dirty="0" smtClean="0">
                <a:solidFill>
                  <a:srgbClr val="002060"/>
                </a:solidFill>
                <a:latin typeface="Viner Hand ITC" pitchFamily="66" charset="0"/>
              </a:rPr>
              <a:t>Y</a:t>
            </a:r>
            <a:r>
              <a:rPr lang="en-US" b="1" dirty="0" smtClean="0">
                <a:solidFill>
                  <a:srgbClr val="002060"/>
                </a:solidFill>
              </a:rPr>
              <a:t>es or No: </a:t>
            </a:r>
            <a:r>
              <a:rPr lang="en-US" dirty="0" smtClean="0">
                <a:solidFill>
                  <a:srgbClr val="002060"/>
                </a:solidFill>
              </a:rPr>
              <a:t>Ending the Intake Call</a:t>
            </a:r>
            <a:endParaRPr lang="en-US" dirty="0">
              <a:solidFill>
                <a:srgbClr val="002060"/>
              </a:solidFill>
            </a:endParaRPr>
          </a:p>
        </p:txBody>
      </p:sp>
      <p:sp>
        <p:nvSpPr>
          <p:cNvPr id="3" name="Content Placeholder 2"/>
          <p:cNvSpPr>
            <a:spLocks noGrp="1"/>
          </p:cNvSpPr>
          <p:nvPr>
            <p:ph idx="1"/>
          </p:nvPr>
        </p:nvSpPr>
        <p:spPr>
          <a:xfrm>
            <a:off x="457200" y="1600201"/>
            <a:ext cx="6553200" cy="4525963"/>
          </a:xfrm>
        </p:spPr>
        <p:txBody>
          <a:bodyPr/>
          <a:lstStyle/>
          <a:p>
            <a:r>
              <a:rPr lang="en-US" dirty="0" smtClean="0"/>
              <a:t>Discuss expectations</a:t>
            </a:r>
          </a:p>
          <a:p>
            <a:r>
              <a:rPr lang="en-US" dirty="0" smtClean="0"/>
              <a:t>Explain responsibilities and limitations of program</a:t>
            </a:r>
          </a:p>
          <a:p>
            <a:r>
              <a:rPr lang="en-US" dirty="0" smtClean="0"/>
              <a:t>Clarify what will happen and when</a:t>
            </a:r>
          </a:p>
          <a:p>
            <a:r>
              <a:rPr lang="en-US" dirty="0" smtClean="0"/>
              <a:t>Discuss confidentiality issues</a:t>
            </a:r>
          </a:p>
          <a:p>
            <a:r>
              <a:rPr lang="en-US" dirty="0" smtClean="0"/>
              <a:t>If case screened out, explain why and provide I and R, options, etc</a:t>
            </a:r>
          </a:p>
          <a:p>
            <a:r>
              <a:rPr lang="en-US" dirty="0" smtClean="0"/>
              <a:t>Leave door open for future contact</a:t>
            </a:r>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Owner\Local Settings\Temporary Internet Files\Content.IE5\Q370B0ED\MPj0422224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457200"/>
            <a:ext cx="4343399" cy="7699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pPr algn="l"/>
            <a:r>
              <a:rPr lang="en-US" b="1" dirty="0" smtClean="0">
                <a:solidFill>
                  <a:srgbClr val="000099"/>
                </a:solidFill>
              </a:rPr>
              <a:t>Screen In or Out?</a:t>
            </a:r>
            <a:endParaRPr lang="en-US" b="1" dirty="0">
              <a:solidFill>
                <a:srgbClr val="000099"/>
              </a:solidFill>
            </a:endParaRPr>
          </a:p>
        </p:txBody>
      </p:sp>
      <p:grpSp>
        <p:nvGrpSpPr>
          <p:cNvPr id="3" name="Group 2"/>
          <p:cNvGrpSpPr/>
          <p:nvPr/>
        </p:nvGrpSpPr>
        <p:grpSpPr>
          <a:xfrm>
            <a:off x="-533400" y="1828800"/>
            <a:ext cx="7239000" cy="4373563"/>
            <a:chOff x="-533400" y="1828800"/>
            <a:chExt cx="7239000" cy="4373563"/>
          </a:xfrm>
        </p:grpSpPr>
        <p:sp>
          <p:nvSpPr>
            <p:cNvPr id="4" name="Rectangle 3"/>
            <p:cNvSpPr/>
            <p:nvPr/>
          </p:nvSpPr>
          <p:spPr>
            <a:xfrm>
              <a:off x="-533400" y="1828800"/>
              <a:ext cx="7239000" cy="4373563"/>
            </a:xfrm>
            <a:prstGeom prst="rect">
              <a:avLst/>
            </a:prstGeom>
            <a:noFill/>
          </p:spPr>
        </p:sp>
        <p:sp>
          <p:nvSpPr>
            <p:cNvPr id="5" name="Isosceles Triangle 4"/>
            <p:cNvSpPr/>
            <p:nvPr/>
          </p:nvSpPr>
          <p:spPr>
            <a:xfrm>
              <a:off x="136343" y="1828800"/>
              <a:ext cx="4373563" cy="4373563"/>
            </a:xfrm>
            <a:prstGeom prst="triangl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Freeform 5"/>
            <p:cNvSpPr/>
            <p:nvPr/>
          </p:nvSpPr>
          <p:spPr>
            <a:xfrm>
              <a:off x="1828801" y="2209800"/>
              <a:ext cx="4582647" cy="863141"/>
            </a:xfrm>
            <a:custGeom>
              <a:avLst/>
              <a:gdLst>
                <a:gd name="connsiteX0" fmla="*/ 0 w 4582647"/>
                <a:gd name="connsiteY0" fmla="*/ 143860 h 863141"/>
                <a:gd name="connsiteX1" fmla="*/ 143860 w 4582647"/>
                <a:gd name="connsiteY1" fmla="*/ 0 h 863141"/>
                <a:gd name="connsiteX2" fmla="*/ 4438787 w 4582647"/>
                <a:gd name="connsiteY2" fmla="*/ 0 h 863141"/>
                <a:gd name="connsiteX3" fmla="*/ 4582647 w 4582647"/>
                <a:gd name="connsiteY3" fmla="*/ 143860 h 863141"/>
                <a:gd name="connsiteX4" fmla="*/ 4582647 w 4582647"/>
                <a:gd name="connsiteY4" fmla="*/ 719281 h 863141"/>
                <a:gd name="connsiteX5" fmla="*/ 4438787 w 4582647"/>
                <a:gd name="connsiteY5" fmla="*/ 863141 h 863141"/>
                <a:gd name="connsiteX6" fmla="*/ 143860 w 4582647"/>
                <a:gd name="connsiteY6" fmla="*/ 863141 h 863141"/>
                <a:gd name="connsiteX7" fmla="*/ 0 w 4582647"/>
                <a:gd name="connsiteY7" fmla="*/ 719281 h 863141"/>
                <a:gd name="connsiteX8" fmla="*/ 0 w 4582647"/>
                <a:gd name="connsiteY8" fmla="*/ 143860 h 86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2647" h="863141">
                  <a:moveTo>
                    <a:pt x="0" y="143860"/>
                  </a:moveTo>
                  <a:cubicBezTo>
                    <a:pt x="0" y="64408"/>
                    <a:pt x="64408" y="0"/>
                    <a:pt x="143860" y="0"/>
                  </a:cubicBezTo>
                  <a:lnTo>
                    <a:pt x="4438787" y="0"/>
                  </a:lnTo>
                  <a:cubicBezTo>
                    <a:pt x="4518239" y="0"/>
                    <a:pt x="4582647" y="64408"/>
                    <a:pt x="4582647" y="143860"/>
                  </a:cubicBezTo>
                  <a:lnTo>
                    <a:pt x="4582647" y="719281"/>
                  </a:lnTo>
                  <a:cubicBezTo>
                    <a:pt x="4582647" y="798733"/>
                    <a:pt x="4518239" y="863141"/>
                    <a:pt x="4438787" y="863141"/>
                  </a:cubicBezTo>
                  <a:lnTo>
                    <a:pt x="143860" y="863141"/>
                  </a:lnTo>
                  <a:cubicBezTo>
                    <a:pt x="64408" y="863141"/>
                    <a:pt x="0" y="798733"/>
                    <a:pt x="0" y="719281"/>
                  </a:cubicBezTo>
                  <a:lnTo>
                    <a:pt x="0" y="143860"/>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8815" tIns="148815" rIns="148815" bIns="148815" numCol="1" spcCol="1270" anchor="ctr" anchorCtr="0">
              <a:noAutofit/>
            </a:bodyPr>
            <a:lstStyle/>
            <a:p>
              <a:pPr lvl="0" algn="ctr" defTabSz="1244600">
                <a:lnSpc>
                  <a:spcPct val="90000"/>
                </a:lnSpc>
                <a:spcBef>
                  <a:spcPct val="0"/>
                </a:spcBef>
                <a:spcAft>
                  <a:spcPct val="35000"/>
                </a:spcAft>
              </a:pPr>
              <a:r>
                <a:rPr lang="en-US" sz="2800" b="1" i="1" kern="1200" dirty="0" smtClean="0">
                  <a:solidFill>
                    <a:schemeClr val="tx2">
                      <a:lumMod val="75000"/>
                    </a:schemeClr>
                  </a:solidFill>
                  <a:effectLst/>
                </a:rPr>
                <a:t>Compare allegation against mandate</a:t>
              </a:r>
              <a:endParaRPr lang="en-US" sz="2800" b="1" i="1" kern="1200" dirty="0">
                <a:solidFill>
                  <a:schemeClr val="tx2">
                    <a:lumMod val="75000"/>
                  </a:schemeClr>
                </a:solidFill>
                <a:effectLst/>
              </a:endParaRPr>
            </a:p>
          </p:txBody>
        </p:sp>
        <p:sp>
          <p:nvSpPr>
            <p:cNvPr id="7" name="Freeform 6"/>
            <p:cNvSpPr/>
            <p:nvPr/>
          </p:nvSpPr>
          <p:spPr>
            <a:xfrm>
              <a:off x="1811389" y="3200400"/>
              <a:ext cx="4512970" cy="752560"/>
            </a:xfrm>
            <a:custGeom>
              <a:avLst/>
              <a:gdLst>
                <a:gd name="connsiteX0" fmla="*/ 0 w 4512970"/>
                <a:gd name="connsiteY0" fmla="*/ 125429 h 752560"/>
                <a:gd name="connsiteX1" fmla="*/ 125429 w 4512970"/>
                <a:gd name="connsiteY1" fmla="*/ 0 h 752560"/>
                <a:gd name="connsiteX2" fmla="*/ 4387541 w 4512970"/>
                <a:gd name="connsiteY2" fmla="*/ 0 h 752560"/>
                <a:gd name="connsiteX3" fmla="*/ 4512970 w 4512970"/>
                <a:gd name="connsiteY3" fmla="*/ 125429 h 752560"/>
                <a:gd name="connsiteX4" fmla="*/ 4512970 w 4512970"/>
                <a:gd name="connsiteY4" fmla="*/ 627131 h 752560"/>
                <a:gd name="connsiteX5" fmla="*/ 4387541 w 4512970"/>
                <a:gd name="connsiteY5" fmla="*/ 752560 h 752560"/>
                <a:gd name="connsiteX6" fmla="*/ 125429 w 4512970"/>
                <a:gd name="connsiteY6" fmla="*/ 752560 h 752560"/>
                <a:gd name="connsiteX7" fmla="*/ 0 w 4512970"/>
                <a:gd name="connsiteY7" fmla="*/ 627131 h 752560"/>
                <a:gd name="connsiteX8" fmla="*/ 0 w 4512970"/>
                <a:gd name="connsiteY8" fmla="*/ 125429 h 7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2970" h="752560">
                  <a:moveTo>
                    <a:pt x="0" y="125429"/>
                  </a:moveTo>
                  <a:cubicBezTo>
                    <a:pt x="0" y="56156"/>
                    <a:pt x="56156" y="0"/>
                    <a:pt x="125429" y="0"/>
                  </a:cubicBezTo>
                  <a:lnTo>
                    <a:pt x="4387541" y="0"/>
                  </a:lnTo>
                  <a:cubicBezTo>
                    <a:pt x="4456814" y="0"/>
                    <a:pt x="4512970" y="56156"/>
                    <a:pt x="4512970" y="125429"/>
                  </a:cubicBezTo>
                  <a:lnTo>
                    <a:pt x="4512970" y="627131"/>
                  </a:lnTo>
                  <a:cubicBezTo>
                    <a:pt x="4512970" y="696404"/>
                    <a:pt x="4456814" y="752560"/>
                    <a:pt x="4387541" y="752560"/>
                  </a:cubicBezTo>
                  <a:lnTo>
                    <a:pt x="125429" y="752560"/>
                  </a:lnTo>
                  <a:cubicBezTo>
                    <a:pt x="56156" y="752560"/>
                    <a:pt x="0" y="696404"/>
                    <a:pt x="0" y="627131"/>
                  </a:cubicBezTo>
                  <a:lnTo>
                    <a:pt x="0" y="125429"/>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3417" tIns="143417" rIns="143417" bIns="143417" numCol="1" spcCol="1270" anchor="ctr" anchorCtr="0">
              <a:noAutofit/>
            </a:bodyPr>
            <a:lstStyle/>
            <a:p>
              <a:pPr lvl="0" algn="ctr" defTabSz="1244600">
                <a:lnSpc>
                  <a:spcPct val="90000"/>
                </a:lnSpc>
                <a:spcBef>
                  <a:spcPct val="0"/>
                </a:spcBef>
                <a:spcAft>
                  <a:spcPct val="35000"/>
                </a:spcAft>
              </a:pPr>
              <a:r>
                <a:rPr lang="en-US" sz="2800" b="1" i="1" kern="1200" dirty="0" smtClean="0">
                  <a:solidFill>
                    <a:schemeClr val="tx2">
                      <a:lumMod val="75000"/>
                    </a:schemeClr>
                  </a:solidFill>
                  <a:effectLst/>
                </a:rPr>
                <a:t>When in doubt, screen in</a:t>
              </a:r>
            </a:p>
          </p:txBody>
        </p:sp>
        <p:sp>
          <p:nvSpPr>
            <p:cNvPr id="8" name="Freeform 7"/>
            <p:cNvSpPr/>
            <p:nvPr/>
          </p:nvSpPr>
          <p:spPr>
            <a:xfrm>
              <a:off x="1812071" y="4038600"/>
              <a:ext cx="4515699" cy="752560"/>
            </a:xfrm>
            <a:custGeom>
              <a:avLst/>
              <a:gdLst>
                <a:gd name="connsiteX0" fmla="*/ 0 w 4515699"/>
                <a:gd name="connsiteY0" fmla="*/ 125429 h 752560"/>
                <a:gd name="connsiteX1" fmla="*/ 125429 w 4515699"/>
                <a:gd name="connsiteY1" fmla="*/ 0 h 752560"/>
                <a:gd name="connsiteX2" fmla="*/ 4390270 w 4515699"/>
                <a:gd name="connsiteY2" fmla="*/ 0 h 752560"/>
                <a:gd name="connsiteX3" fmla="*/ 4515699 w 4515699"/>
                <a:gd name="connsiteY3" fmla="*/ 125429 h 752560"/>
                <a:gd name="connsiteX4" fmla="*/ 4515699 w 4515699"/>
                <a:gd name="connsiteY4" fmla="*/ 627131 h 752560"/>
                <a:gd name="connsiteX5" fmla="*/ 4390270 w 4515699"/>
                <a:gd name="connsiteY5" fmla="*/ 752560 h 752560"/>
                <a:gd name="connsiteX6" fmla="*/ 125429 w 4515699"/>
                <a:gd name="connsiteY6" fmla="*/ 752560 h 752560"/>
                <a:gd name="connsiteX7" fmla="*/ 0 w 4515699"/>
                <a:gd name="connsiteY7" fmla="*/ 627131 h 752560"/>
                <a:gd name="connsiteX8" fmla="*/ 0 w 4515699"/>
                <a:gd name="connsiteY8" fmla="*/ 125429 h 7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5699" h="752560">
                  <a:moveTo>
                    <a:pt x="0" y="125429"/>
                  </a:moveTo>
                  <a:cubicBezTo>
                    <a:pt x="0" y="56156"/>
                    <a:pt x="56156" y="0"/>
                    <a:pt x="125429" y="0"/>
                  </a:cubicBezTo>
                  <a:lnTo>
                    <a:pt x="4390270" y="0"/>
                  </a:lnTo>
                  <a:cubicBezTo>
                    <a:pt x="4459543" y="0"/>
                    <a:pt x="4515699" y="56156"/>
                    <a:pt x="4515699" y="125429"/>
                  </a:cubicBezTo>
                  <a:lnTo>
                    <a:pt x="4515699" y="627131"/>
                  </a:lnTo>
                  <a:cubicBezTo>
                    <a:pt x="4515699" y="696404"/>
                    <a:pt x="4459543" y="752560"/>
                    <a:pt x="4390270" y="752560"/>
                  </a:cubicBezTo>
                  <a:lnTo>
                    <a:pt x="125429" y="752560"/>
                  </a:lnTo>
                  <a:cubicBezTo>
                    <a:pt x="56156" y="752560"/>
                    <a:pt x="0" y="696404"/>
                    <a:pt x="0" y="627131"/>
                  </a:cubicBezTo>
                  <a:lnTo>
                    <a:pt x="0" y="125429"/>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3417" tIns="143417" rIns="143417" bIns="143417" numCol="1" spcCol="1270" anchor="ctr" anchorCtr="0">
              <a:noAutofit/>
            </a:bodyPr>
            <a:lstStyle/>
            <a:p>
              <a:pPr lvl="0" algn="ctr" defTabSz="1244600">
                <a:lnSpc>
                  <a:spcPct val="90000"/>
                </a:lnSpc>
                <a:spcBef>
                  <a:spcPct val="0"/>
                </a:spcBef>
                <a:spcAft>
                  <a:spcPct val="35000"/>
                </a:spcAft>
              </a:pPr>
              <a:r>
                <a:rPr lang="en-US" sz="2800" b="1" i="1" kern="1200" dirty="0" smtClean="0">
                  <a:solidFill>
                    <a:schemeClr val="tx2">
                      <a:lumMod val="75000"/>
                    </a:schemeClr>
                  </a:solidFill>
                  <a:effectLst/>
                </a:rPr>
                <a:t>When screening out, take the next step</a:t>
              </a:r>
            </a:p>
          </p:txBody>
        </p:sp>
        <p:sp>
          <p:nvSpPr>
            <p:cNvPr id="10" name="Freeform 9"/>
            <p:cNvSpPr/>
            <p:nvPr/>
          </p:nvSpPr>
          <p:spPr>
            <a:xfrm>
              <a:off x="1812412" y="4953000"/>
              <a:ext cx="4517063" cy="752560"/>
            </a:xfrm>
            <a:custGeom>
              <a:avLst/>
              <a:gdLst>
                <a:gd name="connsiteX0" fmla="*/ 0 w 4517063"/>
                <a:gd name="connsiteY0" fmla="*/ 125429 h 752560"/>
                <a:gd name="connsiteX1" fmla="*/ 125429 w 4517063"/>
                <a:gd name="connsiteY1" fmla="*/ 0 h 752560"/>
                <a:gd name="connsiteX2" fmla="*/ 4391634 w 4517063"/>
                <a:gd name="connsiteY2" fmla="*/ 0 h 752560"/>
                <a:gd name="connsiteX3" fmla="*/ 4517063 w 4517063"/>
                <a:gd name="connsiteY3" fmla="*/ 125429 h 752560"/>
                <a:gd name="connsiteX4" fmla="*/ 4517063 w 4517063"/>
                <a:gd name="connsiteY4" fmla="*/ 627131 h 752560"/>
                <a:gd name="connsiteX5" fmla="*/ 4391634 w 4517063"/>
                <a:gd name="connsiteY5" fmla="*/ 752560 h 752560"/>
                <a:gd name="connsiteX6" fmla="*/ 125429 w 4517063"/>
                <a:gd name="connsiteY6" fmla="*/ 752560 h 752560"/>
                <a:gd name="connsiteX7" fmla="*/ 0 w 4517063"/>
                <a:gd name="connsiteY7" fmla="*/ 627131 h 752560"/>
                <a:gd name="connsiteX8" fmla="*/ 0 w 4517063"/>
                <a:gd name="connsiteY8" fmla="*/ 125429 h 7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7063" h="752560">
                  <a:moveTo>
                    <a:pt x="0" y="125429"/>
                  </a:moveTo>
                  <a:cubicBezTo>
                    <a:pt x="0" y="56156"/>
                    <a:pt x="56156" y="0"/>
                    <a:pt x="125429" y="0"/>
                  </a:cubicBezTo>
                  <a:lnTo>
                    <a:pt x="4391634" y="0"/>
                  </a:lnTo>
                  <a:cubicBezTo>
                    <a:pt x="4460907" y="0"/>
                    <a:pt x="4517063" y="56156"/>
                    <a:pt x="4517063" y="125429"/>
                  </a:cubicBezTo>
                  <a:lnTo>
                    <a:pt x="4517063" y="627131"/>
                  </a:lnTo>
                  <a:cubicBezTo>
                    <a:pt x="4517063" y="696404"/>
                    <a:pt x="4460907" y="752560"/>
                    <a:pt x="4391634" y="752560"/>
                  </a:cubicBezTo>
                  <a:lnTo>
                    <a:pt x="125429" y="752560"/>
                  </a:lnTo>
                  <a:cubicBezTo>
                    <a:pt x="56156" y="752560"/>
                    <a:pt x="0" y="696404"/>
                    <a:pt x="0" y="627131"/>
                  </a:cubicBezTo>
                  <a:lnTo>
                    <a:pt x="0" y="125429"/>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3417" tIns="143417" rIns="143417" bIns="143417" numCol="1" spcCol="1270" anchor="ctr" anchorCtr="0">
              <a:noAutofit/>
            </a:bodyPr>
            <a:lstStyle/>
            <a:p>
              <a:pPr lvl="0" algn="ctr" defTabSz="1244600">
                <a:lnSpc>
                  <a:spcPct val="90000"/>
                </a:lnSpc>
                <a:spcBef>
                  <a:spcPct val="0"/>
                </a:spcBef>
                <a:spcAft>
                  <a:spcPct val="35000"/>
                </a:spcAft>
              </a:pPr>
              <a:r>
                <a:rPr lang="en-US" sz="2800" b="1" i="1" kern="1200" dirty="0" smtClean="0">
                  <a:solidFill>
                    <a:schemeClr val="tx2">
                      <a:lumMod val="75000"/>
                    </a:schemeClr>
                  </a:solidFill>
                  <a:effectLst/>
                </a:rPr>
                <a:t>Consult with others</a:t>
              </a:r>
            </a:p>
          </p:txBody>
        </p:sp>
      </p:gr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lumMod val="75000"/>
                  </a:schemeClr>
                </a:solidFill>
              </a:rPr>
              <a:t>A Few Facts about Safety</a:t>
            </a:r>
            <a:endParaRPr lang="en-US" b="1" dirty="0">
              <a:solidFill>
                <a:schemeClr val="tx2">
                  <a:lumMod val="75000"/>
                </a:schemeClr>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en-US" sz="4000" b="1" dirty="0" smtClean="0"/>
              <a:t>44% </a:t>
            </a:r>
            <a:r>
              <a:rPr lang="en-US" b="1" dirty="0" smtClean="0"/>
              <a:t>of licensed social workers face safety issues in the workplace</a:t>
            </a:r>
          </a:p>
          <a:p>
            <a:pPr>
              <a:buNone/>
            </a:pPr>
            <a:endParaRPr lang="en-US" dirty="0" smtClean="0"/>
          </a:p>
          <a:p>
            <a:pPr>
              <a:buNone/>
            </a:pPr>
            <a:r>
              <a:rPr lang="en-US" dirty="0" smtClean="0"/>
              <a:t>They are more likely to be:</a:t>
            </a:r>
          </a:p>
          <a:p>
            <a:r>
              <a:rPr lang="en-US" dirty="0" smtClean="0"/>
              <a:t>In the first  5 yrs of SW practice (26%)</a:t>
            </a:r>
          </a:p>
          <a:p>
            <a:r>
              <a:rPr lang="en-US" dirty="0" smtClean="0"/>
              <a:t>Work in private, non-profit (37% ) or government settings (23%)</a:t>
            </a:r>
          </a:p>
          <a:p>
            <a:r>
              <a:rPr lang="en-US" dirty="0" smtClean="0"/>
              <a:t>Work in social service agencies (17%)</a:t>
            </a:r>
          </a:p>
          <a:p>
            <a:pPr>
              <a:buNone/>
            </a:pPr>
            <a:r>
              <a:rPr lang="en-US" sz="2400" dirty="0" smtClean="0"/>
              <a:t>		               </a:t>
            </a:r>
            <a:r>
              <a:rPr lang="en-US" sz="2000" dirty="0" smtClean="0"/>
              <a:t>(2004, NASW Workforce Studies Survey)</a:t>
            </a:r>
          </a:p>
          <a:p>
            <a:endParaRPr lang="en-US" dirty="0"/>
          </a:p>
        </p:txBody>
      </p:sp>
      <p:pic>
        <p:nvPicPr>
          <p:cNvPr id="1026" name="Picture 2" descr="C:\Users\HP Compaq\AppData\Local\Microsoft\Windows\Temporary Internet Files\Content.IE5\KB6BBKTO\MP900405472[1].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97040" y="0"/>
            <a:ext cx="2346960" cy="1676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304800"/>
            <a:ext cx="8229600" cy="1143000"/>
          </a:xfrm>
        </p:spPr>
        <p:txBody>
          <a:bodyPr>
            <a:normAutofit/>
          </a:bodyPr>
          <a:lstStyle/>
          <a:p>
            <a:pPr algn="l" defTabSz="912813" eaLnBrk="1" hangingPunct="1"/>
            <a:r>
              <a:rPr lang="en-US" b="1" dirty="0" smtClean="0">
                <a:solidFill>
                  <a:schemeClr val="tx2">
                    <a:lumMod val="75000"/>
                  </a:schemeClr>
                </a:solidFill>
              </a:rPr>
              <a:t>Housekeeping and Introductions</a:t>
            </a:r>
          </a:p>
        </p:txBody>
      </p:sp>
      <p:sp>
        <p:nvSpPr>
          <p:cNvPr id="11" name="Content Placeholder 10"/>
          <p:cNvSpPr>
            <a:spLocks noGrp="1"/>
          </p:cNvSpPr>
          <p:nvPr>
            <p:ph idx="1"/>
          </p:nvPr>
        </p:nvSpPr>
        <p:spPr/>
        <p:txBody>
          <a:bodyPr>
            <a:normAutofit fontScale="92500" lnSpcReduction="20000"/>
          </a:bodyPr>
          <a:lstStyle/>
          <a:p>
            <a:pPr lvl="0"/>
            <a:r>
              <a:rPr lang="en-US" sz="3500" dirty="0" smtClean="0"/>
              <a:t>Schedule for the day</a:t>
            </a:r>
          </a:p>
          <a:p>
            <a:pPr lvl="0"/>
            <a:endParaRPr lang="en-US" sz="3500" dirty="0" smtClean="0"/>
          </a:p>
          <a:p>
            <a:pPr lvl="0"/>
            <a:r>
              <a:rPr lang="en-US" sz="3500" dirty="0" smtClean="0"/>
              <a:t>CEU instructions</a:t>
            </a:r>
          </a:p>
          <a:p>
            <a:pPr lvl="0"/>
            <a:endParaRPr lang="en-US" sz="3500" dirty="0" smtClean="0"/>
          </a:p>
          <a:p>
            <a:pPr lvl="0"/>
            <a:r>
              <a:rPr lang="en-US" sz="3500" dirty="0" smtClean="0"/>
              <a:t>Location of restrooms</a:t>
            </a:r>
          </a:p>
          <a:p>
            <a:pPr lvl="0"/>
            <a:endParaRPr lang="en-US" sz="3500" dirty="0" smtClean="0"/>
          </a:p>
          <a:p>
            <a:pPr lvl="0"/>
            <a:r>
              <a:rPr lang="en-US" sz="3500" dirty="0" smtClean="0"/>
              <a:t>Set cell phones to vibrate</a:t>
            </a:r>
          </a:p>
          <a:p>
            <a:pPr lvl="0"/>
            <a:endParaRPr lang="en-US" sz="3500" dirty="0" smtClean="0"/>
          </a:p>
          <a:p>
            <a:pPr lvl="0"/>
            <a:r>
              <a:rPr lang="en-US" sz="3500" dirty="0" smtClean="0"/>
              <a:t>Introductions</a:t>
            </a:r>
          </a:p>
          <a:p>
            <a:pPr>
              <a:buNone/>
            </a:pPr>
            <a:endParaRPr lang="en-US" dirty="0"/>
          </a:p>
        </p:txBody>
      </p:sp>
      <p:sp>
        <p:nvSpPr>
          <p:cNvPr id="9218" name="Slide Number Placeholder 5"/>
          <p:cNvSpPr>
            <a:spLocks noGrp="1"/>
          </p:cNvSpPr>
          <p:nvPr>
            <p:ph type="sldNum" sz="quarter" idx="12"/>
          </p:nvPr>
        </p:nvSpPr>
        <p:spPr>
          <a:noFill/>
        </p:spPr>
        <p:txBody>
          <a:bodyPr/>
          <a:lstStyle/>
          <a:p>
            <a:pPr defTabSz="912813"/>
            <a:fld id="{19111ED2-7ED7-435E-80F6-7943973E5AA3}" type="slidenum">
              <a:rPr lang="en-US"/>
              <a:pPr defTabSz="912813"/>
              <a:t>2</a:t>
            </a:fld>
            <a:endParaRPr lang="en-US" dirty="0"/>
          </a:p>
        </p:txBody>
      </p:sp>
      <p:pic>
        <p:nvPicPr>
          <p:cNvPr id="1031" name="Picture 7" descr="C:\Documents and Settings\Owner\Local Settings\Temporary Internet Files\Content.IE5\18EMC1I5\MPj0433100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1828800"/>
            <a:ext cx="2667000" cy="4267200"/>
          </a:xfrm>
          <a:prstGeom prst="rect">
            <a:avLst/>
          </a:prstGeom>
          <a:ln>
            <a:noFill/>
          </a:ln>
          <a:effectLst>
            <a:outerShdw blurRad="292100" dist="139700" dir="2700000" algn="tl" rotWithShape="0">
              <a:srgbClr val="333333">
                <a:alpha val="65000"/>
              </a:srgbClr>
            </a:outerShdw>
          </a:effectLst>
        </p:spPr>
      </p:pic>
      <p:sp>
        <p:nvSpPr>
          <p:cNvPr id="14" name="Diagonal Stripe 13"/>
          <p:cNvSpPr/>
          <p:nvPr/>
        </p:nvSpPr>
        <p:spPr>
          <a:xfrm>
            <a:off x="5334000" y="1447800"/>
            <a:ext cx="3429000" cy="4648200"/>
          </a:xfrm>
          <a:prstGeom prst="diagStripe">
            <a:avLst>
              <a:gd name="adj" fmla="val 901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1" name="Picture 11" descr="http://colitis-free.com/images/heartburn.jpg"/>
          <p:cNvPicPr>
            <a:picLocks noChangeAspect="1" noChangeArrowheads="1"/>
          </p:cNvPicPr>
          <p:nvPr/>
        </p:nvPicPr>
        <p:blipFill>
          <a:blip r:embed="rId4" cstate="print"/>
          <a:srcRect/>
          <a:stretch>
            <a:fillRect/>
          </a:stretch>
        </p:blipFill>
        <p:spPr bwMode="auto">
          <a:xfrm>
            <a:off x="5029200" y="533400"/>
            <a:ext cx="4882191" cy="7314660"/>
          </a:xfrm>
          <a:prstGeom prst="rect">
            <a:avLst/>
          </a:prstGeom>
          <a:noFill/>
          <a:effectLst>
            <a:softEdge rad="635000"/>
          </a:effectLst>
        </p:spPr>
      </p:pic>
      <p:sp>
        <p:nvSpPr>
          <p:cNvPr id="9218" name="Rectangle 2"/>
          <p:cNvSpPr>
            <a:spLocks noGrp="1" noChangeArrowheads="1"/>
          </p:cNvSpPr>
          <p:nvPr>
            <p:ph type="title"/>
          </p:nvPr>
        </p:nvSpPr>
        <p:spPr/>
        <p:txBody>
          <a:bodyPr>
            <a:normAutofit/>
          </a:bodyPr>
          <a:lstStyle/>
          <a:p>
            <a:pPr algn="l"/>
            <a:r>
              <a:rPr lang="en-US" b="1" dirty="0">
                <a:solidFill>
                  <a:schemeClr val="tx2">
                    <a:lumMod val="75000"/>
                  </a:schemeClr>
                </a:solidFill>
              </a:rPr>
              <a:t>Preparing for the Initial Visit</a:t>
            </a:r>
          </a:p>
        </p:txBody>
      </p:sp>
      <p:sp>
        <p:nvSpPr>
          <p:cNvPr id="9219" name="Rectangle 3"/>
          <p:cNvSpPr>
            <a:spLocks noGrp="1" noChangeArrowheads="1"/>
          </p:cNvSpPr>
          <p:nvPr>
            <p:ph idx="1"/>
          </p:nvPr>
        </p:nvSpPr>
        <p:spPr>
          <a:xfrm>
            <a:off x="457200" y="1600201"/>
            <a:ext cx="6172200" cy="5257799"/>
          </a:xfrm>
        </p:spPr>
        <p:txBody>
          <a:bodyPr>
            <a:normAutofit lnSpcReduction="10000"/>
          </a:bodyPr>
          <a:lstStyle/>
          <a:p>
            <a:r>
              <a:rPr lang="en-US" b="1" dirty="0">
                <a:solidFill>
                  <a:schemeClr val="tx2">
                    <a:lumMod val="75000"/>
                  </a:schemeClr>
                </a:solidFill>
              </a:rPr>
              <a:t>Gut </a:t>
            </a:r>
            <a:r>
              <a:rPr lang="en-US" b="1" dirty="0" smtClean="0">
                <a:solidFill>
                  <a:schemeClr val="tx2">
                    <a:lumMod val="75000"/>
                  </a:schemeClr>
                </a:solidFill>
              </a:rPr>
              <a:t>Reaction</a:t>
            </a:r>
          </a:p>
          <a:p>
            <a:endParaRPr lang="en-US" dirty="0"/>
          </a:p>
          <a:p>
            <a:r>
              <a:rPr lang="en-US" dirty="0">
                <a:solidFill>
                  <a:schemeClr val="bg1">
                    <a:lumMod val="50000"/>
                  </a:schemeClr>
                </a:solidFill>
              </a:rPr>
              <a:t>Pre-Investigation </a:t>
            </a:r>
            <a:r>
              <a:rPr lang="en-US" dirty="0" smtClean="0">
                <a:solidFill>
                  <a:schemeClr val="bg1">
                    <a:lumMod val="50000"/>
                  </a:schemeClr>
                </a:solidFill>
              </a:rPr>
              <a:t>Investigation</a:t>
            </a:r>
          </a:p>
          <a:p>
            <a:endParaRPr lang="en-US" dirty="0">
              <a:solidFill>
                <a:schemeClr val="bg1">
                  <a:lumMod val="50000"/>
                </a:schemeClr>
              </a:solidFill>
            </a:endParaRPr>
          </a:p>
          <a:p>
            <a:r>
              <a:rPr lang="en-US" dirty="0">
                <a:solidFill>
                  <a:schemeClr val="bg1">
                    <a:lumMod val="50000"/>
                  </a:schemeClr>
                </a:solidFill>
              </a:rPr>
              <a:t>Pre- Service Service </a:t>
            </a:r>
            <a:r>
              <a:rPr lang="en-US" dirty="0" smtClean="0">
                <a:solidFill>
                  <a:schemeClr val="bg1">
                    <a:lumMod val="50000"/>
                  </a:schemeClr>
                </a:solidFill>
              </a:rPr>
              <a:t>Planning</a:t>
            </a:r>
          </a:p>
          <a:p>
            <a:endParaRPr lang="en-US" dirty="0">
              <a:solidFill>
                <a:schemeClr val="bg1">
                  <a:lumMod val="50000"/>
                </a:schemeClr>
              </a:solidFill>
            </a:endParaRPr>
          </a:p>
          <a:p>
            <a:r>
              <a:rPr lang="en-US" dirty="0">
                <a:solidFill>
                  <a:schemeClr val="bg1">
                    <a:lumMod val="50000"/>
                  </a:schemeClr>
                </a:solidFill>
              </a:rPr>
              <a:t>Consultation/ Support/ </a:t>
            </a:r>
            <a:r>
              <a:rPr lang="en-US" dirty="0" smtClean="0">
                <a:solidFill>
                  <a:schemeClr val="bg1">
                    <a:lumMod val="50000"/>
                  </a:schemeClr>
                </a:solidFill>
              </a:rPr>
              <a:t>Backup</a:t>
            </a:r>
          </a:p>
          <a:p>
            <a:endParaRPr lang="en-US" dirty="0">
              <a:solidFill>
                <a:schemeClr val="bg1">
                  <a:lumMod val="50000"/>
                </a:schemeClr>
              </a:solidFill>
            </a:endParaRPr>
          </a:p>
          <a:p>
            <a:r>
              <a:rPr lang="en-US" dirty="0">
                <a:solidFill>
                  <a:schemeClr val="bg1">
                    <a:lumMod val="50000"/>
                  </a:schemeClr>
                </a:solidFill>
              </a:rPr>
              <a:t>Decision on </a:t>
            </a:r>
            <a:r>
              <a:rPr lang="en-US" dirty="0" smtClean="0">
                <a:solidFill>
                  <a:schemeClr val="bg1">
                    <a:lumMod val="50000"/>
                  </a:schemeClr>
                </a:solidFill>
              </a:rPr>
              <a:t>Type/ Venue </a:t>
            </a:r>
            <a:r>
              <a:rPr lang="en-US" dirty="0">
                <a:solidFill>
                  <a:schemeClr val="bg1">
                    <a:lumMod val="50000"/>
                  </a:schemeClr>
                </a:solidFill>
              </a:rPr>
              <a:t>of Visit</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Documents and Settings\Owner\Local Settings\Temporary Internet Files\Content.IE5\LX5QEGGU\MPj0439394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715000" y="457200"/>
            <a:ext cx="3429000" cy="6400800"/>
          </a:xfrm>
          <a:prstGeom prst="rect">
            <a:avLst/>
          </a:prstGeom>
          <a:noFill/>
        </p:spPr>
      </p:pic>
      <p:sp>
        <p:nvSpPr>
          <p:cNvPr id="2" name="Title 1"/>
          <p:cNvSpPr>
            <a:spLocks noGrp="1"/>
          </p:cNvSpPr>
          <p:nvPr>
            <p:ph type="title"/>
          </p:nvPr>
        </p:nvSpPr>
        <p:spPr/>
        <p:txBody>
          <a:bodyPr>
            <a:normAutofit/>
          </a:bodyPr>
          <a:lstStyle/>
          <a:p>
            <a:pPr algn="l"/>
            <a:r>
              <a:rPr lang="en-US" b="1" dirty="0" smtClean="0">
                <a:solidFill>
                  <a:schemeClr val="tx2">
                    <a:lumMod val="75000"/>
                  </a:schemeClr>
                </a:solidFill>
              </a:rPr>
              <a:t>Pre-Investigation Investigation</a:t>
            </a:r>
            <a:endParaRPr lang="en-US" b="1" dirty="0">
              <a:solidFill>
                <a:schemeClr val="tx2">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Prior history of abuse</a:t>
            </a:r>
          </a:p>
          <a:p>
            <a:endParaRPr lang="en-US" dirty="0" smtClean="0"/>
          </a:p>
          <a:p>
            <a:r>
              <a:rPr lang="en-US" dirty="0" smtClean="0"/>
              <a:t>Prior knowledge to APS</a:t>
            </a:r>
          </a:p>
          <a:p>
            <a:endParaRPr lang="en-US" dirty="0" smtClean="0"/>
          </a:p>
          <a:p>
            <a:r>
              <a:rPr lang="en-US" dirty="0" smtClean="0"/>
              <a:t>Prior/present law enforcement involvement</a:t>
            </a:r>
          </a:p>
          <a:p>
            <a:endParaRPr lang="en-US" dirty="0" smtClean="0"/>
          </a:p>
          <a:p>
            <a:r>
              <a:rPr lang="en-US" dirty="0" smtClean="0"/>
              <a:t>Existing court orders</a:t>
            </a:r>
          </a:p>
          <a:p>
            <a:pPr>
              <a:buNone/>
            </a:pPr>
            <a:endParaRPr lang="en-US" dirty="0" smtClean="0"/>
          </a:p>
          <a:p>
            <a:r>
              <a:rPr lang="en-US" dirty="0" smtClean="0"/>
              <a:t>Public records</a:t>
            </a:r>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2" name="Picture 22" descr="C:\Documents and Settings\Administrator\Local Settings\Temporary Internet Files\Content.IE5\2TQ7QJUJ\MPj0442268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0"/>
            <a:ext cx="2514600" cy="6858000"/>
          </a:xfrm>
          <a:prstGeom prst="rect">
            <a:avLst/>
          </a:prstGeom>
          <a:ln>
            <a:noFill/>
          </a:ln>
          <a:effectLst>
            <a:softEdge rad="112500"/>
          </a:effectLst>
        </p:spPr>
      </p:pic>
      <p:sp>
        <p:nvSpPr>
          <p:cNvPr id="2" name="Title 1"/>
          <p:cNvSpPr>
            <a:spLocks noGrp="1"/>
          </p:cNvSpPr>
          <p:nvPr>
            <p:ph type="title"/>
          </p:nvPr>
        </p:nvSpPr>
        <p:spPr/>
        <p:txBody>
          <a:bodyPr>
            <a:normAutofit/>
          </a:bodyPr>
          <a:lstStyle/>
          <a:p>
            <a:pPr algn="l"/>
            <a:r>
              <a:rPr lang="en-US" b="1" dirty="0" smtClean="0">
                <a:solidFill>
                  <a:schemeClr val="tx2">
                    <a:lumMod val="75000"/>
                  </a:schemeClr>
                </a:solidFill>
              </a:rPr>
              <a:t>Pre-Service Service Planning</a:t>
            </a:r>
            <a:endParaRPr lang="en-US" b="1" dirty="0">
              <a:solidFill>
                <a:schemeClr val="tx2">
                  <a:lumMod val="75000"/>
                </a:schemeClr>
              </a:solidFill>
            </a:endParaRPr>
          </a:p>
        </p:txBody>
      </p:sp>
      <p:sp>
        <p:nvSpPr>
          <p:cNvPr id="3" name="Content Placeholder 2"/>
          <p:cNvSpPr>
            <a:spLocks noGrp="1"/>
          </p:cNvSpPr>
          <p:nvPr>
            <p:ph idx="1"/>
          </p:nvPr>
        </p:nvSpPr>
        <p:spPr>
          <a:xfrm>
            <a:off x="457200" y="1600200"/>
            <a:ext cx="4953000" cy="4525963"/>
          </a:xfrm>
        </p:spPr>
        <p:txBody>
          <a:bodyPr>
            <a:normAutofit fontScale="92500" lnSpcReduction="20000"/>
          </a:bodyPr>
          <a:lstStyle/>
          <a:p>
            <a:r>
              <a:rPr lang="en-US" dirty="0" smtClean="0"/>
              <a:t>Services previously used: outcomes, issues</a:t>
            </a:r>
          </a:p>
          <a:p>
            <a:endParaRPr lang="en-US" dirty="0" smtClean="0"/>
          </a:p>
          <a:p>
            <a:r>
              <a:rPr lang="en-US" dirty="0" smtClean="0"/>
              <a:t>Potential services based on income and described need</a:t>
            </a:r>
          </a:p>
          <a:p>
            <a:endParaRPr lang="en-US" dirty="0" smtClean="0"/>
          </a:p>
          <a:p>
            <a:r>
              <a:rPr lang="en-US" dirty="0" smtClean="0"/>
              <a:t>Cultural issues and availability of interpreter</a:t>
            </a:r>
          </a:p>
          <a:p>
            <a:endParaRPr lang="en-US" dirty="0" smtClean="0"/>
          </a:p>
          <a:p>
            <a:r>
              <a:rPr lang="en-US" dirty="0" smtClean="0"/>
              <a:t>Possible access issues</a:t>
            </a:r>
            <a:endParaRPr lang="en-US" dirty="0"/>
          </a:p>
        </p:txBody>
      </p:sp>
      <p:sp>
        <p:nvSpPr>
          <p:cNvPr id="39" name="Rectangle 38"/>
          <p:cNvSpPr/>
          <p:nvPr/>
        </p:nvSpPr>
        <p:spPr>
          <a:xfrm>
            <a:off x="6858000" y="0"/>
            <a:ext cx="2286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5486400" y="1981200"/>
            <a:ext cx="2164377" cy="3864898"/>
            <a:chOff x="5889457" y="1752600"/>
            <a:chExt cx="2164377" cy="3864898"/>
          </a:xfrm>
        </p:grpSpPr>
        <p:sp>
          <p:nvSpPr>
            <p:cNvPr id="16" name="Rectangle 15"/>
            <p:cNvSpPr/>
            <p:nvPr/>
          </p:nvSpPr>
          <p:spPr>
            <a:xfrm rot="511222">
              <a:off x="5942597" y="1752600"/>
              <a:ext cx="1577261" cy="3505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79229">
              <a:off x="5889457" y="1756321"/>
              <a:ext cx="1579452" cy="348605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rot="506304">
              <a:off x="5989139" y="3472895"/>
              <a:ext cx="1143000" cy="1200329"/>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Meals on Wheels</a:t>
              </a:r>
              <a:endParaRPr lang="en-US" b="1" dirty="0">
                <a:effectLst>
                  <a:outerShdw blurRad="38100" dist="38100" dir="2700000" algn="tl">
                    <a:srgbClr val="000000">
                      <a:alpha val="43137"/>
                    </a:srgbClr>
                  </a:outerShdw>
                </a:effectLst>
              </a:endParaRPr>
            </a:p>
          </p:txBody>
        </p:sp>
        <p:sp>
          <p:nvSpPr>
            <p:cNvPr id="15" name="Rectangle 14"/>
            <p:cNvSpPr/>
            <p:nvPr/>
          </p:nvSpPr>
          <p:spPr>
            <a:xfrm>
              <a:off x="6529834" y="2569498"/>
              <a:ext cx="1524000" cy="304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dreamstime_540204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07714">
              <a:off x="6360757" y="2049912"/>
              <a:ext cx="901772" cy="1357725"/>
            </a:xfrm>
            <a:prstGeom prst="rect">
              <a:avLst/>
            </a:prstGeom>
          </p:spPr>
        </p:pic>
        <p:sp>
          <p:nvSpPr>
            <p:cNvPr id="9" name="Rectangle 8"/>
            <p:cNvSpPr/>
            <p:nvPr/>
          </p:nvSpPr>
          <p:spPr>
            <a:xfrm>
              <a:off x="6529834" y="2569498"/>
              <a:ext cx="1524000" cy="304800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682234" y="2569498"/>
              <a:ext cx="304800" cy="304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606034" y="2950498"/>
              <a:ext cx="1371600" cy="830997"/>
            </a:xfrm>
            <a:prstGeom prst="rect">
              <a:avLst/>
            </a:prstGeom>
            <a:noFill/>
          </p:spPr>
          <p:txBody>
            <a:bodyPr wrap="square" rtlCol="0">
              <a:spAutoFit/>
            </a:bodyPr>
            <a:lstStyle/>
            <a:p>
              <a:pPr algn="ctr"/>
              <a:r>
                <a:rPr lang="en-US" dirty="0" smtClean="0"/>
                <a:t>Friendly</a:t>
              </a:r>
            </a:p>
            <a:p>
              <a:pPr algn="ctr"/>
              <a:r>
                <a:rPr lang="en-US" dirty="0" smtClean="0"/>
                <a:t>Visitor</a:t>
              </a:r>
              <a:endParaRPr lang="en-US" dirty="0"/>
            </a:p>
          </p:txBody>
        </p:sp>
        <p:pic>
          <p:nvPicPr>
            <p:cNvPr id="13" name="Picture 12" descr="dreamstime_1436871-senior woman.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10834" y="3864898"/>
              <a:ext cx="838200" cy="1257746"/>
            </a:xfrm>
            <a:prstGeom prst="rect">
              <a:avLst/>
            </a:prstGeom>
          </p:spPr>
        </p:pic>
      </p:gr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eamstime_652314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886200" y="1143000"/>
            <a:ext cx="5257800" cy="5715000"/>
          </a:xfrm>
          <a:prstGeom prst="rect">
            <a:avLst/>
          </a:prstGeom>
        </p:spPr>
      </p:pic>
      <p:sp>
        <p:nvSpPr>
          <p:cNvPr id="2" name="Title 1"/>
          <p:cNvSpPr>
            <a:spLocks noGrp="1"/>
          </p:cNvSpPr>
          <p:nvPr>
            <p:ph type="title"/>
          </p:nvPr>
        </p:nvSpPr>
        <p:spPr/>
        <p:txBody>
          <a:bodyPr>
            <a:normAutofit/>
          </a:bodyPr>
          <a:lstStyle/>
          <a:p>
            <a:pPr algn="l"/>
            <a:r>
              <a:rPr lang="en-US" b="1" dirty="0" smtClean="0">
                <a:solidFill>
                  <a:srgbClr val="002060"/>
                </a:solidFill>
              </a:rPr>
              <a:t>Consultation/Support/Backup</a:t>
            </a:r>
            <a:endParaRPr lang="en-US" b="1" dirty="0">
              <a:solidFill>
                <a:srgbClr val="002060"/>
              </a:solidFill>
            </a:endParaRPr>
          </a:p>
        </p:txBody>
      </p:sp>
      <p:sp>
        <p:nvSpPr>
          <p:cNvPr id="3" name="Content Placeholder 2"/>
          <p:cNvSpPr>
            <a:spLocks noGrp="1"/>
          </p:cNvSpPr>
          <p:nvPr>
            <p:ph idx="1"/>
          </p:nvPr>
        </p:nvSpPr>
        <p:spPr>
          <a:xfrm>
            <a:off x="457200" y="1600201"/>
            <a:ext cx="4572000" cy="4525963"/>
          </a:xfrm>
        </p:spPr>
        <p:txBody>
          <a:bodyPr>
            <a:normAutofit lnSpcReduction="10000"/>
          </a:bodyPr>
          <a:lstStyle/>
          <a:p>
            <a:r>
              <a:rPr lang="en-US" dirty="0" smtClean="0"/>
              <a:t>Witnesses</a:t>
            </a:r>
          </a:p>
          <a:p>
            <a:r>
              <a:rPr lang="en-US" dirty="0" smtClean="0"/>
              <a:t>Agencies providing services</a:t>
            </a:r>
          </a:p>
          <a:p>
            <a:r>
              <a:rPr lang="en-US" dirty="0" smtClean="0"/>
              <a:t>Family members</a:t>
            </a:r>
          </a:p>
          <a:p>
            <a:r>
              <a:rPr lang="en-US" dirty="0" smtClean="0"/>
              <a:t>Previous workers</a:t>
            </a:r>
          </a:p>
          <a:p>
            <a:r>
              <a:rPr lang="en-US" dirty="0" smtClean="0"/>
              <a:t>Supervisor</a:t>
            </a:r>
          </a:p>
          <a:p>
            <a:r>
              <a:rPr lang="en-US" dirty="0" smtClean="0"/>
              <a:t>Attorney</a:t>
            </a:r>
          </a:p>
          <a:p>
            <a:r>
              <a:rPr lang="en-US" dirty="0" smtClean="0"/>
              <a:t>Law Enforcement</a:t>
            </a:r>
            <a:endParaRPr lang="en-US"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0099"/>
                </a:solidFill>
              </a:rPr>
              <a:t>Decision on Type of Visit</a:t>
            </a:r>
            <a:endParaRPr lang="en-US" b="1" dirty="0">
              <a:solidFill>
                <a:srgbClr val="000099"/>
              </a:solidFill>
            </a:endParaRPr>
          </a:p>
        </p:txBody>
      </p:sp>
      <p:sp>
        <p:nvSpPr>
          <p:cNvPr id="3" name="Content Placeholder 2"/>
          <p:cNvSpPr>
            <a:spLocks noGrp="1"/>
          </p:cNvSpPr>
          <p:nvPr>
            <p:ph idx="1"/>
          </p:nvPr>
        </p:nvSpPr>
        <p:spPr>
          <a:xfrm>
            <a:off x="457200" y="1600201"/>
            <a:ext cx="4648200" cy="4525963"/>
          </a:xfrm>
        </p:spPr>
        <p:txBody>
          <a:bodyPr>
            <a:noAutofit/>
          </a:bodyPr>
          <a:lstStyle/>
          <a:p>
            <a:r>
              <a:rPr lang="en-US" dirty="0" smtClean="0"/>
              <a:t>Announced or unannounced</a:t>
            </a:r>
          </a:p>
          <a:p>
            <a:endParaRPr lang="en-US" sz="1000" dirty="0" smtClean="0"/>
          </a:p>
          <a:p>
            <a:r>
              <a:rPr lang="en-US" dirty="0" smtClean="0"/>
              <a:t>Alone or in team</a:t>
            </a:r>
          </a:p>
          <a:p>
            <a:endParaRPr lang="en-US" sz="1000" dirty="0" smtClean="0"/>
          </a:p>
          <a:p>
            <a:r>
              <a:rPr lang="en-US" dirty="0" smtClean="0"/>
              <a:t>Visit with other person (HHA, neighbor, family member)</a:t>
            </a:r>
          </a:p>
          <a:p>
            <a:endParaRPr lang="en-US" sz="1000" dirty="0" smtClean="0"/>
          </a:p>
          <a:p>
            <a:r>
              <a:rPr lang="en-US" dirty="0" smtClean="0"/>
              <a:t>In client’s home or somewhere else</a:t>
            </a:r>
            <a:endParaRPr lang="en-US" dirty="0"/>
          </a:p>
        </p:txBody>
      </p:sp>
      <p:pic>
        <p:nvPicPr>
          <p:cNvPr id="1032" name="Picture 8" descr="C:\Documents and Settings\Owner\Local Settings\Temporary Internet Files\Content.IE5\5WMIMIJE\MPj0432790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1828800"/>
            <a:ext cx="3700758" cy="2960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pPr algn="l"/>
            <a:r>
              <a:rPr lang="en-US" b="1" dirty="0" smtClean="0">
                <a:solidFill>
                  <a:srgbClr val="000099"/>
                </a:solidFill>
              </a:rPr>
              <a:t>Planning for Safety</a:t>
            </a:r>
            <a:endParaRPr lang="en-US" b="1" dirty="0">
              <a:solidFill>
                <a:srgbClr val="000099"/>
              </a:solidFill>
            </a:endParaRPr>
          </a:p>
        </p:txBody>
      </p:sp>
      <p:sp>
        <p:nvSpPr>
          <p:cNvPr id="3" name="Content Placeholder 2"/>
          <p:cNvSpPr>
            <a:spLocks noGrp="1"/>
          </p:cNvSpPr>
          <p:nvPr>
            <p:ph idx="1"/>
          </p:nvPr>
        </p:nvSpPr>
        <p:spPr>
          <a:xfrm>
            <a:off x="0" y="1371600"/>
            <a:ext cx="9144000" cy="5486400"/>
          </a:xfrm>
        </p:spPr>
        <p:txBody>
          <a:bodyPr>
            <a:normAutofit lnSpcReduction="10000"/>
          </a:bodyPr>
          <a:lstStyle/>
          <a:p>
            <a:pPr>
              <a:buNone/>
            </a:pPr>
            <a:r>
              <a:rPr lang="en-US" sz="4000" dirty="0" smtClean="0"/>
              <a:t>			Scheduling</a:t>
            </a:r>
          </a:p>
          <a:p>
            <a:pPr>
              <a:buNone/>
            </a:pPr>
            <a:endParaRPr lang="en-US" sz="1000" dirty="0" smtClean="0"/>
          </a:p>
          <a:p>
            <a:pPr>
              <a:buNone/>
            </a:pPr>
            <a:r>
              <a:rPr lang="en-US" sz="4000" dirty="0" smtClean="0"/>
              <a:t>			Communication</a:t>
            </a:r>
          </a:p>
          <a:p>
            <a:pPr>
              <a:buNone/>
            </a:pPr>
            <a:endParaRPr lang="en-US" sz="1000" dirty="0" smtClean="0"/>
          </a:p>
          <a:p>
            <a:pPr>
              <a:buNone/>
            </a:pPr>
            <a:r>
              <a:rPr lang="en-US" sz="4000" dirty="0" smtClean="0"/>
              <a:t>			Car and Travel</a:t>
            </a:r>
          </a:p>
          <a:p>
            <a:pPr>
              <a:buNone/>
            </a:pPr>
            <a:endParaRPr lang="en-US" sz="1050" dirty="0" smtClean="0"/>
          </a:p>
          <a:p>
            <a:pPr>
              <a:buNone/>
            </a:pPr>
            <a:r>
              <a:rPr lang="en-US" sz="4000" dirty="0" smtClean="0"/>
              <a:t>			Tools</a:t>
            </a:r>
          </a:p>
          <a:p>
            <a:pPr>
              <a:buNone/>
            </a:pPr>
            <a:r>
              <a:rPr lang="en-US" sz="4000" dirty="0" smtClean="0"/>
              <a:t>            Involvement of Law</a:t>
            </a:r>
          </a:p>
          <a:p>
            <a:pPr>
              <a:buNone/>
            </a:pPr>
            <a:r>
              <a:rPr lang="en-US" sz="4000" dirty="0" smtClean="0"/>
              <a:t>             Enforcement</a:t>
            </a:r>
          </a:p>
          <a:p>
            <a:pPr>
              <a:buNone/>
            </a:pPr>
            <a:endParaRPr lang="en-US" sz="1500" dirty="0" smtClean="0"/>
          </a:p>
          <a:p>
            <a:pPr>
              <a:buNone/>
            </a:pPr>
            <a:r>
              <a:rPr lang="en-US" sz="4000" dirty="0" smtClean="0"/>
              <a:t>	</a:t>
            </a:r>
          </a:p>
        </p:txBody>
      </p:sp>
      <p:grpSp>
        <p:nvGrpSpPr>
          <p:cNvPr id="12" name="Group 11"/>
          <p:cNvGrpSpPr/>
          <p:nvPr/>
        </p:nvGrpSpPr>
        <p:grpSpPr>
          <a:xfrm>
            <a:off x="685800" y="1905000"/>
            <a:ext cx="1066801" cy="4343400"/>
            <a:chOff x="685800" y="1905000"/>
            <a:chExt cx="1066801" cy="4343400"/>
          </a:xfrm>
        </p:grpSpPr>
        <p:pic>
          <p:nvPicPr>
            <p:cNvPr id="2061" name="Picture 13" descr="C:\Documents and Settings\Owner\Local Settings\Temporary Internet Files\Content.IE5\42R2MNNQ\MPj0184939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1" y="5334000"/>
              <a:ext cx="1066800" cy="914400"/>
            </a:xfrm>
            <a:prstGeom prst="rect">
              <a:avLst/>
            </a:prstGeom>
            <a:ln>
              <a:solidFill>
                <a:schemeClr val="tx1"/>
              </a:solidFill>
            </a:ln>
            <a:effectLst>
              <a:outerShdw blurRad="292100" dist="139700" dir="2700000" algn="tl" rotWithShape="0">
                <a:srgbClr val="333333">
                  <a:alpha val="65000"/>
                </a:srgbClr>
              </a:outerShdw>
            </a:effectLst>
          </p:spPr>
        </p:pic>
        <p:grpSp>
          <p:nvGrpSpPr>
            <p:cNvPr id="29" name="Group 28"/>
            <p:cNvGrpSpPr/>
            <p:nvPr/>
          </p:nvGrpSpPr>
          <p:grpSpPr>
            <a:xfrm>
              <a:off x="685800" y="1905000"/>
              <a:ext cx="1066800" cy="2547257"/>
              <a:chOff x="685800" y="1905000"/>
              <a:chExt cx="1066800" cy="2547257"/>
            </a:xfrm>
          </p:grpSpPr>
          <p:pic>
            <p:nvPicPr>
              <p:cNvPr id="2064" name="Picture 16" descr="C:\Documents and Settings\Owner\Local Settings\Temporary Internet Files\Content.IE5\J9P3GPL5\MPj0433973000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 y="2688771"/>
                <a:ext cx="1066800" cy="881743"/>
              </a:xfrm>
              <a:prstGeom prst="rect">
                <a:avLst/>
              </a:prstGeom>
              <a:ln>
                <a:solidFill>
                  <a:schemeClr val="tx1"/>
                </a:solidFill>
              </a:ln>
              <a:effectLst>
                <a:outerShdw blurRad="292100" dist="139700" dir="2700000" algn="tl" rotWithShape="0">
                  <a:srgbClr val="333333">
                    <a:alpha val="65000"/>
                  </a:srgbClr>
                </a:outerShdw>
              </a:effectLst>
            </p:spPr>
          </p:pic>
          <p:pic>
            <p:nvPicPr>
              <p:cNvPr id="2065" name="Picture 17" descr="C:\Documents and Settings\Owner\Local Settings\Temporary Internet Files\Content.IE5\Q26N249V\MPj038478600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 y="1905000"/>
                <a:ext cx="1066800" cy="754100"/>
              </a:xfrm>
              <a:prstGeom prst="rect">
                <a:avLst/>
              </a:prstGeom>
              <a:ln>
                <a:solidFill>
                  <a:schemeClr val="tx1"/>
                </a:solidFill>
              </a:ln>
              <a:effectLst>
                <a:outerShdw blurRad="292100" dist="139700" dir="2700000" algn="tl" rotWithShape="0">
                  <a:srgbClr val="333333">
                    <a:alpha val="65000"/>
                  </a:srgbClr>
                </a:outerShdw>
              </a:effectLst>
            </p:spPr>
          </p:pic>
          <p:pic>
            <p:nvPicPr>
              <p:cNvPr id="2067" name="Picture 19" descr="C:\Documents and Settings\Owner\Local Settings\Temporary Internet Files\Content.IE5\Q26N249V\MPj0438719000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5800" y="3570514"/>
                <a:ext cx="1066800" cy="881743"/>
              </a:xfrm>
              <a:prstGeom prst="rect">
                <a:avLst/>
              </a:prstGeom>
              <a:ln>
                <a:solidFill>
                  <a:schemeClr val="tx1"/>
                </a:solidFill>
              </a:ln>
              <a:effectLst>
                <a:outerShdw blurRad="292100" dist="139700" dir="2700000" algn="tl" rotWithShape="0">
                  <a:srgbClr val="333333">
                    <a:alpha val="65000"/>
                  </a:srgbClr>
                </a:outerShdw>
              </a:effectLst>
            </p:spPr>
          </p:pic>
        </p:grpSp>
        <p:pic>
          <p:nvPicPr>
            <p:cNvPr id="2070" name="Picture 22" descr="C:\Documents and Settings\Owner\Local Settings\Temporary Internet Files\Content.IE5\5WMIMIJE\MPj04053980000[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5801" y="4419600"/>
              <a:ext cx="1066800" cy="914400"/>
            </a:xfrm>
            <a:prstGeom prst="rect">
              <a:avLst/>
            </a:prstGeom>
            <a:ln>
              <a:solidFill>
                <a:schemeClr val="tx1"/>
              </a:solidFill>
            </a:ln>
            <a:effectLst>
              <a:outerShdw blurRad="292100" dist="139700" dir="2700000" algn="tl" rotWithShape="0">
                <a:srgbClr val="333333">
                  <a:alpha val="65000"/>
                </a:srgbClr>
              </a:outerShdw>
            </a:effectLst>
          </p:spPr>
        </p:pic>
      </p:grpSp>
      <p:pic>
        <p:nvPicPr>
          <p:cNvPr id="2072" name="Picture 24" descr="C:\Documents and Settings\Owner\Local Settings\Temporary Internet Files\Content.IE5\J9P3GPL5\MPj04221220000[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410200" y="1524000"/>
            <a:ext cx="3355331"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Documents and Settings\Owner\Local Settings\Temporary Internet Files\Content.IE5\5WMIMIJE\MPj01850650000[1].jpg"/>
          <p:cNvPicPr>
            <a:picLocks noChangeAspect="1" noChangeArrowheads="1"/>
          </p:cNvPicPr>
          <p:nvPr/>
        </p:nvPicPr>
        <p:blipFill>
          <a:blip r:embed="rId3" cstate="print"/>
          <a:srcRect/>
          <a:stretch>
            <a:fillRect/>
          </a:stretch>
        </p:blipFill>
        <p:spPr bwMode="auto">
          <a:xfrm>
            <a:off x="3771900" y="609600"/>
            <a:ext cx="5676900" cy="4038600"/>
          </a:xfrm>
          <a:prstGeom prst="rect">
            <a:avLst/>
          </a:prstGeom>
          <a:ln>
            <a:noFill/>
          </a:ln>
          <a:effectLst>
            <a:softEdge rad="317500"/>
          </a:effectLst>
        </p:spPr>
      </p:pic>
      <p:sp>
        <p:nvSpPr>
          <p:cNvPr id="2" name="Title 1"/>
          <p:cNvSpPr>
            <a:spLocks noGrp="1"/>
          </p:cNvSpPr>
          <p:nvPr>
            <p:ph type="title"/>
          </p:nvPr>
        </p:nvSpPr>
        <p:spPr>
          <a:xfrm>
            <a:off x="457200" y="274638"/>
            <a:ext cx="8305800" cy="1143000"/>
          </a:xfrm>
        </p:spPr>
        <p:txBody>
          <a:bodyPr>
            <a:normAutofit fontScale="90000"/>
          </a:bodyPr>
          <a:lstStyle/>
          <a:p>
            <a:pPr algn="l"/>
            <a:r>
              <a:rPr lang="en-US" b="1" dirty="0" smtClean="0">
                <a:solidFill>
                  <a:schemeClr val="accent1">
                    <a:lumMod val="50000"/>
                  </a:schemeClr>
                </a:solidFill>
              </a:rPr>
              <a:t>Involving Law Enforcement</a:t>
            </a:r>
            <a:br>
              <a:rPr lang="en-US" b="1" dirty="0" smtClean="0">
                <a:solidFill>
                  <a:schemeClr val="accent1">
                    <a:lumMod val="50000"/>
                  </a:schemeClr>
                </a:solidFill>
              </a:rPr>
            </a:br>
            <a:r>
              <a:rPr lang="en-US" b="1" dirty="0" smtClean="0">
                <a:solidFill>
                  <a:schemeClr val="accent1">
                    <a:lumMod val="50000"/>
                  </a:schemeClr>
                </a:solidFill>
              </a:rPr>
              <a:t> at Initial Visit</a:t>
            </a:r>
            <a:endParaRPr lang="en-US" b="1" dirty="0">
              <a:solidFill>
                <a:schemeClr val="accent1">
                  <a:lumMod val="50000"/>
                </a:schemeClr>
              </a:solidFill>
            </a:endParaRPr>
          </a:p>
        </p:txBody>
      </p:sp>
      <p:sp>
        <p:nvSpPr>
          <p:cNvPr id="6" name="Content Placeholder 5"/>
          <p:cNvSpPr>
            <a:spLocks noGrp="1"/>
          </p:cNvSpPr>
          <p:nvPr>
            <p:ph sz="half" idx="2"/>
          </p:nvPr>
        </p:nvSpPr>
        <p:spPr/>
        <p:txBody>
          <a:bodyPr>
            <a:normAutofit/>
          </a:bodyPr>
          <a:lstStyle/>
          <a:p>
            <a:endParaRPr lang="en-US" dirty="0" smtClean="0"/>
          </a:p>
          <a:p>
            <a:endParaRPr lang="en-US" dirty="0"/>
          </a:p>
        </p:txBody>
      </p:sp>
      <p:grpSp>
        <p:nvGrpSpPr>
          <p:cNvPr id="3" name="Group 2"/>
          <p:cNvGrpSpPr/>
          <p:nvPr/>
        </p:nvGrpSpPr>
        <p:grpSpPr>
          <a:xfrm>
            <a:off x="307846" y="2250019"/>
            <a:ext cx="8452107" cy="4262960"/>
            <a:chOff x="307846" y="2250019"/>
            <a:chExt cx="8452107" cy="4262960"/>
          </a:xfrm>
        </p:grpSpPr>
        <p:sp>
          <p:nvSpPr>
            <p:cNvPr id="4" name="Freeform 3"/>
            <p:cNvSpPr/>
            <p:nvPr/>
          </p:nvSpPr>
          <p:spPr>
            <a:xfrm>
              <a:off x="307846" y="2250019"/>
              <a:ext cx="3708148" cy="709324"/>
            </a:xfrm>
            <a:custGeom>
              <a:avLst/>
              <a:gdLst>
                <a:gd name="connsiteX0" fmla="*/ 0 w 3708148"/>
                <a:gd name="connsiteY0" fmla="*/ 70932 h 709324"/>
                <a:gd name="connsiteX1" fmla="*/ 70932 w 3708148"/>
                <a:gd name="connsiteY1" fmla="*/ 0 h 709324"/>
                <a:gd name="connsiteX2" fmla="*/ 3637216 w 3708148"/>
                <a:gd name="connsiteY2" fmla="*/ 0 h 709324"/>
                <a:gd name="connsiteX3" fmla="*/ 3708148 w 3708148"/>
                <a:gd name="connsiteY3" fmla="*/ 70932 h 709324"/>
                <a:gd name="connsiteX4" fmla="*/ 3708148 w 3708148"/>
                <a:gd name="connsiteY4" fmla="*/ 638392 h 709324"/>
                <a:gd name="connsiteX5" fmla="*/ 3637216 w 3708148"/>
                <a:gd name="connsiteY5" fmla="*/ 709324 h 709324"/>
                <a:gd name="connsiteX6" fmla="*/ 70932 w 3708148"/>
                <a:gd name="connsiteY6" fmla="*/ 709324 h 709324"/>
                <a:gd name="connsiteX7" fmla="*/ 0 w 3708148"/>
                <a:gd name="connsiteY7" fmla="*/ 638392 h 709324"/>
                <a:gd name="connsiteX8" fmla="*/ 0 w 3708148"/>
                <a:gd name="connsiteY8" fmla="*/ 70932 h 70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8148" h="709324">
                  <a:moveTo>
                    <a:pt x="0" y="70932"/>
                  </a:moveTo>
                  <a:cubicBezTo>
                    <a:pt x="0" y="31757"/>
                    <a:pt x="31757" y="0"/>
                    <a:pt x="70932" y="0"/>
                  </a:cubicBezTo>
                  <a:lnTo>
                    <a:pt x="3637216" y="0"/>
                  </a:lnTo>
                  <a:cubicBezTo>
                    <a:pt x="3676391" y="0"/>
                    <a:pt x="3708148" y="31757"/>
                    <a:pt x="3708148" y="70932"/>
                  </a:cubicBezTo>
                  <a:lnTo>
                    <a:pt x="3708148" y="638392"/>
                  </a:lnTo>
                  <a:cubicBezTo>
                    <a:pt x="3708148" y="677567"/>
                    <a:pt x="3676391" y="709324"/>
                    <a:pt x="3637216" y="709324"/>
                  </a:cubicBezTo>
                  <a:lnTo>
                    <a:pt x="70932" y="709324"/>
                  </a:lnTo>
                  <a:cubicBezTo>
                    <a:pt x="31757" y="709324"/>
                    <a:pt x="0" y="677567"/>
                    <a:pt x="0" y="638392"/>
                  </a:cubicBezTo>
                  <a:lnTo>
                    <a:pt x="0" y="709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305" tIns="53795" rIns="70305" bIns="53795" numCol="1" spcCol="1270" anchor="ctr" anchorCtr="0">
              <a:noAutofit/>
            </a:bodyPr>
            <a:lstStyle/>
            <a:p>
              <a:pPr lvl="0" algn="ctr" defTabSz="1155700">
                <a:lnSpc>
                  <a:spcPct val="90000"/>
                </a:lnSpc>
                <a:spcBef>
                  <a:spcPct val="0"/>
                </a:spcBef>
                <a:spcAft>
                  <a:spcPct val="35000"/>
                </a:spcAft>
              </a:pPr>
              <a:r>
                <a:rPr lang="en-US" sz="2600" b="1" kern="1200" dirty="0" smtClean="0"/>
                <a:t>When is it recommended</a:t>
              </a:r>
              <a:endParaRPr lang="en-US" sz="2600" b="1" kern="1200" dirty="0"/>
            </a:p>
          </p:txBody>
        </p:sp>
        <p:sp>
          <p:nvSpPr>
            <p:cNvPr id="5" name="Freeform 4"/>
            <p:cNvSpPr/>
            <p:nvPr/>
          </p:nvSpPr>
          <p:spPr>
            <a:xfrm>
              <a:off x="678660" y="2959344"/>
              <a:ext cx="370814" cy="337347"/>
            </a:xfrm>
            <a:custGeom>
              <a:avLst/>
              <a:gdLst/>
              <a:ahLst/>
              <a:cxnLst/>
              <a:rect l="0" t="0" r="0" b="0"/>
              <a:pathLst>
                <a:path>
                  <a:moveTo>
                    <a:pt x="0" y="0"/>
                  </a:moveTo>
                  <a:lnTo>
                    <a:pt x="0" y="337347"/>
                  </a:lnTo>
                  <a:lnTo>
                    <a:pt x="370814" y="33734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1049475" y="3136675"/>
              <a:ext cx="3533841" cy="320032"/>
            </a:xfrm>
            <a:custGeom>
              <a:avLst/>
              <a:gdLst>
                <a:gd name="connsiteX0" fmla="*/ 0 w 3533841"/>
                <a:gd name="connsiteY0" fmla="*/ 32003 h 320032"/>
                <a:gd name="connsiteX1" fmla="*/ 32003 w 3533841"/>
                <a:gd name="connsiteY1" fmla="*/ 0 h 320032"/>
                <a:gd name="connsiteX2" fmla="*/ 3501838 w 3533841"/>
                <a:gd name="connsiteY2" fmla="*/ 0 h 320032"/>
                <a:gd name="connsiteX3" fmla="*/ 3533841 w 3533841"/>
                <a:gd name="connsiteY3" fmla="*/ 32003 h 320032"/>
                <a:gd name="connsiteX4" fmla="*/ 3533841 w 3533841"/>
                <a:gd name="connsiteY4" fmla="*/ 288029 h 320032"/>
                <a:gd name="connsiteX5" fmla="*/ 3501838 w 3533841"/>
                <a:gd name="connsiteY5" fmla="*/ 320032 h 320032"/>
                <a:gd name="connsiteX6" fmla="*/ 32003 w 3533841"/>
                <a:gd name="connsiteY6" fmla="*/ 320032 h 320032"/>
                <a:gd name="connsiteX7" fmla="*/ 0 w 3533841"/>
                <a:gd name="connsiteY7" fmla="*/ 288029 h 320032"/>
                <a:gd name="connsiteX8" fmla="*/ 0 w 3533841"/>
                <a:gd name="connsiteY8" fmla="*/ 32003 h 32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3841" h="320032">
                  <a:moveTo>
                    <a:pt x="0" y="32003"/>
                  </a:moveTo>
                  <a:cubicBezTo>
                    <a:pt x="0" y="14328"/>
                    <a:pt x="14328" y="0"/>
                    <a:pt x="32003" y="0"/>
                  </a:cubicBezTo>
                  <a:lnTo>
                    <a:pt x="3501838" y="0"/>
                  </a:lnTo>
                  <a:cubicBezTo>
                    <a:pt x="3519513" y="0"/>
                    <a:pt x="3533841" y="14328"/>
                    <a:pt x="3533841" y="32003"/>
                  </a:cubicBezTo>
                  <a:lnTo>
                    <a:pt x="3533841" y="288029"/>
                  </a:lnTo>
                  <a:cubicBezTo>
                    <a:pt x="3533841" y="305704"/>
                    <a:pt x="3519513" y="320032"/>
                    <a:pt x="3501838" y="320032"/>
                  </a:cubicBezTo>
                  <a:lnTo>
                    <a:pt x="32003" y="320032"/>
                  </a:lnTo>
                  <a:cubicBezTo>
                    <a:pt x="14328" y="320032"/>
                    <a:pt x="0" y="305704"/>
                    <a:pt x="0" y="288029"/>
                  </a:cubicBezTo>
                  <a:lnTo>
                    <a:pt x="0" y="320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663" tIns="32233" rIns="43663" bIns="32233" numCol="1" spcCol="1270" anchor="ctr" anchorCtr="0">
              <a:noAutofit/>
            </a:bodyPr>
            <a:lstStyle/>
            <a:p>
              <a:pPr lvl="0" algn="ctr" defTabSz="800100">
                <a:lnSpc>
                  <a:spcPct val="90000"/>
                </a:lnSpc>
                <a:spcBef>
                  <a:spcPct val="0"/>
                </a:spcBef>
                <a:spcAft>
                  <a:spcPct val="35000"/>
                </a:spcAft>
              </a:pPr>
              <a:r>
                <a:rPr lang="en-US" sz="1800" b="1" kern="1200" dirty="0" smtClean="0"/>
                <a:t>Worker feels unsafe</a:t>
              </a:r>
              <a:endParaRPr lang="en-US" sz="1800" b="1" kern="1200" dirty="0"/>
            </a:p>
          </p:txBody>
        </p:sp>
        <p:sp>
          <p:nvSpPr>
            <p:cNvPr id="8" name="Freeform 7"/>
            <p:cNvSpPr/>
            <p:nvPr/>
          </p:nvSpPr>
          <p:spPr>
            <a:xfrm>
              <a:off x="678660" y="2959344"/>
              <a:ext cx="370814" cy="849284"/>
            </a:xfrm>
            <a:custGeom>
              <a:avLst/>
              <a:gdLst/>
              <a:ahLst/>
              <a:cxnLst/>
              <a:rect l="0" t="0" r="0" b="0"/>
              <a:pathLst>
                <a:path>
                  <a:moveTo>
                    <a:pt x="0" y="0"/>
                  </a:moveTo>
                  <a:lnTo>
                    <a:pt x="0" y="849284"/>
                  </a:lnTo>
                  <a:lnTo>
                    <a:pt x="370814" y="8492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1049475" y="3634039"/>
              <a:ext cx="3533841" cy="349178"/>
            </a:xfrm>
            <a:custGeom>
              <a:avLst/>
              <a:gdLst>
                <a:gd name="connsiteX0" fmla="*/ 0 w 3533841"/>
                <a:gd name="connsiteY0" fmla="*/ 34918 h 349178"/>
                <a:gd name="connsiteX1" fmla="*/ 34918 w 3533841"/>
                <a:gd name="connsiteY1" fmla="*/ 0 h 349178"/>
                <a:gd name="connsiteX2" fmla="*/ 3498923 w 3533841"/>
                <a:gd name="connsiteY2" fmla="*/ 0 h 349178"/>
                <a:gd name="connsiteX3" fmla="*/ 3533841 w 3533841"/>
                <a:gd name="connsiteY3" fmla="*/ 34918 h 349178"/>
                <a:gd name="connsiteX4" fmla="*/ 3533841 w 3533841"/>
                <a:gd name="connsiteY4" fmla="*/ 314260 h 349178"/>
                <a:gd name="connsiteX5" fmla="*/ 3498923 w 3533841"/>
                <a:gd name="connsiteY5" fmla="*/ 349178 h 349178"/>
                <a:gd name="connsiteX6" fmla="*/ 34918 w 3533841"/>
                <a:gd name="connsiteY6" fmla="*/ 349178 h 349178"/>
                <a:gd name="connsiteX7" fmla="*/ 0 w 3533841"/>
                <a:gd name="connsiteY7" fmla="*/ 314260 h 349178"/>
                <a:gd name="connsiteX8" fmla="*/ 0 w 3533841"/>
                <a:gd name="connsiteY8" fmla="*/ 34918 h 34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3841" h="349178">
                  <a:moveTo>
                    <a:pt x="0" y="34918"/>
                  </a:moveTo>
                  <a:cubicBezTo>
                    <a:pt x="0" y="15633"/>
                    <a:pt x="15633" y="0"/>
                    <a:pt x="34918" y="0"/>
                  </a:cubicBezTo>
                  <a:lnTo>
                    <a:pt x="3498923" y="0"/>
                  </a:lnTo>
                  <a:cubicBezTo>
                    <a:pt x="3518208" y="0"/>
                    <a:pt x="3533841" y="15633"/>
                    <a:pt x="3533841" y="34918"/>
                  </a:cubicBezTo>
                  <a:lnTo>
                    <a:pt x="3533841" y="314260"/>
                  </a:lnTo>
                  <a:cubicBezTo>
                    <a:pt x="3533841" y="333545"/>
                    <a:pt x="3518208" y="349178"/>
                    <a:pt x="3498923" y="349178"/>
                  </a:cubicBezTo>
                  <a:lnTo>
                    <a:pt x="34918" y="349178"/>
                  </a:lnTo>
                  <a:cubicBezTo>
                    <a:pt x="15633" y="349178"/>
                    <a:pt x="0" y="333545"/>
                    <a:pt x="0" y="314260"/>
                  </a:cubicBezTo>
                  <a:lnTo>
                    <a:pt x="0" y="3491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517" tIns="33087" rIns="44517" bIns="33087" numCol="1" spcCol="1270" anchor="ctr" anchorCtr="0">
              <a:noAutofit/>
            </a:bodyPr>
            <a:lstStyle/>
            <a:p>
              <a:pPr lvl="0" algn="ctr" defTabSz="800100">
                <a:lnSpc>
                  <a:spcPct val="90000"/>
                </a:lnSpc>
                <a:spcBef>
                  <a:spcPct val="0"/>
                </a:spcBef>
                <a:spcAft>
                  <a:spcPct val="35000"/>
                </a:spcAft>
              </a:pPr>
              <a:r>
                <a:rPr lang="en-US" sz="1800" b="1" kern="1200" dirty="0" smtClean="0"/>
                <a:t>Weapons in home</a:t>
              </a:r>
            </a:p>
          </p:txBody>
        </p:sp>
        <p:sp>
          <p:nvSpPr>
            <p:cNvPr id="11" name="Freeform 10"/>
            <p:cNvSpPr/>
            <p:nvPr/>
          </p:nvSpPr>
          <p:spPr>
            <a:xfrm>
              <a:off x="678660" y="2959344"/>
              <a:ext cx="370814" cy="1398911"/>
            </a:xfrm>
            <a:custGeom>
              <a:avLst/>
              <a:gdLst/>
              <a:ahLst/>
              <a:cxnLst/>
              <a:rect l="0" t="0" r="0" b="0"/>
              <a:pathLst>
                <a:path>
                  <a:moveTo>
                    <a:pt x="0" y="0"/>
                  </a:moveTo>
                  <a:lnTo>
                    <a:pt x="0" y="1398911"/>
                  </a:lnTo>
                  <a:lnTo>
                    <a:pt x="370814" y="139891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049475" y="4160549"/>
              <a:ext cx="3533841" cy="395412"/>
            </a:xfrm>
            <a:custGeom>
              <a:avLst/>
              <a:gdLst>
                <a:gd name="connsiteX0" fmla="*/ 0 w 3533841"/>
                <a:gd name="connsiteY0" fmla="*/ 39541 h 395412"/>
                <a:gd name="connsiteX1" fmla="*/ 39541 w 3533841"/>
                <a:gd name="connsiteY1" fmla="*/ 0 h 395412"/>
                <a:gd name="connsiteX2" fmla="*/ 3494300 w 3533841"/>
                <a:gd name="connsiteY2" fmla="*/ 0 h 395412"/>
                <a:gd name="connsiteX3" fmla="*/ 3533841 w 3533841"/>
                <a:gd name="connsiteY3" fmla="*/ 39541 h 395412"/>
                <a:gd name="connsiteX4" fmla="*/ 3533841 w 3533841"/>
                <a:gd name="connsiteY4" fmla="*/ 355871 h 395412"/>
                <a:gd name="connsiteX5" fmla="*/ 3494300 w 3533841"/>
                <a:gd name="connsiteY5" fmla="*/ 395412 h 395412"/>
                <a:gd name="connsiteX6" fmla="*/ 39541 w 3533841"/>
                <a:gd name="connsiteY6" fmla="*/ 395412 h 395412"/>
                <a:gd name="connsiteX7" fmla="*/ 0 w 3533841"/>
                <a:gd name="connsiteY7" fmla="*/ 355871 h 395412"/>
                <a:gd name="connsiteX8" fmla="*/ 0 w 3533841"/>
                <a:gd name="connsiteY8" fmla="*/ 39541 h 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3841" h="395412">
                  <a:moveTo>
                    <a:pt x="0" y="39541"/>
                  </a:moveTo>
                  <a:cubicBezTo>
                    <a:pt x="0" y="17703"/>
                    <a:pt x="17703" y="0"/>
                    <a:pt x="39541" y="0"/>
                  </a:cubicBezTo>
                  <a:lnTo>
                    <a:pt x="3494300" y="0"/>
                  </a:lnTo>
                  <a:cubicBezTo>
                    <a:pt x="3516138" y="0"/>
                    <a:pt x="3533841" y="17703"/>
                    <a:pt x="3533841" y="39541"/>
                  </a:cubicBezTo>
                  <a:lnTo>
                    <a:pt x="3533841" y="355871"/>
                  </a:lnTo>
                  <a:cubicBezTo>
                    <a:pt x="3533841" y="377709"/>
                    <a:pt x="3516138" y="395412"/>
                    <a:pt x="3494300" y="395412"/>
                  </a:cubicBezTo>
                  <a:lnTo>
                    <a:pt x="39541" y="395412"/>
                  </a:lnTo>
                  <a:cubicBezTo>
                    <a:pt x="17703" y="395412"/>
                    <a:pt x="0" y="377709"/>
                    <a:pt x="0" y="355871"/>
                  </a:cubicBezTo>
                  <a:lnTo>
                    <a:pt x="0" y="3954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871" tIns="34441" rIns="45871" bIns="34441" numCol="1" spcCol="1270" anchor="ctr" anchorCtr="0">
              <a:noAutofit/>
            </a:bodyPr>
            <a:lstStyle/>
            <a:p>
              <a:pPr lvl="0" algn="ctr" defTabSz="800100">
                <a:lnSpc>
                  <a:spcPct val="90000"/>
                </a:lnSpc>
                <a:spcBef>
                  <a:spcPct val="0"/>
                </a:spcBef>
                <a:spcAft>
                  <a:spcPct val="35000"/>
                </a:spcAft>
              </a:pPr>
              <a:r>
                <a:rPr lang="en-US" sz="1800" b="1" kern="1200" dirty="0" smtClean="0"/>
                <a:t>Crime committed</a:t>
              </a:r>
            </a:p>
          </p:txBody>
        </p:sp>
        <p:sp>
          <p:nvSpPr>
            <p:cNvPr id="13" name="Freeform 12"/>
            <p:cNvSpPr/>
            <p:nvPr/>
          </p:nvSpPr>
          <p:spPr>
            <a:xfrm>
              <a:off x="678660" y="2959344"/>
              <a:ext cx="370814" cy="1964008"/>
            </a:xfrm>
            <a:custGeom>
              <a:avLst/>
              <a:gdLst/>
              <a:ahLst/>
              <a:cxnLst/>
              <a:rect l="0" t="0" r="0" b="0"/>
              <a:pathLst>
                <a:path>
                  <a:moveTo>
                    <a:pt x="0" y="0"/>
                  </a:moveTo>
                  <a:lnTo>
                    <a:pt x="0" y="1964008"/>
                  </a:lnTo>
                  <a:lnTo>
                    <a:pt x="370814" y="19640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049475" y="4733292"/>
              <a:ext cx="3533841" cy="380119"/>
            </a:xfrm>
            <a:custGeom>
              <a:avLst/>
              <a:gdLst>
                <a:gd name="connsiteX0" fmla="*/ 0 w 3533841"/>
                <a:gd name="connsiteY0" fmla="*/ 38012 h 380119"/>
                <a:gd name="connsiteX1" fmla="*/ 38012 w 3533841"/>
                <a:gd name="connsiteY1" fmla="*/ 0 h 380119"/>
                <a:gd name="connsiteX2" fmla="*/ 3495829 w 3533841"/>
                <a:gd name="connsiteY2" fmla="*/ 0 h 380119"/>
                <a:gd name="connsiteX3" fmla="*/ 3533841 w 3533841"/>
                <a:gd name="connsiteY3" fmla="*/ 38012 h 380119"/>
                <a:gd name="connsiteX4" fmla="*/ 3533841 w 3533841"/>
                <a:gd name="connsiteY4" fmla="*/ 342107 h 380119"/>
                <a:gd name="connsiteX5" fmla="*/ 3495829 w 3533841"/>
                <a:gd name="connsiteY5" fmla="*/ 380119 h 380119"/>
                <a:gd name="connsiteX6" fmla="*/ 38012 w 3533841"/>
                <a:gd name="connsiteY6" fmla="*/ 380119 h 380119"/>
                <a:gd name="connsiteX7" fmla="*/ 0 w 3533841"/>
                <a:gd name="connsiteY7" fmla="*/ 342107 h 380119"/>
                <a:gd name="connsiteX8" fmla="*/ 0 w 3533841"/>
                <a:gd name="connsiteY8" fmla="*/ 38012 h 38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3841" h="380119">
                  <a:moveTo>
                    <a:pt x="0" y="38012"/>
                  </a:moveTo>
                  <a:cubicBezTo>
                    <a:pt x="0" y="17019"/>
                    <a:pt x="17019" y="0"/>
                    <a:pt x="38012" y="0"/>
                  </a:cubicBezTo>
                  <a:lnTo>
                    <a:pt x="3495829" y="0"/>
                  </a:lnTo>
                  <a:cubicBezTo>
                    <a:pt x="3516822" y="0"/>
                    <a:pt x="3533841" y="17019"/>
                    <a:pt x="3533841" y="38012"/>
                  </a:cubicBezTo>
                  <a:lnTo>
                    <a:pt x="3533841" y="342107"/>
                  </a:lnTo>
                  <a:cubicBezTo>
                    <a:pt x="3533841" y="363100"/>
                    <a:pt x="3516822" y="380119"/>
                    <a:pt x="3495829" y="380119"/>
                  </a:cubicBezTo>
                  <a:lnTo>
                    <a:pt x="38012" y="380119"/>
                  </a:lnTo>
                  <a:cubicBezTo>
                    <a:pt x="17019" y="380119"/>
                    <a:pt x="0" y="363100"/>
                    <a:pt x="0" y="342107"/>
                  </a:cubicBezTo>
                  <a:lnTo>
                    <a:pt x="0" y="3801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423" tIns="33993" rIns="45423" bIns="33993" numCol="1" spcCol="1270" anchor="ctr" anchorCtr="0">
              <a:noAutofit/>
            </a:bodyPr>
            <a:lstStyle/>
            <a:p>
              <a:pPr lvl="0" algn="ctr" defTabSz="800100">
                <a:lnSpc>
                  <a:spcPct val="90000"/>
                </a:lnSpc>
                <a:spcBef>
                  <a:spcPct val="0"/>
                </a:spcBef>
                <a:spcAft>
                  <a:spcPct val="35000"/>
                </a:spcAft>
              </a:pPr>
              <a:r>
                <a:rPr lang="en-US" sz="1800" b="1" kern="1200" dirty="0" smtClean="0"/>
                <a:t>Danger to self or others</a:t>
              </a:r>
            </a:p>
          </p:txBody>
        </p:sp>
        <p:sp>
          <p:nvSpPr>
            <p:cNvPr id="15" name="Freeform 14"/>
            <p:cNvSpPr/>
            <p:nvPr/>
          </p:nvSpPr>
          <p:spPr>
            <a:xfrm>
              <a:off x="678660" y="2959344"/>
              <a:ext cx="370814" cy="2548406"/>
            </a:xfrm>
            <a:custGeom>
              <a:avLst/>
              <a:gdLst/>
              <a:ahLst/>
              <a:cxnLst/>
              <a:rect l="0" t="0" r="0" b="0"/>
              <a:pathLst>
                <a:path>
                  <a:moveTo>
                    <a:pt x="0" y="0"/>
                  </a:moveTo>
                  <a:lnTo>
                    <a:pt x="0" y="2548406"/>
                  </a:lnTo>
                  <a:lnTo>
                    <a:pt x="370814" y="25484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1049475" y="5290743"/>
              <a:ext cx="3533841" cy="434014"/>
            </a:xfrm>
            <a:custGeom>
              <a:avLst/>
              <a:gdLst>
                <a:gd name="connsiteX0" fmla="*/ 0 w 3533841"/>
                <a:gd name="connsiteY0" fmla="*/ 43401 h 434014"/>
                <a:gd name="connsiteX1" fmla="*/ 43401 w 3533841"/>
                <a:gd name="connsiteY1" fmla="*/ 0 h 434014"/>
                <a:gd name="connsiteX2" fmla="*/ 3490440 w 3533841"/>
                <a:gd name="connsiteY2" fmla="*/ 0 h 434014"/>
                <a:gd name="connsiteX3" fmla="*/ 3533841 w 3533841"/>
                <a:gd name="connsiteY3" fmla="*/ 43401 h 434014"/>
                <a:gd name="connsiteX4" fmla="*/ 3533841 w 3533841"/>
                <a:gd name="connsiteY4" fmla="*/ 390613 h 434014"/>
                <a:gd name="connsiteX5" fmla="*/ 3490440 w 3533841"/>
                <a:gd name="connsiteY5" fmla="*/ 434014 h 434014"/>
                <a:gd name="connsiteX6" fmla="*/ 43401 w 3533841"/>
                <a:gd name="connsiteY6" fmla="*/ 434014 h 434014"/>
                <a:gd name="connsiteX7" fmla="*/ 0 w 3533841"/>
                <a:gd name="connsiteY7" fmla="*/ 390613 h 434014"/>
                <a:gd name="connsiteX8" fmla="*/ 0 w 3533841"/>
                <a:gd name="connsiteY8" fmla="*/ 43401 h 43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3841" h="434014">
                  <a:moveTo>
                    <a:pt x="0" y="43401"/>
                  </a:moveTo>
                  <a:cubicBezTo>
                    <a:pt x="0" y="19431"/>
                    <a:pt x="19431" y="0"/>
                    <a:pt x="43401" y="0"/>
                  </a:cubicBezTo>
                  <a:lnTo>
                    <a:pt x="3490440" y="0"/>
                  </a:lnTo>
                  <a:cubicBezTo>
                    <a:pt x="3514410" y="0"/>
                    <a:pt x="3533841" y="19431"/>
                    <a:pt x="3533841" y="43401"/>
                  </a:cubicBezTo>
                  <a:lnTo>
                    <a:pt x="3533841" y="390613"/>
                  </a:lnTo>
                  <a:cubicBezTo>
                    <a:pt x="3533841" y="414583"/>
                    <a:pt x="3514410" y="434014"/>
                    <a:pt x="3490440" y="434014"/>
                  </a:cubicBezTo>
                  <a:lnTo>
                    <a:pt x="43401" y="434014"/>
                  </a:lnTo>
                  <a:cubicBezTo>
                    <a:pt x="19431" y="434014"/>
                    <a:pt x="0" y="414583"/>
                    <a:pt x="0" y="390613"/>
                  </a:cubicBezTo>
                  <a:lnTo>
                    <a:pt x="0" y="4340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002" tIns="35572" rIns="47002" bIns="35572" numCol="1" spcCol="1270" anchor="ctr" anchorCtr="0">
              <a:noAutofit/>
            </a:bodyPr>
            <a:lstStyle/>
            <a:p>
              <a:pPr lvl="0" algn="ctr" defTabSz="800100">
                <a:lnSpc>
                  <a:spcPct val="90000"/>
                </a:lnSpc>
                <a:spcBef>
                  <a:spcPct val="0"/>
                </a:spcBef>
                <a:spcAft>
                  <a:spcPct val="35000"/>
                </a:spcAft>
              </a:pPr>
              <a:r>
                <a:rPr lang="en-US" sz="1800" b="1" kern="1200" dirty="0" smtClean="0"/>
                <a:t>Recommended by law enforcement</a:t>
              </a:r>
            </a:p>
          </p:txBody>
        </p:sp>
        <p:sp>
          <p:nvSpPr>
            <p:cNvPr id="17" name="Freeform 16"/>
            <p:cNvSpPr/>
            <p:nvPr/>
          </p:nvSpPr>
          <p:spPr>
            <a:xfrm>
              <a:off x="678660" y="2959344"/>
              <a:ext cx="370814" cy="3248190"/>
            </a:xfrm>
            <a:custGeom>
              <a:avLst/>
              <a:gdLst/>
              <a:ahLst/>
              <a:cxnLst/>
              <a:rect l="0" t="0" r="0" b="0"/>
              <a:pathLst>
                <a:path>
                  <a:moveTo>
                    <a:pt x="0" y="0"/>
                  </a:moveTo>
                  <a:lnTo>
                    <a:pt x="0" y="3248190"/>
                  </a:lnTo>
                  <a:lnTo>
                    <a:pt x="370814" y="324819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049475" y="5902088"/>
              <a:ext cx="3533841" cy="610891"/>
            </a:xfrm>
            <a:custGeom>
              <a:avLst/>
              <a:gdLst>
                <a:gd name="connsiteX0" fmla="*/ 0 w 3533841"/>
                <a:gd name="connsiteY0" fmla="*/ 61089 h 610891"/>
                <a:gd name="connsiteX1" fmla="*/ 61089 w 3533841"/>
                <a:gd name="connsiteY1" fmla="*/ 0 h 610891"/>
                <a:gd name="connsiteX2" fmla="*/ 3472752 w 3533841"/>
                <a:gd name="connsiteY2" fmla="*/ 0 h 610891"/>
                <a:gd name="connsiteX3" fmla="*/ 3533841 w 3533841"/>
                <a:gd name="connsiteY3" fmla="*/ 61089 h 610891"/>
                <a:gd name="connsiteX4" fmla="*/ 3533841 w 3533841"/>
                <a:gd name="connsiteY4" fmla="*/ 549802 h 610891"/>
                <a:gd name="connsiteX5" fmla="*/ 3472752 w 3533841"/>
                <a:gd name="connsiteY5" fmla="*/ 610891 h 610891"/>
                <a:gd name="connsiteX6" fmla="*/ 61089 w 3533841"/>
                <a:gd name="connsiteY6" fmla="*/ 610891 h 610891"/>
                <a:gd name="connsiteX7" fmla="*/ 0 w 3533841"/>
                <a:gd name="connsiteY7" fmla="*/ 549802 h 610891"/>
                <a:gd name="connsiteX8" fmla="*/ 0 w 3533841"/>
                <a:gd name="connsiteY8" fmla="*/ 61089 h 61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3841" h="610891">
                  <a:moveTo>
                    <a:pt x="0" y="61089"/>
                  </a:moveTo>
                  <a:cubicBezTo>
                    <a:pt x="0" y="27350"/>
                    <a:pt x="27350" y="0"/>
                    <a:pt x="61089" y="0"/>
                  </a:cubicBezTo>
                  <a:lnTo>
                    <a:pt x="3472752" y="0"/>
                  </a:lnTo>
                  <a:cubicBezTo>
                    <a:pt x="3506491" y="0"/>
                    <a:pt x="3533841" y="27350"/>
                    <a:pt x="3533841" y="61089"/>
                  </a:cubicBezTo>
                  <a:lnTo>
                    <a:pt x="3533841" y="549802"/>
                  </a:lnTo>
                  <a:cubicBezTo>
                    <a:pt x="3533841" y="583541"/>
                    <a:pt x="3506491" y="610891"/>
                    <a:pt x="3472752" y="610891"/>
                  </a:cubicBezTo>
                  <a:lnTo>
                    <a:pt x="61089" y="610891"/>
                  </a:lnTo>
                  <a:cubicBezTo>
                    <a:pt x="27350" y="610891"/>
                    <a:pt x="0" y="583541"/>
                    <a:pt x="0" y="549802"/>
                  </a:cubicBezTo>
                  <a:lnTo>
                    <a:pt x="0" y="6108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182" tIns="40752" rIns="52182" bIns="40752" numCol="1" spcCol="1270" anchor="ctr" anchorCtr="0">
              <a:noAutofit/>
            </a:bodyPr>
            <a:lstStyle/>
            <a:p>
              <a:pPr lvl="0" algn="ctr" defTabSz="800100">
                <a:lnSpc>
                  <a:spcPct val="90000"/>
                </a:lnSpc>
                <a:spcBef>
                  <a:spcPct val="0"/>
                </a:spcBef>
                <a:spcAft>
                  <a:spcPct val="35000"/>
                </a:spcAft>
              </a:pPr>
              <a:r>
                <a:rPr lang="en-US" sz="1800" b="1" kern="1200" dirty="0" smtClean="0"/>
                <a:t>Recommended by supervisor or agency attorney</a:t>
              </a:r>
            </a:p>
          </p:txBody>
        </p:sp>
        <p:sp>
          <p:nvSpPr>
            <p:cNvPr id="19" name="Freeform 18"/>
            <p:cNvSpPr/>
            <p:nvPr/>
          </p:nvSpPr>
          <p:spPr>
            <a:xfrm>
              <a:off x="4458331" y="2250019"/>
              <a:ext cx="2398239" cy="709324"/>
            </a:xfrm>
            <a:custGeom>
              <a:avLst/>
              <a:gdLst>
                <a:gd name="connsiteX0" fmla="*/ 0 w 2398239"/>
                <a:gd name="connsiteY0" fmla="*/ 70932 h 709324"/>
                <a:gd name="connsiteX1" fmla="*/ 70932 w 2398239"/>
                <a:gd name="connsiteY1" fmla="*/ 0 h 709324"/>
                <a:gd name="connsiteX2" fmla="*/ 2327307 w 2398239"/>
                <a:gd name="connsiteY2" fmla="*/ 0 h 709324"/>
                <a:gd name="connsiteX3" fmla="*/ 2398239 w 2398239"/>
                <a:gd name="connsiteY3" fmla="*/ 70932 h 709324"/>
                <a:gd name="connsiteX4" fmla="*/ 2398239 w 2398239"/>
                <a:gd name="connsiteY4" fmla="*/ 638392 h 709324"/>
                <a:gd name="connsiteX5" fmla="*/ 2327307 w 2398239"/>
                <a:gd name="connsiteY5" fmla="*/ 709324 h 709324"/>
                <a:gd name="connsiteX6" fmla="*/ 70932 w 2398239"/>
                <a:gd name="connsiteY6" fmla="*/ 709324 h 709324"/>
                <a:gd name="connsiteX7" fmla="*/ 0 w 2398239"/>
                <a:gd name="connsiteY7" fmla="*/ 638392 h 709324"/>
                <a:gd name="connsiteX8" fmla="*/ 0 w 2398239"/>
                <a:gd name="connsiteY8" fmla="*/ 70932 h 70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8239" h="709324">
                  <a:moveTo>
                    <a:pt x="0" y="70932"/>
                  </a:moveTo>
                  <a:cubicBezTo>
                    <a:pt x="0" y="31757"/>
                    <a:pt x="31757" y="0"/>
                    <a:pt x="70932" y="0"/>
                  </a:cubicBezTo>
                  <a:lnTo>
                    <a:pt x="2327307" y="0"/>
                  </a:lnTo>
                  <a:cubicBezTo>
                    <a:pt x="2366482" y="0"/>
                    <a:pt x="2398239" y="31757"/>
                    <a:pt x="2398239" y="70932"/>
                  </a:cubicBezTo>
                  <a:lnTo>
                    <a:pt x="2398239" y="638392"/>
                  </a:lnTo>
                  <a:cubicBezTo>
                    <a:pt x="2398239" y="677567"/>
                    <a:pt x="2366482" y="709324"/>
                    <a:pt x="2327307" y="709324"/>
                  </a:cubicBezTo>
                  <a:lnTo>
                    <a:pt x="70932" y="709324"/>
                  </a:lnTo>
                  <a:cubicBezTo>
                    <a:pt x="31757" y="709324"/>
                    <a:pt x="0" y="677567"/>
                    <a:pt x="0" y="638392"/>
                  </a:cubicBezTo>
                  <a:lnTo>
                    <a:pt x="0" y="709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305" tIns="53795" rIns="70305" bIns="53795" numCol="1" spcCol="1270" anchor="ctr" anchorCtr="0">
              <a:noAutofit/>
            </a:bodyPr>
            <a:lstStyle/>
            <a:p>
              <a:pPr lvl="0" algn="ctr" defTabSz="1155700">
                <a:lnSpc>
                  <a:spcPct val="90000"/>
                </a:lnSpc>
                <a:spcBef>
                  <a:spcPct val="0"/>
                </a:spcBef>
                <a:spcAft>
                  <a:spcPct val="35000"/>
                </a:spcAft>
              </a:pPr>
              <a:r>
                <a:rPr lang="en-US" sz="2600" b="1" kern="1200" dirty="0" smtClean="0"/>
                <a:t>Disadvantages</a:t>
              </a:r>
              <a:endParaRPr lang="en-US" sz="2600" b="1" kern="1200" dirty="0"/>
            </a:p>
          </p:txBody>
        </p:sp>
        <p:sp>
          <p:nvSpPr>
            <p:cNvPr id="20" name="Freeform 19"/>
            <p:cNvSpPr/>
            <p:nvPr/>
          </p:nvSpPr>
          <p:spPr>
            <a:xfrm>
              <a:off x="4698155" y="2959344"/>
              <a:ext cx="239823" cy="422076"/>
            </a:xfrm>
            <a:custGeom>
              <a:avLst/>
              <a:gdLst/>
              <a:ahLst/>
              <a:cxnLst/>
              <a:rect l="0" t="0" r="0" b="0"/>
              <a:pathLst>
                <a:path>
                  <a:moveTo>
                    <a:pt x="0" y="0"/>
                  </a:moveTo>
                  <a:lnTo>
                    <a:pt x="0" y="422076"/>
                  </a:lnTo>
                  <a:lnTo>
                    <a:pt x="239823" y="4220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4937979" y="3136675"/>
              <a:ext cx="3821974" cy="489490"/>
            </a:xfrm>
            <a:custGeom>
              <a:avLst/>
              <a:gdLst>
                <a:gd name="connsiteX0" fmla="*/ 0 w 3821974"/>
                <a:gd name="connsiteY0" fmla="*/ 48949 h 489490"/>
                <a:gd name="connsiteX1" fmla="*/ 48949 w 3821974"/>
                <a:gd name="connsiteY1" fmla="*/ 0 h 489490"/>
                <a:gd name="connsiteX2" fmla="*/ 3773025 w 3821974"/>
                <a:gd name="connsiteY2" fmla="*/ 0 h 489490"/>
                <a:gd name="connsiteX3" fmla="*/ 3821974 w 3821974"/>
                <a:gd name="connsiteY3" fmla="*/ 48949 h 489490"/>
                <a:gd name="connsiteX4" fmla="*/ 3821974 w 3821974"/>
                <a:gd name="connsiteY4" fmla="*/ 440541 h 489490"/>
                <a:gd name="connsiteX5" fmla="*/ 3773025 w 3821974"/>
                <a:gd name="connsiteY5" fmla="*/ 489490 h 489490"/>
                <a:gd name="connsiteX6" fmla="*/ 48949 w 3821974"/>
                <a:gd name="connsiteY6" fmla="*/ 489490 h 489490"/>
                <a:gd name="connsiteX7" fmla="*/ 0 w 3821974"/>
                <a:gd name="connsiteY7" fmla="*/ 440541 h 489490"/>
                <a:gd name="connsiteX8" fmla="*/ 0 w 3821974"/>
                <a:gd name="connsiteY8" fmla="*/ 48949 h 48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1974" h="489490">
                  <a:moveTo>
                    <a:pt x="0" y="48949"/>
                  </a:moveTo>
                  <a:cubicBezTo>
                    <a:pt x="0" y="21915"/>
                    <a:pt x="21915" y="0"/>
                    <a:pt x="48949" y="0"/>
                  </a:cubicBezTo>
                  <a:lnTo>
                    <a:pt x="3773025" y="0"/>
                  </a:lnTo>
                  <a:cubicBezTo>
                    <a:pt x="3800059" y="0"/>
                    <a:pt x="3821974" y="21915"/>
                    <a:pt x="3821974" y="48949"/>
                  </a:cubicBezTo>
                  <a:lnTo>
                    <a:pt x="3821974" y="440541"/>
                  </a:lnTo>
                  <a:cubicBezTo>
                    <a:pt x="3821974" y="467575"/>
                    <a:pt x="3800059" y="489490"/>
                    <a:pt x="3773025" y="489490"/>
                  </a:cubicBezTo>
                  <a:lnTo>
                    <a:pt x="48949" y="489490"/>
                  </a:lnTo>
                  <a:cubicBezTo>
                    <a:pt x="21915" y="489490"/>
                    <a:pt x="0" y="467575"/>
                    <a:pt x="0" y="440541"/>
                  </a:cubicBezTo>
                  <a:lnTo>
                    <a:pt x="0" y="4894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627" tIns="37197" rIns="48627" bIns="37197" numCol="1" spcCol="1270" anchor="ctr" anchorCtr="0">
              <a:noAutofit/>
            </a:bodyPr>
            <a:lstStyle/>
            <a:p>
              <a:pPr lvl="0" algn="ctr" defTabSz="800100">
                <a:lnSpc>
                  <a:spcPct val="90000"/>
                </a:lnSpc>
                <a:spcBef>
                  <a:spcPct val="0"/>
                </a:spcBef>
                <a:spcAft>
                  <a:spcPct val="35000"/>
                </a:spcAft>
              </a:pPr>
              <a:r>
                <a:rPr lang="en-US" sz="1800" b="1" kern="1200" dirty="0" smtClean="0"/>
                <a:t>Fear and suspicion of client</a:t>
              </a:r>
              <a:endParaRPr lang="en-US" sz="1800" b="1" kern="1200" dirty="0"/>
            </a:p>
          </p:txBody>
        </p:sp>
        <p:sp>
          <p:nvSpPr>
            <p:cNvPr id="22" name="Freeform 21"/>
            <p:cNvSpPr/>
            <p:nvPr/>
          </p:nvSpPr>
          <p:spPr>
            <a:xfrm>
              <a:off x="4698155" y="2959344"/>
              <a:ext cx="239823" cy="1187635"/>
            </a:xfrm>
            <a:custGeom>
              <a:avLst/>
              <a:gdLst/>
              <a:ahLst/>
              <a:cxnLst/>
              <a:rect l="0" t="0" r="0" b="0"/>
              <a:pathLst>
                <a:path>
                  <a:moveTo>
                    <a:pt x="0" y="0"/>
                  </a:moveTo>
                  <a:lnTo>
                    <a:pt x="0" y="1187635"/>
                  </a:lnTo>
                  <a:lnTo>
                    <a:pt x="239823" y="118763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4937979" y="3803496"/>
              <a:ext cx="3821974" cy="686966"/>
            </a:xfrm>
            <a:custGeom>
              <a:avLst/>
              <a:gdLst>
                <a:gd name="connsiteX0" fmla="*/ 0 w 3821974"/>
                <a:gd name="connsiteY0" fmla="*/ 68697 h 686966"/>
                <a:gd name="connsiteX1" fmla="*/ 68697 w 3821974"/>
                <a:gd name="connsiteY1" fmla="*/ 0 h 686966"/>
                <a:gd name="connsiteX2" fmla="*/ 3753277 w 3821974"/>
                <a:gd name="connsiteY2" fmla="*/ 0 h 686966"/>
                <a:gd name="connsiteX3" fmla="*/ 3821974 w 3821974"/>
                <a:gd name="connsiteY3" fmla="*/ 68697 h 686966"/>
                <a:gd name="connsiteX4" fmla="*/ 3821974 w 3821974"/>
                <a:gd name="connsiteY4" fmla="*/ 618269 h 686966"/>
                <a:gd name="connsiteX5" fmla="*/ 3753277 w 3821974"/>
                <a:gd name="connsiteY5" fmla="*/ 686966 h 686966"/>
                <a:gd name="connsiteX6" fmla="*/ 68697 w 3821974"/>
                <a:gd name="connsiteY6" fmla="*/ 686966 h 686966"/>
                <a:gd name="connsiteX7" fmla="*/ 0 w 3821974"/>
                <a:gd name="connsiteY7" fmla="*/ 618269 h 686966"/>
                <a:gd name="connsiteX8" fmla="*/ 0 w 3821974"/>
                <a:gd name="connsiteY8" fmla="*/ 68697 h 68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1974" h="686966">
                  <a:moveTo>
                    <a:pt x="0" y="68697"/>
                  </a:moveTo>
                  <a:cubicBezTo>
                    <a:pt x="0" y="30757"/>
                    <a:pt x="30757" y="0"/>
                    <a:pt x="68697" y="0"/>
                  </a:cubicBezTo>
                  <a:lnTo>
                    <a:pt x="3753277" y="0"/>
                  </a:lnTo>
                  <a:cubicBezTo>
                    <a:pt x="3791217" y="0"/>
                    <a:pt x="3821974" y="30757"/>
                    <a:pt x="3821974" y="68697"/>
                  </a:cubicBezTo>
                  <a:lnTo>
                    <a:pt x="3821974" y="618269"/>
                  </a:lnTo>
                  <a:cubicBezTo>
                    <a:pt x="3821974" y="656209"/>
                    <a:pt x="3791217" y="686966"/>
                    <a:pt x="3753277" y="686966"/>
                  </a:cubicBezTo>
                  <a:lnTo>
                    <a:pt x="68697" y="686966"/>
                  </a:lnTo>
                  <a:cubicBezTo>
                    <a:pt x="30757" y="686966"/>
                    <a:pt x="0" y="656209"/>
                    <a:pt x="0" y="618269"/>
                  </a:cubicBezTo>
                  <a:lnTo>
                    <a:pt x="0" y="686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411" tIns="42981" rIns="54411" bIns="42981" numCol="1" spcCol="1270" anchor="ctr" anchorCtr="0">
              <a:noAutofit/>
            </a:bodyPr>
            <a:lstStyle/>
            <a:p>
              <a:pPr lvl="0" algn="ctr" defTabSz="800100">
                <a:lnSpc>
                  <a:spcPct val="90000"/>
                </a:lnSpc>
                <a:spcBef>
                  <a:spcPct val="0"/>
                </a:spcBef>
                <a:spcAft>
                  <a:spcPct val="35000"/>
                </a:spcAft>
              </a:pPr>
              <a:r>
                <a:rPr lang="en-US" sz="1800" b="1" kern="1200" dirty="0" smtClean="0"/>
                <a:t>Difficult for trust-building with client and/or alleged perpetrator</a:t>
              </a:r>
            </a:p>
          </p:txBody>
        </p:sp>
        <p:sp>
          <p:nvSpPr>
            <p:cNvPr id="24" name="Freeform 23"/>
            <p:cNvSpPr/>
            <p:nvPr/>
          </p:nvSpPr>
          <p:spPr>
            <a:xfrm>
              <a:off x="4698155" y="2959344"/>
              <a:ext cx="239823" cy="2232739"/>
            </a:xfrm>
            <a:custGeom>
              <a:avLst/>
              <a:gdLst/>
              <a:ahLst/>
              <a:cxnLst/>
              <a:rect l="0" t="0" r="0" b="0"/>
              <a:pathLst>
                <a:path>
                  <a:moveTo>
                    <a:pt x="0" y="0"/>
                  </a:moveTo>
                  <a:lnTo>
                    <a:pt x="0" y="2232739"/>
                  </a:lnTo>
                  <a:lnTo>
                    <a:pt x="239823" y="22327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24"/>
            <p:cNvSpPr/>
            <p:nvPr/>
          </p:nvSpPr>
          <p:spPr>
            <a:xfrm>
              <a:off x="4937979" y="4667793"/>
              <a:ext cx="3821974" cy="1048579"/>
            </a:xfrm>
            <a:custGeom>
              <a:avLst/>
              <a:gdLst>
                <a:gd name="connsiteX0" fmla="*/ 0 w 3821974"/>
                <a:gd name="connsiteY0" fmla="*/ 104858 h 1048579"/>
                <a:gd name="connsiteX1" fmla="*/ 104858 w 3821974"/>
                <a:gd name="connsiteY1" fmla="*/ 0 h 1048579"/>
                <a:gd name="connsiteX2" fmla="*/ 3717116 w 3821974"/>
                <a:gd name="connsiteY2" fmla="*/ 0 h 1048579"/>
                <a:gd name="connsiteX3" fmla="*/ 3821974 w 3821974"/>
                <a:gd name="connsiteY3" fmla="*/ 104858 h 1048579"/>
                <a:gd name="connsiteX4" fmla="*/ 3821974 w 3821974"/>
                <a:gd name="connsiteY4" fmla="*/ 943721 h 1048579"/>
                <a:gd name="connsiteX5" fmla="*/ 3717116 w 3821974"/>
                <a:gd name="connsiteY5" fmla="*/ 1048579 h 1048579"/>
                <a:gd name="connsiteX6" fmla="*/ 104858 w 3821974"/>
                <a:gd name="connsiteY6" fmla="*/ 1048579 h 1048579"/>
                <a:gd name="connsiteX7" fmla="*/ 0 w 3821974"/>
                <a:gd name="connsiteY7" fmla="*/ 943721 h 1048579"/>
                <a:gd name="connsiteX8" fmla="*/ 0 w 3821974"/>
                <a:gd name="connsiteY8" fmla="*/ 104858 h 104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1974" h="1048579">
                  <a:moveTo>
                    <a:pt x="0" y="104858"/>
                  </a:moveTo>
                  <a:cubicBezTo>
                    <a:pt x="0" y="46947"/>
                    <a:pt x="46947" y="0"/>
                    <a:pt x="104858" y="0"/>
                  </a:cubicBezTo>
                  <a:lnTo>
                    <a:pt x="3717116" y="0"/>
                  </a:lnTo>
                  <a:cubicBezTo>
                    <a:pt x="3775027" y="0"/>
                    <a:pt x="3821974" y="46947"/>
                    <a:pt x="3821974" y="104858"/>
                  </a:cubicBezTo>
                  <a:lnTo>
                    <a:pt x="3821974" y="943721"/>
                  </a:lnTo>
                  <a:cubicBezTo>
                    <a:pt x="3821974" y="1001632"/>
                    <a:pt x="3775027" y="1048579"/>
                    <a:pt x="3717116" y="1048579"/>
                  </a:cubicBezTo>
                  <a:lnTo>
                    <a:pt x="104858" y="1048579"/>
                  </a:lnTo>
                  <a:cubicBezTo>
                    <a:pt x="46947" y="1048579"/>
                    <a:pt x="0" y="1001632"/>
                    <a:pt x="0" y="943721"/>
                  </a:cubicBezTo>
                  <a:lnTo>
                    <a:pt x="0" y="10485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002" tIns="53572" rIns="65002" bIns="53572" numCol="1" spcCol="1270" anchor="ctr" anchorCtr="0">
              <a:noAutofit/>
            </a:bodyPr>
            <a:lstStyle/>
            <a:p>
              <a:pPr lvl="0" algn="ctr" defTabSz="800100">
                <a:lnSpc>
                  <a:spcPct val="90000"/>
                </a:lnSpc>
                <a:spcBef>
                  <a:spcPct val="0"/>
                </a:spcBef>
                <a:spcAft>
                  <a:spcPct val="35000"/>
                </a:spcAft>
              </a:pPr>
              <a:r>
                <a:rPr lang="en-US" sz="1800" b="1" kern="1200" dirty="0" smtClean="0"/>
                <a:t>Black/white/shades of gray: language difference between APS and Law Enforcement</a:t>
              </a:r>
            </a:p>
          </p:txBody>
        </p:sp>
      </p:gr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l"/>
            <a:r>
              <a:rPr lang="en-US" b="1" dirty="0">
                <a:solidFill>
                  <a:schemeClr val="accent1">
                    <a:lumMod val="50000"/>
                  </a:schemeClr>
                </a:solidFill>
              </a:rPr>
              <a:t>Gaining Access: </a:t>
            </a:r>
            <a:r>
              <a:rPr lang="en-US" b="1" dirty="0" smtClean="0">
                <a:solidFill>
                  <a:schemeClr val="accent1">
                    <a:lumMod val="50000"/>
                  </a:schemeClr>
                </a:solidFill>
              </a:rPr>
              <a:t>Rapport at the Door</a:t>
            </a:r>
            <a:endParaRPr lang="en-US" b="1" dirty="0">
              <a:solidFill>
                <a:schemeClr val="accent1">
                  <a:lumMod val="50000"/>
                </a:schemeClr>
              </a:solidFill>
            </a:endParaRPr>
          </a:p>
        </p:txBody>
      </p:sp>
      <p:sp>
        <p:nvSpPr>
          <p:cNvPr id="12291" name="Rectangle 3"/>
          <p:cNvSpPr>
            <a:spLocks noGrp="1" noChangeArrowheads="1"/>
          </p:cNvSpPr>
          <p:nvPr>
            <p:ph idx="1"/>
          </p:nvPr>
        </p:nvSpPr>
        <p:spPr/>
        <p:txBody>
          <a:bodyPr>
            <a:normAutofit fontScale="92500" lnSpcReduction="10000"/>
          </a:bodyPr>
          <a:lstStyle/>
          <a:p>
            <a:r>
              <a:rPr lang="en-US" dirty="0"/>
              <a:t>Identify </a:t>
            </a:r>
            <a:r>
              <a:rPr lang="en-US" dirty="0" smtClean="0"/>
              <a:t>yourself and</a:t>
            </a:r>
          </a:p>
          <a:p>
            <a:pPr>
              <a:buNone/>
            </a:pPr>
            <a:r>
              <a:rPr lang="en-US" dirty="0" smtClean="0"/>
              <a:t>	 make introductions</a:t>
            </a:r>
          </a:p>
          <a:p>
            <a:r>
              <a:rPr lang="en-US" dirty="0" smtClean="0"/>
              <a:t>Use respect when </a:t>
            </a:r>
          </a:p>
          <a:p>
            <a:pPr>
              <a:buNone/>
            </a:pPr>
            <a:r>
              <a:rPr lang="en-US" dirty="0" smtClean="0"/>
              <a:t>	addressing client</a:t>
            </a:r>
            <a:endParaRPr lang="en-US" dirty="0"/>
          </a:p>
          <a:p>
            <a:r>
              <a:rPr lang="en-US" dirty="0"/>
              <a:t>Build rapport </a:t>
            </a:r>
          </a:p>
          <a:p>
            <a:r>
              <a:rPr lang="en-US" dirty="0"/>
              <a:t>Use non-verbals</a:t>
            </a:r>
          </a:p>
          <a:p>
            <a:r>
              <a:rPr lang="en-US" dirty="0"/>
              <a:t>Prepare communication statements using universalizing, empathizing, credentializing, and clarifying messages</a:t>
            </a:r>
          </a:p>
          <a:p>
            <a:endParaRPr lang="en-US" dirty="0"/>
          </a:p>
        </p:txBody>
      </p:sp>
      <p:pic>
        <p:nvPicPr>
          <p:cNvPr id="4" name="Picture 3" descr="dreamstime_4643989 greeting at the do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3400" y="1447800"/>
            <a:ext cx="43434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bg1">
                  <a:lumMod val="65000"/>
                </a:schemeClr>
              </a:gs>
              <a:gs pos="50000">
                <a:schemeClr val="bg1">
                  <a:lumMod val="85000"/>
                  <a:alpha val="55000"/>
                </a:schemeClr>
              </a:gs>
              <a:gs pos="100000">
                <a:srgbClr val="A8C6EA">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3657600"/>
            <a:ext cx="5638800" cy="304800"/>
          </a:xfrm>
          <a:prstGeom prst="rect">
            <a:avLst/>
          </a:prstGeom>
          <a:gradFill flip="none" rotWithShape="1">
            <a:gsLst>
              <a:gs pos="0">
                <a:schemeClr val="bg1">
                  <a:lumMod val="65000"/>
                </a:schemeClr>
              </a:gs>
              <a:gs pos="50000">
                <a:schemeClr val="bg1">
                  <a:lumMod val="85000"/>
                  <a:alpha val="55000"/>
                </a:schemeClr>
              </a:gs>
              <a:gs pos="100000">
                <a:srgbClr val="A8C6EA">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865" name="Picture 1" descr="C:\Documents and Settings\Owner\My Documents\My Pictures\Microsoft Clip Organizer\j0422367.jpg"/>
          <p:cNvPicPr>
            <a:picLocks noChangeAspect="1" noChangeArrowheads="1"/>
          </p:cNvPicPr>
          <p:nvPr/>
        </p:nvPicPr>
        <p:blipFill>
          <a:blip r:embed="rId3" cstate="email">
            <a:extLst>
              <a:ext uri="{28A0092B-C50C-407E-A947-70E740481C1C}">
                <a14:useLocalDpi xmlns:a14="http://schemas.microsoft.com/office/drawing/2010/main"/>
              </a:ext>
            </a:extLst>
          </a:blip>
          <a:srcRect l="-12310"/>
          <a:stretch>
            <a:fillRect/>
          </a:stretch>
        </p:blipFill>
        <p:spPr bwMode="auto">
          <a:xfrm>
            <a:off x="4419600" y="-762000"/>
            <a:ext cx="5867400" cy="85344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0"/>
          </a:effectLst>
        </p:spPr>
      </p:pic>
      <p:sp>
        <p:nvSpPr>
          <p:cNvPr id="2" name="Title 1"/>
          <p:cNvSpPr>
            <a:spLocks noGrp="1"/>
          </p:cNvSpPr>
          <p:nvPr>
            <p:ph type="title"/>
          </p:nvPr>
        </p:nvSpPr>
        <p:spPr/>
        <p:txBody>
          <a:bodyPr/>
          <a:lstStyle/>
          <a:p>
            <a:pPr algn="l"/>
            <a:r>
              <a:rPr lang="en-US" b="1" dirty="0" smtClean="0">
                <a:solidFill>
                  <a:schemeClr val="accent1">
                    <a:lumMod val="50000"/>
                  </a:schemeClr>
                </a:solidFill>
              </a:rPr>
              <a:t>Gaining Access: The Dos</a:t>
            </a:r>
            <a:endParaRPr lang="en-US" b="1" dirty="0">
              <a:solidFill>
                <a:schemeClr val="accent1">
                  <a:lumMod val="50000"/>
                </a:schemeClr>
              </a:solidFill>
            </a:endParaRPr>
          </a:p>
        </p:txBody>
      </p:sp>
      <p:sp>
        <p:nvSpPr>
          <p:cNvPr id="3" name="Content Placeholder 2"/>
          <p:cNvSpPr>
            <a:spLocks noGrp="1"/>
          </p:cNvSpPr>
          <p:nvPr>
            <p:ph idx="1"/>
          </p:nvPr>
        </p:nvSpPr>
        <p:spPr>
          <a:ln>
            <a:noFill/>
          </a:ln>
        </p:spPr>
        <p:txBody>
          <a:bodyPr>
            <a:normAutofit/>
          </a:bodyPr>
          <a:lstStyle/>
          <a:p>
            <a:r>
              <a:rPr lang="en-US" dirty="0" smtClean="0"/>
              <a:t>Bring “sense-ability” to the door</a:t>
            </a:r>
          </a:p>
          <a:p>
            <a:pPr lvl="1"/>
            <a:r>
              <a:rPr lang="en-US" dirty="0" smtClean="0"/>
              <a:t>Your eyes</a:t>
            </a:r>
          </a:p>
          <a:p>
            <a:pPr lvl="1"/>
            <a:r>
              <a:rPr lang="en-US" dirty="0" smtClean="0"/>
              <a:t>Your ears</a:t>
            </a:r>
          </a:p>
          <a:p>
            <a:pPr lvl="1"/>
            <a:r>
              <a:rPr lang="en-US" dirty="0" smtClean="0"/>
              <a:t> your nose</a:t>
            </a:r>
          </a:p>
          <a:p>
            <a:pPr lvl="1"/>
            <a:r>
              <a:rPr lang="en-US" dirty="0" smtClean="0"/>
              <a:t>Your touch</a:t>
            </a:r>
          </a:p>
          <a:p>
            <a:pPr lvl="1"/>
            <a:r>
              <a:rPr lang="en-US" dirty="0" smtClean="0"/>
              <a:t>Your ESP</a:t>
            </a:r>
          </a:p>
          <a:p>
            <a:endParaRPr lang="en-US" dirty="0" smtClean="0"/>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bg1">
                  <a:lumMod val="65000"/>
                </a:schemeClr>
              </a:gs>
              <a:gs pos="50000">
                <a:schemeClr val="bg1">
                  <a:lumMod val="85000"/>
                  <a:alpha val="55000"/>
                </a:schemeClr>
              </a:gs>
              <a:gs pos="100000">
                <a:srgbClr val="A8C6EA">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3657600"/>
            <a:ext cx="5638800" cy="304800"/>
          </a:xfrm>
          <a:prstGeom prst="rect">
            <a:avLst/>
          </a:prstGeom>
          <a:gradFill flip="none" rotWithShape="1">
            <a:gsLst>
              <a:gs pos="0">
                <a:schemeClr val="bg1">
                  <a:lumMod val="65000"/>
                </a:schemeClr>
              </a:gs>
              <a:gs pos="50000">
                <a:schemeClr val="bg1">
                  <a:lumMod val="85000"/>
                  <a:alpha val="55000"/>
                </a:schemeClr>
              </a:gs>
              <a:gs pos="100000">
                <a:srgbClr val="A8C6EA">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865" name="Picture 1" descr="C:\Documents and Settings\Owner\My Documents\My Pictures\Microsoft Clip Organizer\j0422367.jpg"/>
          <p:cNvPicPr>
            <a:picLocks noChangeAspect="1" noChangeArrowheads="1"/>
          </p:cNvPicPr>
          <p:nvPr/>
        </p:nvPicPr>
        <p:blipFill>
          <a:blip r:embed="rId3" cstate="email">
            <a:extLst>
              <a:ext uri="{28A0092B-C50C-407E-A947-70E740481C1C}">
                <a14:useLocalDpi xmlns:a14="http://schemas.microsoft.com/office/drawing/2010/main"/>
              </a:ext>
            </a:extLst>
          </a:blip>
          <a:srcRect l="-12310"/>
          <a:stretch>
            <a:fillRect/>
          </a:stretch>
        </p:blipFill>
        <p:spPr bwMode="auto">
          <a:xfrm>
            <a:off x="4419600" y="-762000"/>
            <a:ext cx="5867400" cy="85344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0"/>
          </a:effectLst>
        </p:spPr>
      </p:pic>
      <p:sp>
        <p:nvSpPr>
          <p:cNvPr id="2" name="Title 1"/>
          <p:cNvSpPr>
            <a:spLocks noGrp="1"/>
          </p:cNvSpPr>
          <p:nvPr>
            <p:ph type="title"/>
          </p:nvPr>
        </p:nvSpPr>
        <p:spPr/>
        <p:txBody>
          <a:bodyPr/>
          <a:lstStyle/>
          <a:p>
            <a:pPr algn="l"/>
            <a:r>
              <a:rPr lang="en-US" b="1" dirty="0" smtClean="0">
                <a:solidFill>
                  <a:schemeClr val="accent1">
                    <a:lumMod val="50000"/>
                  </a:schemeClr>
                </a:solidFill>
              </a:rPr>
              <a:t>Gaining Access: The Dos</a:t>
            </a:r>
            <a:endParaRPr lang="en-US" b="1" dirty="0">
              <a:solidFill>
                <a:schemeClr val="accent1">
                  <a:lumMod val="50000"/>
                </a:schemeClr>
              </a:solidFill>
            </a:endParaRPr>
          </a:p>
        </p:txBody>
      </p:sp>
      <p:sp>
        <p:nvSpPr>
          <p:cNvPr id="3" name="Content Placeholder 2"/>
          <p:cNvSpPr>
            <a:spLocks noGrp="1"/>
          </p:cNvSpPr>
          <p:nvPr>
            <p:ph idx="1"/>
          </p:nvPr>
        </p:nvSpPr>
        <p:spPr>
          <a:ln>
            <a:noFill/>
          </a:ln>
        </p:spPr>
        <p:txBody>
          <a:bodyPr>
            <a:normAutofit/>
          </a:bodyPr>
          <a:lstStyle/>
          <a:p>
            <a:r>
              <a:rPr lang="en-US" dirty="0" smtClean="0"/>
              <a:t>Take your time</a:t>
            </a:r>
          </a:p>
          <a:p>
            <a:endParaRPr lang="en-US" dirty="0" smtClean="0"/>
          </a:p>
          <a:p>
            <a:r>
              <a:rPr lang="en-US" dirty="0" smtClean="0"/>
              <a:t>Use engagement techniques </a:t>
            </a:r>
          </a:p>
          <a:p>
            <a:endParaRPr lang="en-US" dirty="0" smtClean="0"/>
          </a:p>
          <a:p>
            <a:r>
              <a:rPr lang="en-US" dirty="0" smtClean="0"/>
              <a:t>Watch your verbal language</a:t>
            </a:r>
          </a:p>
          <a:p>
            <a:endParaRPr lang="en-US" dirty="0" smtClean="0"/>
          </a:p>
          <a:p>
            <a:r>
              <a:rPr lang="en-US" dirty="0" smtClean="0"/>
              <a:t>Watch your body language</a:t>
            </a:r>
          </a:p>
          <a:p>
            <a:endParaRPr lang="en-US" dirty="0" smtClean="0"/>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reamstime_128498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401823" y="838200"/>
            <a:ext cx="6742178" cy="6019801"/>
          </a:xfrm>
          <a:prstGeom prst="rect">
            <a:avLst/>
          </a:prstGeom>
        </p:spPr>
      </p:pic>
      <p:sp>
        <p:nvSpPr>
          <p:cNvPr id="10242" name="Title 1"/>
          <p:cNvSpPr>
            <a:spLocks noGrp="1"/>
          </p:cNvSpPr>
          <p:nvPr>
            <p:ph type="title"/>
          </p:nvPr>
        </p:nvSpPr>
        <p:spPr/>
        <p:txBody>
          <a:bodyPr/>
          <a:lstStyle/>
          <a:p>
            <a:pPr algn="l"/>
            <a:r>
              <a:rPr lang="en-US" b="1" dirty="0" smtClean="0">
                <a:solidFill>
                  <a:schemeClr val="tx2">
                    <a:lumMod val="75000"/>
                  </a:schemeClr>
                </a:solidFill>
              </a:rPr>
              <a:t>Evaluation Process</a:t>
            </a:r>
          </a:p>
        </p:txBody>
      </p:sp>
      <p:sp>
        <p:nvSpPr>
          <p:cNvPr id="10243" name="Content Placeholder 2"/>
          <p:cNvSpPr>
            <a:spLocks noGrp="1"/>
          </p:cNvSpPr>
          <p:nvPr>
            <p:ph idx="1"/>
          </p:nvPr>
        </p:nvSpPr>
        <p:spPr/>
        <p:txBody>
          <a:bodyPr/>
          <a:lstStyle/>
          <a:p>
            <a:r>
              <a:rPr lang="en-US" dirty="0" smtClean="0"/>
              <a:t>All APS Training has 3 evaluation components:</a:t>
            </a:r>
          </a:p>
          <a:p>
            <a:endParaRPr lang="en-US" dirty="0" smtClean="0"/>
          </a:p>
        </p:txBody>
      </p:sp>
      <p:sp>
        <p:nvSpPr>
          <p:cNvPr id="10244" name="Slide Number Placeholder 3"/>
          <p:cNvSpPr>
            <a:spLocks noGrp="1"/>
          </p:cNvSpPr>
          <p:nvPr>
            <p:ph type="sldNum" sz="quarter" idx="12"/>
          </p:nvPr>
        </p:nvSpPr>
        <p:spPr/>
        <p:txBody>
          <a:bodyPr/>
          <a:lstStyle/>
          <a:p>
            <a:fld id="{76E24E64-52F3-4B6B-827D-826E48520E94}" type="slidenum">
              <a:rPr lang="en-US" smtClean="0"/>
              <a:pPr/>
              <a:t>3</a:t>
            </a:fld>
            <a:endParaRPr lang="en-US" dirty="0"/>
          </a:p>
        </p:txBody>
      </p:sp>
      <p:grpSp>
        <p:nvGrpSpPr>
          <p:cNvPr id="2" name="Group 1"/>
          <p:cNvGrpSpPr/>
          <p:nvPr/>
        </p:nvGrpSpPr>
        <p:grpSpPr>
          <a:xfrm>
            <a:off x="1447800" y="2385132"/>
            <a:ext cx="6096000" cy="4068935"/>
            <a:chOff x="1447800" y="2385132"/>
            <a:chExt cx="6096000" cy="4068935"/>
          </a:xfrm>
        </p:grpSpPr>
        <p:sp>
          <p:nvSpPr>
            <p:cNvPr id="3" name="Rectangle 2"/>
            <p:cNvSpPr/>
            <p:nvPr/>
          </p:nvSpPr>
          <p:spPr>
            <a:xfrm>
              <a:off x="1447800" y="2667000"/>
              <a:ext cx="6096000" cy="3505200"/>
            </a:xfrm>
            <a:prstGeom prst="rect">
              <a:avLst/>
            </a:prstGeom>
            <a:noFill/>
            <a:ln>
              <a:noFill/>
            </a:ln>
            <a:effectLst/>
          </p:spPr>
        </p:sp>
        <p:sp>
          <p:nvSpPr>
            <p:cNvPr id="4" name="Freeform 3"/>
            <p:cNvSpPr/>
            <p:nvPr/>
          </p:nvSpPr>
          <p:spPr>
            <a:xfrm>
              <a:off x="3587948" y="2385132"/>
              <a:ext cx="1815703" cy="1512081"/>
            </a:xfrm>
            <a:custGeom>
              <a:avLst/>
              <a:gdLst>
                <a:gd name="connsiteX0" fmla="*/ 0 w 1815703"/>
                <a:gd name="connsiteY0" fmla="*/ 151208 h 1512081"/>
                <a:gd name="connsiteX1" fmla="*/ 151208 w 1815703"/>
                <a:gd name="connsiteY1" fmla="*/ 0 h 1512081"/>
                <a:gd name="connsiteX2" fmla="*/ 1664495 w 1815703"/>
                <a:gd name="connsiteY2" fmla="*/ 0 h 1512081"/>
                <a:gd name="connsiteX3" fmla="*/ 1815703 w 1815703"/>
                <a:gd name="connsiteY3" fmla="*/ 151208 h 1512081"/>
                <a:gd name="connsiteX4" fmla="*/ 1815703 w 1815703"/>
                <a:gd name="connsiteY4" fmla="*/ 1360873 h 1512081"/>
                <a:gd name="connsiteX5" fmla="*/ 1664495 w 1815703"/>
                <a:gd name="connsiteY5" fmla="*/ 1512081 h 1512081"/>
                <a:gd name="connsiteX6" fmla="*/ 151208 w 1815703"/>
                <a:gd name="connsiteY6" fmla="*/ 1512081 h 1512081"/>
                <a:gd name="connsiteX7" fmla="*/ 0 w 1815703"/>
                <a:gd name="connsiteY7" fmla="*/ 1360873 h 1512081"/>
                <a:gd name="connsiteX8" fmla="*/ 0 w 1815703"/>
                <a:gd name="connsiteY8" fmla="*/ 151208 h 151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703" h="1512081">
                  <a:moveTo>
                    <a:pt x="0" y="151208"/>
                  </a:moveTo>
                  <a:cubicBezTo>
                    <a:pt x="0" y="67698"/>
                    <a:pt x="67698" y="0"/>
                    <a:pt x="151208" y="0"/>
                  </a:cubicBezTo>
                  <a:lnTo>
                    <a:pt x="1664495" y="0"/>
                  </a:lnTo>
                  <a:cubicBezTo>
                    <a:pt x="1748005" y="0"/>
                    <a:pt x="1815703" y="67698"/>
                    <a:pt x="1815703" y="151208"/>
                  </a:cubicBezTo>
                  <a:lnTo>
                    <a:pt x="1815703" y="1360873"/>
                  </a:lnTo>
                  <a:cubicBezTo>
                    <a:pt x="1815703" y="1444383"/>
                    <a:pt x="1748005" y="1512081"/>
                    <a:pt x="1664495" y="1512081"/>
                  </a:cubicBezTo>
                  <a:lnTo>
                    <a:pt x="151208" y="1512081"/>
                  </a:lnTo>
                  <a:cubicBezTo>
                    <a:pt x="67698" y="1512081"/>
                    <a:pt x="0" y="1444383"/>
                    <a:pt x="0" y="1360873"/>
                  </a:cubicBezTo>
                  <a:lnTo>
                    <a:pt x="0" y="15120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5727" tIns="135727" rIns="135727" bIns="135727" numCol="1" spcCol="1270" anchor="ctr" anchorCtr="0">
              <a:noAutofit/>
            </a:bodyPr>
            <a:lstStyle/>
            <a:p>
              <a:pPr lvl="0" algn="ctr" defTabSz="1066800">
                <a:lnSpc>
                  <a:spcPct val="90000"/>
                </a:lnSpc>
                <a:spcBef>
                  <a:spcPct val="0"/>
                </a:spcBef>
                <a:spcAft>
                  <a:spcPct val="35000"/>
                </a:spcAft>
              </a:pPr>
              <a:r>
                <a:rPr lang="en-US" sz="2400" b="1" kern="1200" dirty="0" smtClean="0"/>
                <a:t>Transfer of Learning Activity</a:t>
              </a:r>
              <a:endParaRPr lang="en-US" sz="2400" b="1" kern="1200" dirty="0"/>
            </a:p>
          </p:txBody>
        </p:sp>
        <p:sp>
          <p:nvSpPr>
            <p:cNvPr id="5" name="Freeform 4"/>
            <p:cNvSpPr/>
            <p:nvPr/>
          </p:nvSpPr>
          <p:spPr>
            <a:xfrm rot="3600000">
              <a:off x="4783695" y="4299477"/>
              <a:ext cx="945157" cy="317748"/>
            </a:xfrm>
            <a:custGeom>
              <a:avLst/>
              <a:gdLst>
                <a:gd name="connsiteX0" fmla="*/ 0 w 945157"/>
                <a:gd name="connsiteY0" fmla="*/ 158874 h 317748"/>
                <a:gd name="connsiteX1" fmla="*/ 158874 w 945157"/>
                <a:gd name="connsiteY1" fmla="*/ 0 h 317748"/>
                <a:gd name="connsiteX2" fmla="*/ 158874 w 945157"/>
                <a:gd name="connsiteY2" fmla="*/ 63550 h 317748"/>
                <a:gd name="connsiteX3" fmla="*/ 786283 w 945157"/>
                <a:gd name="connsiteY3" fmla="*/ 63550 h 317748"/>
                <a:gd name="connsiteX4" fmla="*/ 786283 w 945157"/>
                <a:gd name="connsiteY4" fmla="*/ 0 h 317748"/>
                <a:gd name="connsiteX5" fmla="*/ 945157 w 945157"/>
                <a:gd name="connsiteY5" fmla="*/ 158874 h 317748"/>
                <a:gd name="connsiteX6" fmla="*/ 786283 w 945157"/>
                <a:gd name="connsiteY6" fmla="*/ 317748 h 317748"/>
                <a:gd name="connsiteX7" fmla="*/ 786283 w 945157"/>
                <a:gd name="connsiteY7" fmla="*/ 254198 h 317748"/>
                <a:gd name="connsiteX8" fmla="*/ 158874 w 945157"/>
                <a:gd name="connsiteY8" fmla="*/ 254198 h 317748"/>
                <a:gd name="connsiteX9" fmla="*/ 158874 w 945157"/>
                <a:gd name="connsiteY9" fmla="*/ 317748 h 317748"/>
                <a:gd name="connsiteX10" fmla="*/ 0 w 945157"/>
                <a:gd name="connsiteY10" fmla="*/ 158874 h 31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157" h="317748">
                  <a:moveTo>
                    <a:pt x="0" y="158874"/>
                  </a:moveTo>
                  <a:lnTo>
                    <a:pt x="158874" y="0"/>
                  </a:lnTo>
                  <a:lnTo>
                    <a:pt x="158874" y="63550"/>
                  </a:lnTo>
                  <a:lnTo>
                    <a:pt x="786283" y="63550"/>
                  </a:lnTo>
                  <a:lnTo>
                    <a:pt x="786283" y="0"/>
                  </a:lnTo>
                  <a:lnTo>
                    <a:pt x="945157" y="158874"/>
                  </a:lnTo>
                  <a:lnTo>
                    <a:pt x="786283" y="317748"/>
                  </a:lnTo>
                  <a:lnTo>
                    <a:pt x="786283" y="254198"/>
                  </a:lnTo>
                  <a:lnTo>
                    <a:pt x="158874" y="254198"/>
                  </a:lnTo>
                  <a:lnTo>
                    <a:pt x="158874" y="317748"/>
                  </a:lnTo>
                  <a:lnTo>
                    <a:pt x="0" y="158874"/>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95323" tIns="63549" rIns="95324" bIns="63550"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7" name="Freeform 6"/>
            <p:cNvSpPr/>
            <p:nvPr/>
          </p:nvSpPr>
          <p:spPr>
            <a:xfrm>
              <a:off x="5086523" y="5019490"/>
              <a:ext cx="1815703" cy="1434577"/>
            </a:xfrm>
            <a:custGeom>
              <a:avLst/>
              <a:gdLst>
                <a:gd name="connsiteX0" fmla="*/ 0 w 1815703"/>
                <a:gd name="connsiteY0" fmla="*/ 143458 h 1434577"/>
                <a:gd name="connsiteX1" fmla="*/ 143458 w 1815703"/>
                <a:gd name="connsiteY1" fmla="*/ 0 h 1434577"/>
                <a:gd name="connsiteX2" fmla="*/ 1672245 w 1815703"/>
                <a:gd name="connsiteY2" fmla="*/ 0 h 1434577"/>
                <a:gd name="connsiteX3" fmla="*/ 1815703 w 1815703"/>
                <a:gd name="connsiteY3" fmla="*/ 143458 h 1434577"/>
                <a:gd name="connsiteX4" fmla="*/ 1815703 w 1815703"/>
                <a:gd name="connsiteY4" fmla="*/ 1291119 h 1434577"/>
                <a:gd name="connsiteX5" fmla="*/ 1672245 w 1815703"/>
                <a:gd name="connsiteY5" fmla="*/ 1434577 h 1434577"/>
                <a:gd name="connsiteX6" fmla="*/ 143458 w 1815703"/>
                <a:gd name="connsiteY6" fmla="*/ 1434577 h 1434577"/>
                <a:gd name="connsiteX7" fmla="*/ 0 w 1815703"/>
                <a:gd name="connsiteY7" fmla="*/ 1291119 h 1434577"/>
                <a:gd name="connsiteX8" fmla="*/ 0 w 1815703"/>
                <a:gd name="connsiteY8" fmla="*/ 143458 h 143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703" h="1434577">
                  <a:moveTo>
                    <a:pt x="0" y="143458"/>
                  </a:moveTo>
                  <a:cubicBezTo>
                    <a:pt x="0" y="64228"/>
                    <a:pt x="64228" y="0"/>
                    <a:pt x="143458" y="0"/>
                  </a:cubicBezTo>
                  <a:lnTo>
                    <a:pt x="1672245" y="0"/>
                  </a:lnTo>
                  <a:cubicBezTo>
                    <a:pt x="1751475" y="0"/>
                    <a:pt x="1815703" y="64228"/>
                    <a:pt x="1815703" y="143458"/>
                  </a:cubicBezTo>
                  <a:lnTo>
                    <a:pt x="1815703" y="1291119"/>
                  </a:lnTo>
                  <a:cubicBezTo>
                    <a:pt x="1815703" y="1370349"/>
                    <a:pt x="1751475" y="1434577"/>
                    <a:pt x="1672245" y="1434577"/>
                  </a:cubicBezTo>
                  <a:lnTo>
                    <a:pt x="143458" y="1434577"/>
                  </a:lnTo>
                  <a:cubicBezTo>
                    <a:pt x="64228" y="1434577"/>
                    <a:pt x="0" y="1370349"/>
                    <a:pt x="0" y="1291119"/>
                  </a:cubicBezTo>
                  <a:lnTo>
                    <a:pt x="0" y="14345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3457" tIns="133457" rIns="133457" bIns="133457" numCol="1" spcCol="1270" anchor="ctr" anchorCtr="0">
              <a:noAutofit/>
            </a:bodyPr>
            <a:lstStyle/>
            <a:p>
              <a:pPr lvl="0" algn="ctr" defTabSz="1066800">
                <a:lnSpc>
                  <a:spcPct val="90000"/>
                </a:lnSpc>
                <a:spcBef>
                  <a:spcPct val="0"/>
                </a:spcBef>
                <a:spcAft>
                  <a:spcPct val="35000"/>
                </a:spcAft>
              </a:pPr>
              <a:r>
                <a:rPr lang="en-US" sz="2400" b="1" kern="1200" dirty="0" smtClean="0"/>
                <a:t>Embedded Evaluation</a:t>
              </a:r>
              <a:endParaRPr lang="en-US" sz="2400" b="1" kern="1200" dirty="0"/>
            </a:p>
          </p:txBody>
        </p:sp>
        <p:sp>
          <p:nvSpPr>
            <p:cNvPr id="9" name="Freeform 8"/>
            <p:cNvSpPr/>
            <p:nvPr/>
          </p:nvSpPr>
          <p:spPr>
            <a:xfrm rot="21600000">
              <a:off x="4023221" y="5577904"/>
              <a:ext cx="945158" cy="317749"/>
            </a:xfrm>
            <a:custGeom>
              <a:avLst/>
              <a:gdLst>
                <a:gd name="connsiteX0" fmla="*/ 0 w 945157"/>
                <a:gd name="connsiteY0" fmla="*/ 158874 h 317748"/>
                <a:gd name="connsiteX1" fmla="*/ 158874 w 945157"/>
                <a:gd name="connsiteY1" fmla="*/ 0 h 317748"/>
                <a:gd name="connsiteX2" fmla="*/ 158874 w 945157"/>
                <a:gd name="connsiteY2" fmla="*/ 63550 h 317748"/>
                <a:gd name="connsiteX3" fmla="*/ 786283 w 945157"/>
                <a:gd name="connsiteY3" fmla="*/ 63550 h 317748"/>
                <a:gd name="connsiteX4" fmla="*/ 786283 w 945157"/>
                <a:gd name="connsiteY4" fmla="*/ 0 h 317748"/>
                <a:gd name="connsiteX5" fmla="*/ 945157 w 945157"/>
                <a:gd name="connsiteY5" fmla="*/ 158874 h 317748"/>
                <a:gd name="connsiteX6" fmla="*/ 786283 w 945157"/>
                <a:gd name="connsiteY6" fmla="*/ 317748 h 317748"/>
                <a:gd name="connsiteX7" fmla="*/ 786283 w 945157"/>
                <a:gd name="connsiteY7" fmla="*/ 254198 h 317748"/>
                <a:gd name="connsiteX8" fmla="*/ 158874 w 945157"/>
                <a:gd name="connsiteY8" fmla="*/ 254198 h 317748"/>
                <a:gd name="connsiteX9" fmla="*/ 158874 w 945157"/>
                <a:gd name="connsiteY9" fmla="*/ 317748 h 317748"/>
                <a:gd name="connsiteX10" fmla="*/ 0 w 945157"/>
                <a:gd name="connsiteY10" fmla="*/ 158874 h 31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157" h="317748">
                  <a:moveTo>
                    <a:pt x="945157" y="158874"/>
                  </a:moveTo>
                  <a:lnTo>
                    <a:pt x="786283" y="317747"/>
                  </a:lnTo>
                  <a:lnTo>
                    <a:pt x="786283" y="254197"/>
                  </a:lnTo>
                  <a:lnTo>
                    <a:pt x="158874" y="254197"/>
                  </a:lnTo>
                  <a:lnTo>
                    <a:pt x="158874" y="317747"/>
                  </a:lnTo>
                  <a:lnTo>
                    <a:pt x="0" y="158874"/>
                  </a:lnTo>
                  <a:lnTo>
                    <a:pt x="158874" y="1"/>
                  </a:lnTo>
                  <a:lnTo>
                    <a:pt x="158874" y="63551"/>
                  </a:lnTo>
                  <a:lnTo>
                    <a:pt x="786283" y="63551"/>
                  </a:lnTo>
                  <a:lnTo>
                    <a:pt x="786283" y="1"/>
                  </a:lnTo>
                  <a:lnTo>
                    <a:pt x="945157" y="158874"/>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95324" tIns="63551" rIns="95325" bIns="63550"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10" name="Freeform 9"/>
            <p:cNvSpPr/>
            <p:nvPr/>
          </p:nvSpPr>
          <p:spPr>
            <a:xfrm>
              <a:off x="2089373" y="5060934"/>
              <a:ext cx="1815703" cy="1351691"/>
            </a:xfrm>
            <a:custGeom>
              <a:avLst/>
              <a:gdLst>
                <a:gd name="connsiteX0" fmla="*/ 0 w 1815703"/>
                <a:gd name="connsiteY0" fmla="*/ 135169 h 1351691"/>
                <a:gd name="connsiteX1" fmla="*/ 135169 w 1815703"/>
                <a:gd name="connsiteY1" fmla="*/ 0 h 1351691"/>
                <a:gd name="connsiteX2" fmla="*/ 1680534 w 1815703"/>
                <a:gd name="connsiteY2" fmla="*/ 0 h 1351691"/>
                <a:gd name="connsiteX3" fmla="*/ 1815703 w 1815703"/>
                <a:gd name="connsiteY3" fmla="*/ 135169 h 1351691"/>
                <a:gd name="connsiteX4" fmla="*/ 1815703 w 1815703"/>
                <a:gd name="connsiteY4" fmla="*/ 1216522 h 1351691"/>
                <a:gd name="connsiteX5" fmla="*/ 1680534 w 1815703"/>
                <a:gd name="connsiteY5" fmla="*/ 1351691 h 1351691"/>
                <a:gd name="connsiteX6" fmla="*/ 135169 w 1815703"/>
                <a:gd name="connsiteY6" fmla="*/ 1351691 h 1351691"/>
                <a:gd name="connsiteX7" fmla="*/ 0 w 1815703"/>
                <a:gd name="connsiteY7" fmla="*/ 1216522 h 1351691"/>
                <a:gd name="connsiteX8" fmla="*/ 0 w 1815703"/>
                <a:gd name="connsiteY8" fmla="*/ 135169 h 135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703" h="1351691">
                  <a:moveTo>
                    <a:pt x="0" y="135169"/>
                  </a:moveTo>
                  <a:cubicBezTo>
                    <a:pt x="0" y="60517"/>
                    <a:pt x="60517" y="0"/>
                    <a:pt x="135169" y="0"/>
                  </a:cubicBezTo>
                  <a:lnTo>
                    <a:pt x="1680534" y="0"/>
                  </a:lnTo>
                  <a:cubicBezTo>
                    <a:pt x="1755186" y="0"/>
                    <a:pt x="1815703" y="60517"/>
                    <a:pt x="1815703" y="135169"/>
                  </a:cubicBezTo>
                  <a:lnTo>
                    <a:pt x="1815703" y="1216522"/>
                  </a:lnTo>
                  <a:cubicBezTo>
                    <a:pt x="1815703" y="1291174"/>
                    <a:pt x="1755186" y="1351691"/>
                    <a:pt x="1680534" y="1351691"/>
                  </a:cubicBezTo>
                  <a:lnTo>
                    <a:pt x="135169" y="1351691"/>
                  </a:lnTo>
                  <a:cubicBezTo>
                    <a:pt x="60517" y="1351691"/>
                    <a:pt x="0" y="1291174"/>
                    <a:pt x="0" y="1216522"/>
                  </a:cubicBezTo>
                  <a:lnTo>
                    <a:pt x="0" y="13516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1030" tIns="131030" rIns="131030" bIns="131030" numCol="1" spcCol="1270" anchor="ctr" anchorCtr="0">
              <a:noAutofit/>
            </a:bodyPr>
            <a:lstStyle/>
            <a:p>
              <a:pPr lvl="0" algn="ctr" defTabSz="1066800">
                <a:lnSpc>
                  <a:spcPct val="90000"/>
                </a:lnSpc>
                <a:spcBef>
                  <a:spcPct val="0"/>
                </a:spcBef>
                <a:spcAft>
                  <a:spcPct val="35000"/>
                </a:spcAft>
              </a:pPr>
              <a:r>
                <a:rPr lang="en-US" sz="2400" b="1" kern="1200" dirty="0" smtClean="0"/>
                <a:t>Satisfaction Survey</a:t>
              </a:r>
              <a:endParaRPr lang="en-US" sz="2400" b="1" kern="1200" dirty="0"/>
            </a:p>
          </p:txBody>
        </p:sp>
        <p:sp>
          <p:nvSpPr>
            <p:cNvPr id="11" name="Freeform 10"/>
            <p:cNvSpPr/>
            <p:nvPr/>
          </p:nvSpPr>
          <p:spPr>
            <a:xfrm rot="18000000">
              <a:off x="3250783" y="4320199"/>
              <a:ext cx="945157" cy="317748"/>
            </a:xfrm>
            <a:custGeom>
              <a:avLst/>
              <a:gdLst>
                <a:gd name="connsiteX0" fmla="*/ 0 w 945157"/>
                <a:gd name="connsiteY0" fmla="*/ 158874 h 317748"/>
                <a:gd name="connsiteX1" fmla="*/ 158874 w 945157"/>
                <a:gd name="connsiteY1" fmla="*/ 0 h 317748"/>
                <a:gd name="connsiteX2" fmla="*/ 158874 w 945157"/>
                <a:gd name="connsiteY2" fmla="*/ 63550 h 317748"/>
                <a:gd name="connsiteX3" fmla="*/ 786283 w 945157"/>
                <a:gd name="connsiteY3" fmla="*/ 63550 h 317748"/>
                <a:gd name="connsiteX4" fmla="*/ 786283 w 945157"/>
                <a:gd name="connsiteY4" fmla="*/ 0 h 317748"/>
                <a:gd name="connsiteX5" fmla="*/ 945157 w 945157"/>
                <a:gd name="connsiteY5" fmla="*/ 158874 h 317748"/>
                <a:gd name="connsiteX6" fmla="*/ 786283 w 945157"/>
                <a:gd name="connsiteY6" fmla="*/ 317748 h 317748"/>
                <a:gd name="connsiteX7" fmla="*/ 786283 w 945157"/>
                <a:gd name="connsiteY7" fmla="*/ 254198 h 317748"/>
                <a:gd name="connsiteX8" fmla="*/ 158874 w 945157"/>
                <a:gd name="connsiteY8" fmla="*/ 254198 h 317748"/>
                <a:gd name="connsiteX9" fmla="*/ 158874 w 945157"/>
                <a:gd name="connsiteY9" fmla="*/ 317748 h 317748"/>
                <a:gd name="connsiteX10" fmla="*/ 0 w 945157"/>
                <a:gd name="connsiteY10" fmla="*/ 158874 h 31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5157" h="317748">
                  <a:moveTo>
                    <a:pt x="0" y="158874"/>
                  </a:moveTo>
                  <a:lnTo>
                    <a:pt x="158874" y="0"/>
                  </a:lnTo>
                  <a:lnTo>
                    <a:pt x="158874" y="63550"/>
                  </a:lnTo>
                  <a:lnTo>
                    <a:pt x="786283" y="63550"/>
                  </a:lnTo>
                  <a:lnTo>
                    <a:pt x="786283" y="0"/>
                  </a:lnTo>
                  <a:lnTo>
                    <a:pt x="945157" y="158874"/>
                  </a:lnTo>
                  <a:lnTo>
                    <a:pt x="786283" y="317748"/>
                  </a:lnTo>
                  <a:lnTo>
                    <a:pt x="786283" y="254198"/>
                  </a:lnTo>
                  <a:lnTo>
                    <a:pt x="158874" y="254198"/>
                  </a:lnTo>
                  <a:lnTo>
                    <a:pt x="158874" y="317748"/>
                  </a:lnTo>
                  <a:lnTo>
                    <a:pt x="0" y="158874"/>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95323" tIns="63550" rIns="95324" bIns="63549" numCol="1" spcCol="1270" anchor="ctr" anchorCtr="0">
              <a:noAutofit/>
            </a:bodyPr>
            <a:lstStyle/>
            <a:p>
              <a:pPr lvl="0" algn="ctr" defTabSz="577850">
                <a:lnSpc>
                  <a:spcPct val="90000"/>
                </a:lnSpc>
                <a:spcBef>
                  <a:spcPct val="0"/>
                </a:spcBef>
                <a:spcAft>
                  <a:spcPct val="35000"/>
                </a:spcAft>
              </a:pPr>
              <a:endParaRPr lang="en-US" sz="1300" kern="1200" dirty="0"/>
            </a:p>
          </p:txBody>
        </p:sp>
      </p:gr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C:\Documents and Settings\Owner\My Documents\My Pictures\Microsoft Clip Organizer\j042235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143500" cy="6858000"/>
          </a:xfrm>
          <a:prstGeom prst="rect">
            <a:avLst/>
          </a:prstGeom>
          <a:noFill/>
        </p:spPr>
      </p:pic>
      <p:sp>
        <p:nvSpPr>
          <p:cNvPr id="2" name="Title 1"/>
          <p:cNvSpPr>
            <a:spLocks noGrp="1"/>
          </p:cNvSpPr>
          <p:nvPr>
            <p:ph type="title"/>
          </p:nvPr>
        </p:nvSpPr>
        <p:spPr>
          <a:xfrm>
            <a:off x="2514600" y="0"/>
            <a:ext cx="5638800" cy="1219200"/>
          </a:xfrm>
          <a:solidFill>
            <a:schemeClr val="bg1">
              <a:alpha val="39000"/>
            </a:schemeClr>
          </a:solidFill>
        </p:spPr>
        <p:txBody>
          <a:bodyPr>
            <a:noAutofit/>
          </a:bodyPr>
          <a:lstStyle/>
          <a:p>
            <a:r>
              <a:rPr lang="en-US" dirty="0" smtClean="0">
                <a:solidFill>
                  <a:schemeClr val="tx2"/>
                </a:solidFill>
              </a:rPr>
              <a:t> What We Learned From Research</a:t>
            </a:r>
            <a:endParaRPr lang="en-US" b="1" dirty="0">
              <a:solidFill>
                <a:schemeClr val="tx2"/>
              </a:solidFill>
            </a:endParaRPr>
          </a:p>
        </p:txBody>
      </p:sp>
      <p:sp>
        <p:nvSpPr>
          <p:cNvPr id="3" name="Content Placeholder 2"/>
          <p:cNvSpPr>
            <a:spLocks noGrp="1"/>
          </p:cNvSpPr>
          <p:nvPr>
            <p:ph idx="1"/>
          </p:nvPr>
        </p:nvSpPr>
        <p:spPr>
          <a:xfrm>
            <a:off x="3429000" y="1600200"/>
            <a:ext cx="5410200" cy="4648199"/>
          </a:xfrm>
          <a:ln>
            <a:noFill/>
          </a:ln>
        </p:spPr>
        <p:txBody>
          <a:bodyPr>
            <a:normAutofit/>
          </a:bodyPr>
          <a:lstStyle/>
          <a:p>
            <a:r>
              <a:rPr lang="en-US" sz="4000" dirty="0" smtClean="0"/>
              <a:t>Rapport-building facilitates communication</a:t>
            </a:r>
          </a:p>
          <a:p>
            <a:r>
              <a:rPr lang="en-US" sz="4000" dirty="0" smtClean="0"/>
              <a:t>Even a small amount of rapport building has a positive effect on the accuracy of recall.</a:t>
            </a:r>
          </a:p>
          <a:p>
            <a:endParaRPr lang="en-US" sz="4000" dirty="0" smtClean="0"/>
          </a:p>
          <a:p>
            <a:pPr algn="r">
              <a:buNone/>
            </a:pPr>
            <a:endParaRPr lang="en-US" sz="2000" i="1" dirty="0" smtClean="0"/>
          </a:p>
        </p:txBody>
      </p:sp>
      <p:sp>
        <p:nvSpPr>
          <p:cNvPr id="4" name="TextBox 3"/>
          <p:cNvSpPr txBox="1"/>
          <p:nvPr/>
        </p:nvSpPr>
        <p:spPr>
          <a:xfrm>
            <a:off x="5562600" y="6150114"/>
            <a:ext cx="3200400" cy="707886"/>
          </a:xfrm>
          <a:prstGeom prst="rect">
            <a:avLst/>
          </a:prstGeom>
          <a:noFill/>
        </p:spPr>
        <p:txBody>
          <a:bodyPr wrap="square" rtlCol="0">
            <a:spAutoFit/>
          </a:bodyPr>
          <a:lstStyle/>
          <a:p>
            <a:r>
              <a:rPr lang="en-US" sz="1600" i="1" dirty="0" smtClean="0"/>
              <a:t>Collins, Lincoln, and Frank (2002)</a:t>
            </a:r>
          </a:p>
          <a:p>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solidFill>
              </a:rPr>
              <a:t>Gaining Access: The Don’ts</a:t>
            </a:r>
            <a:endParaRPr lang="en-US" b="1" dirty="0">
              <a:solidFill>
                <a:schemeClr val="tx2"/>
              </a:solidFill>
            </a:endParaRPr>
          </a:p>
        </p:txBody>
      </p:sp>
      <p:sp>
        <p:nvSpPr>
          <p:cNvPr id="3" name="Content Placeholder 2"/>
          <p:cNvSpPr>
            <a:spLocks noGrp="1"/>
          </p:cNvSpPr>
          <p:nvPr>
            <p:ph idx="1"/>
          </p:nvPr>
        </p:nvSpPr>
        <p:spPr>
          <a:xfrm>
            <a:off x="457200" y="1600201"/>
            <a:ext cx="5105400" cy="4525963"/>
          </a:xfrm>
        </p:spPr>
        <p:txBody>
          <a:bodyPr>
            <a:normAutofit fontScale="92500"/>
          </a:bodyPr>
          <a:lstStyle/>
          <a:p>
            <a:r>
              <a:rPr lang="en-US" dirty="0" smtClean="0"/>
              <a:t>Don’t “bombard” at the door</a:t>
            </a:r>
          </a:p>
          <a:p>
            <a:endParaRPr lang="en-US" dirty="0" smtClean="0"/>
          </a:p>
          <a:p>
            <a:r>
              <a:rPr lang="en-US" dirty="0" smtClean="0"/>
              <a:t>Don’t make assumptions</a:t>
            </a:r>
          </a:p>
          <a:p>
            <a:endParaRPr lang="en-US" dirty="0" smtClean="0"/>
          </a:p>
          <a:p>
            <a:r>
              <a:rPr lang="en-US" dirty="0" smtClean="0"/>
              <a:t>Don’t patronize</a:t>
            </a:r>
          </a:p>
          <a:p>
            <a:endParaRPr lang="en-US" dirty="0" smtClean="0"/>
          </a:p>
          <a:p>
            <a:r>
              <a:rPr lang="en-US" dirty="0" smtClean="0"/>
              <a:t>Don’t be a hero (they don’t pay you enough)</a:t>
            </a:r>
          </a:p>
          <a:p>
            <a:endParaRPr lang="en-US" dirty="0"/>
          </a:p>
        </p:txBody>
      </p:sp>
      <p:pic>
        <p:nvPicPr>
          <p:cNvPr id="33794" name="Picture 2" descr="C:\Documents and Settings\Owner\Local Settings\Temporary Internet Files\Content.IE5\Q26N249V\MPj0442402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715000" y="1676400"/>
            <a:ext cx="2940368"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solidFill>
              </a:rPr>
              <a:t>Dealing with Resistance</a:t>
            </a:r>
            <a:endParaRPr lang="en-US" b="1" dirty="0">
              <a:solidFill>
                <a:schemeClr val="tx2"/>
              </a:solidFill>
            </a:endParaRPr>
          </a:p>
        </p:txBody>
      </p:sp>
      <p:sp>
        <p:nvSpPr>
          <p:cNvPr id="3" name="Content Placeholder 2"/>
          <p:cNvSpPr>
            <a:spLocks noGrp="1"/>
          </p:cNvSpPr>
          <p:nvPr>
            <p:ph idx="1"/>
          </p:nvPr>
        </p:nvSpPr>
        <p:spPr>
          <a:xfrm>
            <a:off x="457200" y="1600201"/>
            <a:ext cx="6553200" cy="4952999"/>
          </a:xfrm>
        </p:spPr>
        <p:txBody>
          <a:bodyPr>
            <a:normAutofit lnSpcReduction="10000"/>
          </a:bodyPr>
          <a:lstStyle/>
          <a:p>
            <a:r>
              <a:rPr lang="en-US" dirty="0" smtClean="0"/>
              <a:t>Be aware of possible causes</a:t>
            </a:r>
          </a:p>
          <a:p>
            <a:r>
              <a:rPr lang="en-US" dirty="0" smtClean="0"/>
              <a:t>Allow client to vent</a:t>
            </a:r>
          </a:p>
          <a:p>
            <a:r>
              <a:rPr lang="en-US" dirty="0" smtClean="0"/>
              <a:t>Manage your own feelings</a:t>
            </a:r>
          </a:p>
          <a:p>
            <a:r>
              <a:rPr lang="en-US" dirty="0" smtClean="0"/>
              <a:t>Use communication skills: listen with your body and your heart</a:t>
            </a:r>
          </a:p>
          <a:p>
            <a:r>
              <a:rPr lang="en-US" dirty="0" smtClean="0"/>
              <a:t>Clarify concerns</a:t>
            </a:r>
          </a:p>
          <a:p>
            <a:r>
              <a:rPr lang="en-US" dirty="0" smtClean="0"/>
              <a:t>Be as flexible as possible</a:t>
            </a:r>
          </a:p>
          <a:p>
            <a:r>
              <a:rPr lang="en-US" dirty="0" smtClean="0"/>
              <a:t>Remember, you are in the client’s home</a:t>
            </a:r>
          </a:p>
          <a:p>
            <a:endParaRPr lang="en-US" dirty="0"/>
          </a:p>
        </p:txBody>
      </p:sp>
      <p:pic>
        <p:nvPicPr>
          <p:cNvPr id="4" name="Picture 3" descr="dreamstime_8574312-man w drink.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6629400" y="0"/>
            <a:ext cx="2514600" cy="6858000"/>
          </a:xfrm>
          <a:prstGeom prst="rect">
            <a:avLst/>
          </a:prstGeom>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solidFill>
              </a:rPr>
              <a:t>If you are refused access</a:t>
            </a:r>
            <a:endParaRPr lang="en-US" b="1" dirty="0">
              <a:solidFill>
                <a:schemeClr val="tx2"/>
              </a:solidFill>
            </a:endParaRPr>
          </a:p>
        </p:txBody>
      </p:sp>
      <p:sp>
        <p:nvSpPr>
          <p:cNvPr id="3" name="Content Placeholder 2"/>
          <p:cNvSpPr>
            <a:spLocks noGrp="1"/>
          </p:cNvSpPr>
          <p:nvPr>
            <p:ph idx="1"/>
          </p:nvPr>
        </p:nvSpPr>
        <p:spPr/>
        <p:txBody>
          <a:bodyPr/>
          <a:lstStyle/>
          <a:p>
            <a:r>
              <a:rPr lang="en-US" dirty="0" smtClean="0"/>
              <a:t>Determine emergent need</a:t>
            </a:r>
          </a:p>
          <a:p>
            <a:pPr lvl="1"/>
            <a:r>
              <a:rPr lang="en-US" dirty="0" smtClean="0"/>
              <a:t>Medical</a:t>
            </a:r>
          </a:p>
          <a:p>
            <a:pPr lvl="1"/>
            <a:r>
              <a:rPr lang="en-US" dirty="0" smtClean="0"/>
              <a:t>Mental health</a:t>
            </a:r>
          </a:p>
          <a:p>
            <a:pPr lvl="1"/>
            <a:r>
              <a:rPr lang="en-US" dirty="0" smtClean="0"/>
              <a:t>Law enforcement</a:t>
            </a:r>
          </a:p>
          <a:p>
            <a:pPr lvl="1"/>
            <a:r>
              <a:rPr lang="en-US" dirty="0" smtClean="0"/>
              <a:t>APS statute</a:t>
            </a:r>
          </a:p>
          <a:p>
            <a:r>
              <a:rPr lang="en-US" dirty="0" smtClean="0"/>
              <a:t>Return at another time</a:t>
            </a:r>
          </a:p>
          <a:p>
            <a:r>
              <a:rPr lang="en-US" dirty="0" smtClean="0"/>
              <a:t>Return with an ally</a:t>
            </a:r>
            <a:endParaRPr lang="en-US" dirty="0"/>
          </a:p>
        </p:txBody>
      </p:sp>
      <p:pic>
        <p:nvPicPr>
          <p:cNvPr id="31748" name="Picture 4" descr="C:\Documents and Settings\Owner\Local Settings\Temporary Internet Files\Content.IE5\42R2MNNQ\MPj0428556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371600"/>
            <a:ext cx="2002367"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reamstime_622111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19800" y="0"/>
            <a:ext cx="3124200" cy="6858000"/>
          </a:xfrm>
          <a:prstGeom prst="rect">
            <a:avLst/>
          </a:prstGeom>
        </p:spPr>
      </p:pic>
      <p:sp>
        <p:nvSpPr>
          <p:cNvPr id="2" name="Title 1"/>
          <p:cNvSpPr>
            <a:spLocks noGrp="1"/>
          </p:cNvSpPr>
          <p:nvPr>
            <p:ph type="title"/>
          </p:nvPr>
        </p:nvSpPr>
        <p:spPr/>
        <p:txBody>
          <a:bodyPr/>
          <a:lstStyle/>
          <a:p>
            <a:pPr algn="l"/>
            <a:r>
              <a:rPr lang="en-US" b="1" dirty="0" smtClean="0">
                <a:solidFill>
                  <a:schemeClr val="tx2"/>
                </a:solidFill>
              </a:rPr>
              <a:t>Be Aware/ Beware </a:t>
            </a:r>
            <a:endParaRPr lang="en-US" b="1" dirty="0">
              <a:solidFill>
                <a:schemeClr val="tx2"/>
              </a:solidFill>
            </a:endParaRPr>
          </a:p>
        </p:txBody>
      </p:sp>
      <p:grpSp>
        <p:nvGrpSpPr>
          <p:cNvPr id="3" name="Group 2"/>
          <p:cNvGrpSpPr/>
          <p:nvPr/>
        </p:nvGrpSpPr>
        <p:grpSpPr>
          <a:xfrm>
            <a:off x="0" y="1676400"/>
            <a:ext cx="9144000" cy="4876800"/>
            <a:chOff x="0" y="1676400"/>
            <a:chExt cx="9144000" cy="4876800"/>
          </a:xfrm>
        </p:grpSpPr>
        <p:sp>
          <p:nvSpPr>
            <p:cNvPr id="4" name="Rectangle 3"/>
            <p:cNvSpPr/>
            <p:nvPr/>
          </p:nvSpPr>
          <p:spPr>
            <a:xfrm>
              <a:off x="0" y="1676400"/>
              <a:ext cx="9144000" cy="4876800"/>
            </a:xfrm>
            <a:prstGeom prst="rect">
              <a:avLst/>
            </a:prstGeom>
            <a:noFill/>
          </p:spPr>
        </p:sp>
        <p:sp>
          <p:nvSpPr>
            <p:cNvPr id="6" name="Freeform 5"/>
            <p:cNvSpPr/>
            <p:nvPr/>
          </p:nvSpPr>
          <p:spPr>
            <a:xfrm>
              <a:off x="671512" y="1676995"/>
              <a:ext cx="2437804" cy="1462682"/>
            </a:xfrm>
            <a:custGeom>
              <a:avLst/>
              <a:gdLst>
                <a:gd name="connsiteX0" fmla="*/ 0 w 2437804"/>
                <a:gd name="connsiteY0" fmla="*/ 0 h 1462682"/>
                <a:gd name="connsiteX1" fmla="*/ 2437804 w 2437804"/>
                <a:gd name="connsiteY1" fmla="*/ 0 h 1462682"/>
                <a:gd name="connsiteX2" fmla="*/ 2437804 w 2437804"/>
                <a:gd name="connsiteY2" fmla="*/ 1462682 h 1462682"/>
                <a:gd name="connsiteX3" fmla="*/ 0 w 2437804"/>
                <a:gd name="connsiteY3" fmla="*/ 1462682 h 1462682"/>
                <a:gd name="connsiteX4" fmla="*/ 0 w 2437804"/>
                <a:gd name="connsiteY4" fmla="*/ 0 h 146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04" h="1462682">
                  <a:moveTo>
                    <a:pt x="0" y="0"/>
                  </a:moveTo>
                  <a:lnTo>
                    <a:pt x="2437804" y="0"/>
                  </a:lnTo>
                  <a:lnTo>
                    <a:pt x="2437804" y="1462682"/>
                  </a:lnTo>
                  <a:lnTo>
                    <a:pt x="0" y="1462682"/>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0"/>
              </a:schemeClr>
            </a:fillRef>
            <a:effectRef idx="3">
              <a:schemeClr val="accent5">
                <a:alpha val="90000"/>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Non-verbals</a:t>
              </a:r>
              <a:endParaRPr lang="en-US" sz="3200" kern="1200" dirty="0"/>
            </a:p>
          </p:txBody>
        </p:sp>
        <p:sp>
          <p:nvSpPr>
            <p:cNvPr id="7" name="Freeform 6"/>
            <p:cNvSpPr/>
            <p:nvPr/>
          </p:nvSpPr>
          <p:spPr>
            <a:xfrm>
              <a:off x="3353097" y="1676995"/>
              <a:ext cx="2437804" cy="1462682"/>
            </a:xfrm>
            <a:custGeom>
              <a:avLst/>
              <a:gdLst>
                <a:gd name="connsiteX0" fmla="*/ 0 w 2437804"/>
                <a:gd name="connsiteY0" fmla="*/ 0 h 1462682"/>
                <a:gd name="connsiteX1" fmla="*/ 2437804 w 2437804"/>
                <a:gd name="connsiteY1" fmla="*/ 0 h 1462682"/>
                <a:gd name="connsiteX2" fmla="*/ 2437804 w 2437804"/>
                <a:gd name="connsiteY2" fmla="*/ 1462682 h 1462682"/>
                <a:gd name="connsiteX3" fmla="*/ 0 w 2437804"/>
                <a:gd name="connsiteY3" fmla="*/ 1462682 h 1462682"/>
                <a:gd name="connsiteX4" fmla="*/ 0 w 2437804"/>
                <a:gd name="connsiteY4" fmla="*/ 0 h 146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04" h="1462682">
                  <a:moveTo>
                    <a:pt x="0" y="0"/>
                  </a:moveTo>
                  <a:lnTo>
                    <a:pt x="2437804" y="0"/>
                  </a:lnTo>
                  <a:lnTo>
                    <a:pt x="2437804" y="1462682"/>
                  </a:lnTo>
                  <a:lnTo>
                    <a:pt x="0" y="1462682"/>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5714"/>
              </a:schemeClr>
            </a:fillRef>
            <a:effectRef idx="3">
              <a:schemeClr val="accent5">
                <a:alpha val="90000"/>
                <a:hueOff val="0"/>
                <a:satOff val="0"/>
                <a:lumOff val="0"/>
                <a:alphaOff val="-5714"/>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Cultural  differences </a:t>
              </a:r>
            </a:p>
          </p:txBody>
        </p:sp>
        <p:sp>
          <p:nvSpPr>
            <p:cNvPr id="8" name="Freeform 7"/>
            <p:cNvSpPr/>
            <p:nvPr/>
          </p:nvSpPr>
          <p:spPr>
            <a:xfrm>
              <a:off x="6034682" y="1676995"/>
              <a:ext cx="2437804" cy="1462682"/>
            </a:xfrm>
            <a:custGeom>
              <a:avLst/>
              <a:gdLst>
                <a:gd name="connsiteX0" fmla="*/ 0 w 2437804"/>
                <a:gd name="connsiteY0" fmla="*/ 0 h 1462682"/>
                <a:gd name="connsiteX1" fmla="*/ 2437804 w 2437804"/>
                <a:gd name="connsiteY1" fmla="*/ 0 h 1462682"/>
                <a:gd name="connsiteX2" fmla="*/ 2437804 w 2437804"/>
                <a:gd name="connsiteY2" fmla="*/ 1462682 h 1462682"/>
                <a:gd name="connsiteX3" fmla="*/ 0 w 2437804"/>
                <a:gd name="connsiteY3" fmla="*/ 1462682 h 1462682"/>
                <a:gd name="connsiteX4" fmla="*/ 0 w 2437804"/>
                <a:gd name="connsiteY4" fmla="*/ 0 h 146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04" h="1462682">
                  <a:moveTo>
                    <a:pt x="0" y="0"/>
                  </a:moveTo>
                  <a:lnTo>
                    <a:pt x="2437804" y="0"/>
                  </a:lnTo>
                  <a:lnTo>
                    <a:pt x="2437804" y="1462682"/>
                  </a:lnTo>
                  <a:lnTo>
                    <a:pt x="0" y="1462682"/>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11429"/>
              </a:schemeClr>
            </a:fillRef>
            <a:effectRef idx="3">
              <a:schemeClr val="accent5">
                <a:alpha val="90000"/>
                <a:hueOff val="0"/>
                <a:satOff val="0"/>
                <a:lumOff val="0"/>
                <a:alphaOff val="-11429"/>
              </a:schemeClr>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Communication barriers</a:t>
              </a:r>
            </a:p>
          </p:txBody>
        </p:sp>
        <p:sp>
          <p:nvSpPr>
            <p:cNvPr id="9" name="Freeform 8"/>
            <p:cNvSpPr/>
            <p:nvPr/>
          </p:nvSpPr>
          <p:spPr>
            <a:xfrm>
              <a:off x="671512" y="3383458"/>
              <a:ext cx="2437804" cy="1462682"/>
            </a:xfrm>
            <a:custGeom>
              <a:avLst/>
              <a:gdLst>
                <a:gd name="connsiteX0" fmla="*/ 0 w 2437804"/>
                <a:gd name="connsiteY0" fmla="*/ 0 h 1462682"/>
                <a:gd name="connsiteX1" fmla="*/ 2437804 w 2437804"/>
                <a:gd name="connsiteY1" fmla="*/ 0 h 1462682"/>
                <a:gd name="connsiteX2" fmla="*/ 2437804 w 2437804"/>
                <a:gd name="connsiteY2" fmla="*/ 1462682 h 1462682"/>
                <a:gd name="connsiteX3" fmla="*/ 0 w 2437804"/>
                <a:gd name="connsiteY3" fmla="*/ 1462682 h 1462682"/>
                <a:gd name="connsiteX4" fmla="*/ 0 w 2437804"/>
                <a:gd name="connsiteY4" fmla="*/ 0 h 146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04" h="1462682">
                  <a:moveTo>
                    <a:pt x="0" y="0"/>
                  </a:moveTo>
                  <a:lnTo>
                    <a:pt x="2437804" y="0"/>
                  </a:lnTo>
                  <a:lnTo>
                    <a:pt x="2437804" y="1462682"/>
                  </a:lnTo>
                  <a:lnTo>
                    <a:pt x="0" y="1462682"/>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17143"/>
              </a:schemeClr>
            </a:fillRef>
            <a:effectRef idx="3">
              <a:schemeClr val="accent5">
                <a:alpha val="90000"/>
                <a:hueOff val="0"/>
                <a:satOff val="0"/>
                <a:lumOff val="0"/>
                <a:alphaOff val="-17143"/>
              </a:schemeClr>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Personal reactions to client/ environment</a:t>
              </a:r>
            </a:p>
          </p:txBody>
        </p:sp>
        <p:sp>
          <p:nvSpPr>
            <p:cNvPr id="11" name="Freeform 10"/>
            <p:cNvSpPr/>
            <p:nvPr/>
          </p:nvSpPr>
          <p:spPr>
            <a:xfrm>
              <a:off x="3353097" y="3383458"/>
              <a:ext cx="2437804" cy="1462682"/>
            </a:xfrm>
            <a:custGeom>
              <a:avLst/>
              <a:gdLst>
                <a:gd name="connsiteX0" fmla="*/ 0 w 2437804"/>
                <a:gd name="connsiteY0" fmla="*/ 0 h 1462682"/>
                <a:gd name="connsiteX1" fmla="*/ 2437804 w 2437804"/>
                <a:gd name="connsiteY1" fmla="*/ 0 h 1462682"/>
                <a:gd name="connsiteX2" fmla="*/ 2437804 w 2437804"/>
                <a:gd name="connsiteY2" fmla="*/ 1462682 h 1462682"/>
                <a:gd name="connsiteX3" fmla="*/ 0 w 2437804"/>
                <a:gd name="connsiteY3" fmla="*/ 1462682 h 1462682"/>
                <a:gd name="connsiteX4" fmla="*/ 0 w 2437804"/>
                <a:gd name="connsiteY4" fmla="*/ 0 h 146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04" h="1462682">
                  <a:moveTo>
                    <a:pt x="0" y="0"/>
                  </a:moveTo>
                  <a:lnTo>
                    <a:pt x="2437804" y="0"/>
                  </a:lnTo>
                  <a:lnTo>
                    <a:pt x="2437804" y="1462682"/>
                  </a:lnTo>
                  <a:lnTo>
                    <a:pt x="0" y="1462682"/>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22857"/>
              </a:schemeClr>
            </a:fillRef>
            <a:effectRef idx="3">
              <a:schemeClr val="accent5">
                <a:alpha val="90000"/>
                <a:hueOff val="0"/>
                <a:satOff val="0"/>
                <a:lumOff val="0"/>
                <a:alphaOff val="-22857"/>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Note-taking</a:t>
              </a:r>
            </a:p>
          </p:txBody>
        </p:sp>
        <p:sp>
          <p:nvSpPr>
            <p:cNvPr id="12" name="Freeform 11"/>
            <p:cNvSpPr/>
            <p:nvPr/>
          </p:nvSpPr>
          <p:spPr>
            <a:xfrm>
              <a:off x="6034682" y="3383458"/>
              <a:ext cx="2437804" cy="1462682"/>
            </a:xfrm>
            <a:custGeom>
              <a:avLst/>
              <a:gdLst>
                <a:gd name="connsiteX0" fmla="*/ 0 w 2437804"/>
                <a:gd name="connsiteY0" fmla="*/ 0 h 1462682"/>
                <a:gd name="connsiteX1" fmla="*/ 2437804 w 2437804"/>
                <a:gd name="connsiteY1" fmla="*/ 0 h 1462682"/>
                <a:gd name="connsiteX2" fmla="*/ 2437804 w 2437804"/>
                <a:gd name="connsiteY2" fmla="*/ 1462682 h 1462682"/>
                <a:gd name="connsiteX3" fmla="*/ 0 w 2437804"/>
                <a:gd name="connsiteY3" fmla="*/ 1462682 h 1462682"/>
                <a:gd name="connsiteX4" fmla="*/ 0 w 2437804"/>
                <a:gd name="connsiteY4" fmla="*/ 0 h 146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04" h="1462682">
                  <a:moveTo>
                    <a:pt x="0" y="0"/>
                  </a:moveTo>
                  <a:lnTo>
                    <a:pt x="2437804" y="0"/>
                  </a:lnTo>
                  <a:lnTo>
                    <a:pt x="2437804" y="1462682"/>
                  </a:lnTo>
                  <a:lnTo>
                    <a:pt x="0" y="1462682"/>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28571"/>
              </a:schemeClr>
            </a:fillRef>
            <a:effectRef idx="3">
              <a:schemeClr val="accent5">
                <a:alpha val="90000"/>
                <a:hueOff val="0"/>
                <a:satOff val="0"/>
                <a:lumOff val="0"/>
                <a:alphaOff val="-28571"/>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Advice-giving</a:t>
              </a:r>
            </a:p>
          </p:txBody>
        </p:sp>
        <p:sp>
          <p:nvSpPr>
            <p:cNvPr id="13" name="Freeform 12"/>
            <p:cNvSpPr/>
            <p:nvPr/>
          </p:nvSpPr>
          <p:spPr>
            <a:xfrm>
              <a:off x="2012305" y="5089921"/>
              <a:ext cx="2437804" cy="1462682"/>
            </a:xfrm>
            <a:custGeom>
              <a:avLst/>
              <a:gdLst>
                <a:gd name="connsiteX0" fmla="*/ 0 w 2437804"/>
                <a:gd name="connsiteY0" fmla="*/ 0 h 1462682"/>
                <a:gd name="connsiteX1" fmla="*/ 2437804 w 2437804"/>
                <a:gd name="connsiteY1" fmla="*/ 0 h 1462682"/>
                <a:gd name="connsiteX2" fmla="*/ 2437804 w 2437804"/>
                <a:gd name="connsiteY2" fmla="*/ 1462682 h 1462682"/>
                <a:gd name="connsiteX3" fmla="*/ 0 w 2437804"/>
                <a:gd name="connsiteY3" fmla="*/ 1462682 h 1462682"/>
                <a:gd name="connsiteX4" fmla="*/ 0 w 2437804"/>
                <a:gd name="connsiteY4" fmla="*/ 0 h 146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04" h="1462682">
                  <a:moveTo>
                    <a:pt x="0" y="0"/>
                  </a:moveTo>
                  <a:lnTo>
                    <a:pt x="2437804" y="0"/>
                  </a:lnTo>
                  <a:lnTo>
                    <a:pt x="2437804" y="1462682"/>
                  </a:lnTo>
                  <a:lnTo>
                    <a:pt x="0" y="1462682"/>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34286"/>
              </a:schemeClr>
            </a:fillRef>
            <a:effectRef idx="3">
              <a:schemeClr val="accent5">
                <a:alpha val="90000"/>
                <a:hueOff val="0"/>
                <a:satOff val="0"/>
                <a:lumOff val="0"/>
                <a:alphaOff val="-34286"/>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Accepting food, gifts, etc</a:t>
              </a:r>
            </a:p>
          </p:txBody>
        </p:sp>
        <p:sp>
          <p:nvSpPr>
            <p:cNvPr id="14" name="Freeform 13"/>
            <p:cNvSpPr/>
            <p:nvPr/>
          </p:nvSpPr>
          <p:spPr>
            <a:xfrm>
              <a:off x="4693890" y="5089921"/>
              <a:ext cx="2437804" cy="1462682"/>
            </a:xfrm>
            <a:custGeom>
              <a:avLst/>
              <a:gdLst>
                <a:gd name="connsiteX0" fmla="*/ 0 w 2437804"/>
                <a:gd name="connsiteY0" fmla="*/ 0 h 1462682"/>
                <a:gd name="connsiteX1" fmla="*/ 2437804 w 2437804"/>
                <a:gd name="connsiteY1" fmla="*/ 0 h 1462682"/>
                <a:gd name="connsiteX2" fmla="*/ 2437804 w 2437804"/>
                <a:gd name="connsiteY2" fmla="*/ 1462682 h 1462682"/>
                <a:gd name="connsiteX3" fmla="*/ 0 w 2437804"/>
                <a:gd name="connsiteY3" fmla="*/ 1462682 h 1462682"/>
                <a:gd name="connsiteX4" fmla="*/ 0 w 2437804"/>
                <a:gd name="connsiteY4" fmla="*/ 0 h 146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04" h="1462682">
                  <a:moveTo>
                    <a:pt x="0" y="0"/>
                  </a:moveTo>
                  <a:lnTo>
                    <a:pt x="2437804" y="0"/>
                  </a:lnTo>
                  <a:lnTo>
                    <a:pt x="2437804" y="1462682"/>
                  </a:lnTo>
                  <a:lnTo>
                    <a:pt x="0" y="1462682"/>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40000"/>
              </a:schemeClr>
            </a:fillRef>
            <a:effectRef idx="3">
              <a:schemeClr val="accent5">
                <a:alpha val="90000"/>
                <a:hueOff val="0"/>
                <a:satOff val="0"/>
                <a:lumOff val="0"/>
                <a:alphaOff val="-4000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Use of interpreters</a:t>
              </a:r>
              <a:endParaRPr lang="en-US" sz="3200" kern="1200" dirty="0"/>
            </a:p>
          </p:txBody>
        </p:sp>
      </p:gr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tx2"/>
                </a:solidFill>
              </a:rPr>
              <a:t>Alleged Abuser: Initial Interview </a:t>
            </a:r>
            <a:endParaRPr lang="en-US" dirty="0"/>
          </a:p>
        </p:txBody>
      </p:sp>
      <p:sp>
        <p:nvSpPr>
          <p:cNvPr id="3" name="Content Placeholder 2"/>
          <p:cNvSpPr>
            <a:spLocks noGrp="1"/>
          </p:cNvSpPr>
          <p:nvPr>
            <p:ph idx="1"/>
          </p:nvPr>
        </p:nvSpPr>
        <p:spPr>
          <a:xfrm>
            <a:off x="457200" y="1600201"/>
            <a:ext cx="5105400" cy="4952999"/>
          </a:xfrm>
        </p:spPr>
        <p:txBody>
          <a:bodyPr>
            <a:normAutofit lnSpcReduction="10000"/>
          </a:bodyPr>
          <a:lstStyle/>
          <a:p>
            <a:r>
              <a:rPr lang="en-US" dirty="0" smtClean="0"/>
              <a:t>Interview is a relationship </a:t>
            </a:r>
          </a:p>
          <a:p>
            <a:r>
              <a:rPr lang="en-US" dirty="0" smtClean="0"/>
              <a:t>Start with rapport building</a:t>
            </a:r>
          </a:p>
          <a:p>
            <a:r>
              <a:rPr lang="en-US" dirty="0" smtClean="0"/>
              <a:t>Goals</a:t>
            </a:r>
          </a:p>
          <a:p>
            <a:pPr lvl="1"/>
            <a:r>
              <a:rPr lang="en-US" dirty="0" smtClean="0"/>
              <a:t>Participatory</a:t>
            </a:r>
          </a:p>
          <a:p>
            <a:pPr lvl="1"/>
            <a:r>
              <a:rPr lang="en-US" dirty="0" smtClean="0"/>
              <a:t>Mutually beneficial exchange of information</a:t>
            </a:r>
          </a:p>
          <a:p>
            <a:pPr lvl="1"/>
            <a:r>
              <a:rPr lang="en-US" dirty="0" smtClean="0"/>
              <a:t>Direct, reflective, and open-ended questions</a:t>
            </a:r>
          </a:p>
          <a:p>
            <a:pPr lvl="1"/>
            <a:r>
              <a:rPr lang="en-US" dirty="0" smtClean="0"/>
              <a:t>Relaxed atmosphere</a:t>
            </a:r>
          </a:p>
          <a:p>
            <a:pPr lvl="1"/>
            <a:r>
              <a:rPr lang="en-US" dirty="0" smtClean="0"/>
              <a:t>Trust-building</a:t>
            </a:r>
            <a:endParaRPr lang="en-US" dirty="0"/>
          </a:p>
        </p:txBody>
      </p:sp>
      <p:pic>
        <p:nvPicPr>
          <p:cNvPr id="24" name="Picture 23" descr="dreamstime_1015516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2600" y="1524000"/>
            <a:ext cx="2919445" cy="4495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48000" y="2057400"/>
            <a:ext cx="6096000" cy="2286000"/>
          </a:xfrm>
          <a:prstGeom prst="rect">
            <a:avLst/>
          </a:prstGeom>
          <a:gradFill flip="none" rotWithShape="1">
            <a:gsLst>
              <a:gs pos="0">
                <a:srgbClr val="92D050">
                  <a:alpha val="40000"/>
                </a:srgbClr>
              </a:gs>
              <a:gs pos="50000">
                <a:schemeClr val="accent3">
                  <a:tint val="44500"/>
                  <a:satMod val="160000"/>
                </a:schemeClr>
              </a:gs>
              <a:gs pos="100000">
                <a:schemeClr val="accent3">
                  <a:tint val="23500"/>
                  <a:satMod val="160000"/>
                </a:schemeClr>
              </a:gs>
            </a:gsLst>
            <a:lin ang="2700000" scaled="1"/>
            <a:tileRect/>
          </a:gradFill>
          <a:ln>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3" name="Picture 5" descr="C:\Documents and Settings\Administrator\Local Settings\Temporary Internet Files\Content.IE5\2TQ7QJUJ\MPj0438691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48250"/>
            <a:ext cx="4572000" cy="7487250"/>
          </a:xfrm>
          <a:prstGeom prst="rect">
            <a:avLst/>
          </a:prstGeom>
          <a:noFill/>
          <a:effectLst>
            <a:softEdge rad="317500"/>
          </a:effectLst>
        </p:spPr>
      </p:pic>
      <p:sp>
        <p:nvSpPr>
          <p:cNvPr id="2" name="Title 1"/>
          <p:cNvSpPr>
            <a:spLocks noGrp="1"/>
          </p:cNvSpPr>
          <p:nvPr>
            <p:ph type="title"/>
          </p:nvPr>
        </p:nvSpPr>
        <p:spPr>
          <a:solidFill>
            <a:srgbClr val="FFFFFF">
              <a:alpha val="16078"/>
            </a:srgbClr>
          </a:solidFill>
        </p:spPr>
        <p:txBody>
          <a:bodyPr>
            <a:normAutofit/>
          </a:bodyPr>
          <a:lstStyle/>
          <a:p>
            <a:pPr algn="l"/>
            <a:r>
              <a:rPr lang="en-US" b="1" dirty="0" smtClean="0">
                <a:solidFill>
                  <a:schemeClr val="tx2"/>
                </a:solidFill>
              </a:rPr>
              <a:t>Preparing for the Interview</a:t>
            </a:r>
            <a:endParaRPr lang="en-US" b="1" dirty="0">
              <a:solidFill>
                <a:schemeClr val="tx2"/>
              </a:solidFill>
            </a:endParaRPr>
          </a:p>
        </p:txBody>
      </p:sp>
      <p:graphicFrame>
        <p:nvGraphicFramePr>
          <p:cNvPr id="7" name="Content Placeholder 6"/>
          <p:cNvGraphicFramePr>
            <a:graphicFrameLocks noGrp="1"/>
          </p:cNvGraphicFramePr>
          <p:nvPr>
            <p:ph idx="1"/>
          </p:nvPr>
        </p:nvGraphicFramePr>
        <p:xfrm>
          <a:off x="457200" y="1600200"/>
          <a:ext cx="64008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ight Arrow 11"/>
          <p:cNvSpPr/>
          <p:nvPr/>
        </p:nvSpPr>
        <p:spPr>
          <a:xfrm>
            <a:off x="228600" y="1447800"/>
            <a:ext cx="8610600" cy="441960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228600" y="1484988"/>
            <a:ext cx="8610600" cy="4680000"/>
            <a:chOff x="228600" y="1484988"/>
            <a:chExt cx="8610600" cy="4680000"/>
          </a:xfrm>
        </p:grpSpPr>
        <p:sp>
          <p:nvSpPr>
            <p:cNvPr id="4" name="Right Arrow 3"/>
            <p:cNvSpPr/>
            <p:nvPr/>
          </p:nvSpPr>
          <p:spPr>
            <a:xfrm>
              <a:off x="228600" y="1484988"/>
              <a:ext cx="8610600" cy="4680000"/>
            </a:xfrm>
            <a:prstGeom prst="rightArrow">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5" name="Freeform 4"/>
            <p:cNvSpPr/>
            <p:nvPr/>
          </p:nvSpPr>
          <p:spPr>
            <a:xfrm>
              <a:off x="6429572" y="2628897"/>
              <a:ext cx="1735768" cy="2340000"/>
            </a:xfrm>
            <a:custGeom>
              <a:avLst/>
              <a:gdLst>
                <a:gd name="connsiteX0" fmla="*/ 0 w 1735768"/>
                <a:gd name="connsiteY0" fmla="*/ 0 h 2340000"/>
                <a:gd name="connsiteX1" fmla="*/ 1735768 w 1735768"/>
                <a:gd name="connsiteY1" fmla="*/ 0 h 2340000"/>
                <a:gd name="connsiteX2" fmla="*/ 1735768 w 1735768"/>
                <a:gd name="connsiteY2" fmla="*/ 2340000 h 2340000"/>
                <a:gd name="connsiteX3" fmla="*/ 0 w 1735768"/>
                <a:gd name="connsiteY3" fmla="*/ 2340000 h 2340000"/>
                <a:gd name="connsiteX4" fmla="*/ 0 w 1735768"/>
                <a:gd name="connsiteY4" fmla="*/ 0 h 23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768" h="2340000">
                  <a:moveTo>
                    <a:pt x="0" y="0"/>
                  </a:moveTo>
                  <a:lnTo>
                    <a:pt x="1735768" y="0"/>
                  </a:lnTo>
                  <a:lnTo>
                    <a:pt x="1735768" y="2340000"/>
                  </a:lnTo>
                  <a:lnTo>
                    <a:pt x="0" y="234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Be aware of  your own feelings and attitudes </a:t>
              </a:r>
            </a:p>
          </p:txBody>
        </p:sp>
        <p:sp>
          <p:nvSpPr>
            <p:cNvPr id="6" name="Freeform 5"/>
            <p:cNvSpPr/>
            <p:nvPr/>
          </p:nvSpPr>
          <p:spPr>
            <a:xfrm>
              <a:off x="5181600" y="2667004"/>
              <a:ext cx="1161261" cy="2340000"/>
            </a:xfrm>
            <a:custGeom>
              <a:avLst/>
              <a:gdLst>
                <a:gd name="connsiteX0" fmla="*/ 0 w 1161261"/>
                <a:gd name="connsiteY0" fmla="*/ 0 h 2340000"/>
                <a:gd name="connsiteX1" fmla="*/ 1161261 w 1161261"/>
                <a:gd name="connsiteY1" fmla="*/ 0 h 2340000"/>
                <a:gd name="connsiteX2" fmla="*/ 1161261 w 1161261"/>
                <a:gd name="connsiteY2" fmla="*/ 2340000 h 2340000"/>
                <a:gd name="connsiteX3" fmla="*/ 0 w 1161261"/>
                <a:gd name="connsiteY3" fmla="*/ 2340000 h 2340000"/>
                <a:gd name="connsiteX4" fmla="*/ 0 w 1161261"/>
                <a:gd name="connsiteY4" fmla="*/ 0 h 23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261" h="2340000">
                  <a:moveTo>
                    <a:pt x="0" y="0"/>
                  </a:moveTo>
                  <a:lnTo>
                    <a:pt x="1161261" y="0"/>
                  </a:lnTo>
                  <a:lnTo>
                    <a:pt x="1161261" y="2340000"/>
                  </a:lnTo>
                  <a:lnTo>
                    <a:pt x="0" y="234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Do not prejudge </a:t>
              </a:r>
            </a:p>
          </p:txBody>
        </p:sp>
        <p:sp>
          <p:nvSpPr>
            <p:cNvPr id="8" name="Freeform 7"/>
            <p:cNvSpPr/>
            <p:nvPr/>
          </p:nvSpPr>
          <p:spPr>
            <a:xfrm>
              <a:off x="3657601" y="2667004"/>
              <a:ext cx="1337378" cy="2340000"/>
            </a:xfrm>
            <a:custGeom>
              <a:avLst/>
              <a:gdLst>
                <a:gd name="connsiteX0" fmla="*/ 0 w 1337378"/>
                <a:gd name="connsiteY0" fmla="*/ 0 h 2340000"/>
                <a:gd name="connsiteX1" fmla="*/ 1337378 w 1337378"/>
                <a:gd name="connsiteY1" fmla="*/ 0 h 2340000"/>
                <a:gd name="connsiteX2" fmla="*/ 1337378 w 1337378"/>
                <a:gd name="connsiteY2" fmla="*/ 2340000 h 2340000"/>
                <a:gd name="connsiteX3" fmla="*/ 0 w 1337378"/>
                <a:gd name="connsiteY3" fmla="*/ 2340000 h 2340000"/>
                <a:gd name="connsiteX4" fmla="*/ 0 w 1337378"/>
                <a:gd name="connsiteY4" fmla="*/ 0 h 23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378" h="2340000">
                  <a:moveTo>
                    <a:pt x="0" y="0"/>
                  </a:moveTo>
                  <a:lnTo>
                    <a:pt x="1337378" y="0"/>
                  </a:lnTo>
                  <a:lnTo>
                    <a:pt x="1337378" y="2340000"/>
                  </a:lnTo>
                  <a:lnTo>
                    <a:pt x="0" y="234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Anticipate areas that may need addressing</a:t>
              </a:r>
            </a:p>
          </p:txBody>
        </p:sp>
        <p:sp>
          <p:nvSpPr>
            <p:cNvPr id="10" name="Freeform 9"/>
            <p:cNvSpPr/>
            <p:nvPr/>
          </p:nvSpPr>
          <p:spPr>
            <a:xfrm>
              <a:off x="2133601" y="2667004"/>
              <a:ext cx="1307503" cy="2340000"/>
            </a:xfrm>
            <a:custGeom>
              <a:avLst/>
              <a:gdLst>
                <a:gd name="connsiteX0" fmla="*/ 0 w 1307503"/>
                <a:gd name="connsiteY0" fmla="*/ 0 h 2340000"/>
                <a:gd name="connsiteX1" fmla="*/ 1307503 w 1307503"/>
                <a:gd name="connsiteY1" fmla="*/ 0 h 2340000"/>
                <a:gd name="connsiteX2" fmla="*/ 1307503 w 1307503"/>
                <a:gd name="connsiteY2" fmla="*/ 2340000 h 2340000"/>
                <a:gd name="connsiteX3" fmla="*/ 0 w 1307503"/>
                <a:gd name="connsiteY3" fmla="*/ 2340000 h 2340000"/>
                <a:gd name="connsiteX4" fmla="*/ 0 w 1307503"/>
                <a:gd name="connsiteY4" fmla="*/ 0 h 23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503" h="2340000">
                  <a:moveTo>
                    <a:pt x="0" y="0"/>
                  </a:moveTo>
                  <a:lnTo>
                    <a:pt x="1307503" y="0"/>
                  </a:lnTo>
                  <a:lnTo>
                    <a:pt x="1307503" y="2340000"/>
                  </a:lnTo>
                  <a:lnTo>
                    <a:pt x="0" y="234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Formulate questions</a:t>
              </a:r>
            </a:p>
          </p:txBody>
        </p:sp>
        <p:sp>
          <p:nvSpPr>
            <p:cNvPr id="13" name="Freeform 12"/>
            <p:cNvSpPr/>
            <p:nvPr/>
          </p:nvSpPr>
          <p:spPr>
            <a:xfrm>
              <a:off x="599839" y="2634794"/>
              <a:ext cx="1321021" cy="2340000"/>
            </a:xfrm>
            <a:custGeom>
              <a:avLst/>
              <a:gdLst>
                <a:gd name="connsiteX0" fmla="*/ 0 w 1321021"/>
                <a:gd name="connsiteY0" fmla="*/ 0 h 2340000"/>
                <a:gd name="connsiteX1" fmla="*/ 1321021 w 1321021"/>
                <a:gd name="connsiteY1" fmla="*/ 0 h 2340000"/>
                <a:gd name="connsiteX2" fmla="*/ 1321021 w 1321021"/>
                <a:gd name="connsiteY2" fmla="*/ 2340000 h 2340000"/>
                <a:gd name="connsiteX3" fmla="*/ 0 w 1321021"/>
                <a:gd name="connsiteY3" fmla="*/ 2340000 h 2340000"/>
                <a:gd name="connsiteX4" fmla="*/ 0 w 1321021"/>
                <a:gd name="connsiteY4" fmla="*/ 0 h 23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021" h="2340000">
                  <a:moveTo>
                    <a:pt x="0" y="0"/>
                  </a:moveTo>
                  <a:lnTo>
                    <a:pt x="1321021" y="0"/>
                  </a:lnTo>
                  <a:lnTo>
                    <a:pt x="1321021" y="2340000"/>
                  </a:lnTo>
                  <a:lnTo>
                    <a:pt x="0" y="234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Anticipate emotional state</a:t>
              </a:r>
              <a:endParaRPr lang="en-US" sz="2400" kern="1200" dirty="0">
                <a:solidFill>
                  <a:schemeClr val="bg1"/>
                </a:solidFill>
              </a:endParaRPr>
            </a:p>
          </p:txBody>
        </p:sp>
      </p:gr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gn="l"/>
            <a:r>
              <a:rPr lang="en-US" b="1" dirty="0" smtClean="0">
                <a:solidFill>
                  <a:schemeClr val="tx2"/>
                </a:solidFill>
              </a:rPr>
              <a:t>The Dos</a:t>
            </a:r>
            <a:endParaRPr lang="en-US" b="1" dirty="0">
              <a:solidFill>
                <a:schemeClr val="tx2"/>
              </a:solidFill>
            </a:endParaRPr>
          </a:p>
        </p:txBody>
      </p:sp>
      <p:sp>
        <p:nvSpPr>
          <p:cNvPr id="17411" name="Rectangle 3"/>
          <p:cNvSpPr>
            <a:spLocks noGrp="1" noChangeArrowheads="1"/>
          </p:cNvSpPr>
          <p:nvPr>
            <p:ph idx="1"/>
          </p:nvPr>
        </p:nvSpPr>
        <p:spPr>
          <a:xfrm>
            <a:off x="457200" y="1600201"/>
            <a:ext cx="5486400" cy="4876799"/>
          </a:xfrm>
        </p:spPr>
        <p:txBody>
          <a:bodyPr>
            <a:normAutofit fontScale="85000" lnSpcReduction="20000"/>
          </a:bodyPr>
          <a:lstStyle/>
          <a:p>
            <a:r>
              <a:rPr lang="en-US" dirty="0"/>
              <a:t>Be nice, stay </a:t>
            </a:r>
            <a:r>
              <a:rPr lang="en-US" dirty="0" smtClean="0"/>
              <a:t>nice</a:t>
            </a:r>
          </a:p>
          <a:p>
            <a:r>
              <a:rPr lang="en-US" dirty="0" smtClean="0"/>
              <a:t>Identify yourself and your agency.  Bring I.D. or business card</a:t>
            </a:r>
          </a:p>
          <a:p>
            <a:r>
              <a:rPr lang="en-US" dirty="0" smtClean="0"/>
              <a:t>Stress your role as helper</a:t>
            </a:r>
          </a:p>
          <a:p>
            <a:r>
              <a:rPr lang="en-US" dirty="0" smtClean="0"/>
              <a:t>Make questions client-centered</a:t>
            </a:r>
          </a:p>
          <a:p>
            <a:r>
              <a:rPr lang="en-US" dirty="0" smtClean="0"/>
              <a:t>Use non-defensive communication skills</a:t>
            </a:r>
          </a:p>
          <a:p>
            <a:pPr>
              <a:lnSpc>
                <a:spcPct val="90000"/>
              </a:lnSpc>
            </a:pPr>
            <a:r>
              <a:rPr lang="en-US" dirty="0" smtClean="0"/>
              <a:t>Listen to and acknowledge concerns</a:t>
            </a:r>
          </a:p>
          <a:p>
            <a:pPr>
              <a:lnSpc>
                <a:spcPct val="90000"/>
              </a:lnSpc>
            </a:pPr>
            <a:r>
              <a:rPr lang="en-US" dirty="0" smtClean="0"/>
              <a:t>Focus on behavior</a:t>
            </a:r>
          </a:p>
          <a:p>
            <a:pPr>
              <a:lnSpc>
                <a:spcPct val="90000"/>
              </a:lnSpc>
            </a:pPr>
            <a:r>
              <a:rPr lang="en-US" dirty="0" smtClean="0"/>
              <a:t>Use objective statements</a:t>
            </a:r>
          </a:p>
          <a:p>
            <a:pPr>
              <a:lnSpc>
                <a:spcPct val="90000"/>
              </a:lnSpc>
            </a:pPr>
            <a:r>
              <a:rPr lang="en-US" dirty="0" smtClean="0"/>
              <a:t>Maintain personal space</a:t>
            </a:r>
          </a:p>
          <a:p>
            <a:pPr>
              <a:lnSpc>
                <a:spcPct val="90000"/>
              </a:lnSpc>
            </a:pPr>
            <a:endParaRPr lang="en-US" dirty="0" smtClean="0"/>
          </a:p>
          <a:p>
            <a:endParaRPr lang="en-US" dirty="0"/>
          </a:p>
          <a:p>
            <a:endParaRPr lang="en-US" dirty="0"/>
          </a:p>
        </p:txBody>
      </p:sp>
      <p:pic>
        <p:nvPicPr>
          <p:cNvPr id="3076" name="Picture 4" descr="C:\Documents and Settings\Administrator\Local Settings\Temporary Internet Files\Content.IE5\2TQ7QJUJ\MPPH01645J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447800"/>
            <a:ext cx="2648712" cy="401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pPr algn="l"/>
            <a:r>
              <a:rPr lang="en-US" b="1" dirty="0" smtClean="0">
                <a:solidFill>
                  <a:srgbClr val="FFFFFF"/>
                </a:solidFill>
              </a:rPr>
              <a:t>The Don’ts</a:t>
            </a:r>
            <a:endParaRPr lang="en-US" b="1" dirty="0">
              <a:solidFill>
                <a:srgbClr val="FFFFFF"/>
              </a:solidFill>
            </a:endParaRPr>
          </a:p>
        </p:txBody>
      </p:sp>
      <p:sp>
        <p:nvSpPr>
          <p:cNvPr id="6" name="Content Placeholder 5"/>
          <p:cNvSpPr>
            <a:spLocks noGrp="1"/>
          </p:cNvSpPr>
          <p:nvPr>
            <p:ph idx="1"/>
          </p:nvPr>
        </p:nvSpPr>
        <p:spPr>
          <a:xfrm>
            <a:off x="457200" y="1600201"/>
            <a:ext cx="6324600" cy="4525963"/>
          </a:xfrm>
        </p:spPr>
        <p:txBody>
          <a:bodyPr>
            <a:normAutofit fontScale="92500" lnSpcReduction="10000"/>
          </a:bodyPr>
          <a:lstStyle/>
          <a:p>
            <a:r>
              <a:rPr lang="en-US" b="1" dirty="0" smtClean="0">
                <a:solidFill>
                  <a:srgbClr val="FFFFFF"/>
                </a:solidFill>
              </a:rPr>
              <a:t>Don’t get “over-official”</a:t>
            </a:r>
          </a:p>
          <a:p>
            <a:r>
              <a:rPr lang="en-US" b="1" dirty="0" smtClean="0">
                <a:solidFill>
                  <a:srgbClr val="FFFFFF"/>
                </a:solidFill>
              </a:rPr>
              <a:t>Do not use emotionally </a:t>
            </a:r>
          </a:p>
          <a:p>
            <a:pPr>
              <a:buNone/>
            </a:pPr>
            <a:r>
              <a:rPr lang="en-US" b="1" dirty="0" smtClean="0">
                <a:solidFill>
                  <a:srgbClr val="FFFFFF"/>
                </a:solidFill>
              </a:rPr>
              <a:t>	c</a:t>
            </a:r>
            <a:r>
              <a:rPr lang="en-US" b="1" dirty="0" smtClean="0">
                <a:solidFill>
                  <a:schemeClr val="bg1"/>
                </a:solidFill>
              </a:rPr>
              <a:t>harged</a:t>
            </a:r>
            <a:r>
              <a:rPr lang="en-US" b="1" dirty="0" smtClean="0">
                <a:solidFill>
                  <a:srgbClr val="FFFFFF"/>
                </a:solidFill>
              </a:rPr>
              <a:t> words or aversive </a:t>
            </a:r>
          </a:p>
          <a:p>
            <a:pPr>
              <a:buNone/>
            </a:pPr>
            <a:r>
              <a:rPr lang="en-US" b="1" dirty="0" smtClean="0">
                <a:solidFill>
                  <a:srgbClr val="FFFFFF"/>
                </a:solidFill>
              </a:rPr>
              <a:t>	labels</a:t>
            </a:r>
          </a:p>
          <a:p>
            <a:r>
              <a:rPr lang="en-US" b="1" dirty="0" smtClean="0">
                <a:solidFill>
                  <a:srgbClr val="FFFFFF"/>
                </a:solidFill>
              </a:rPr>
              <a:t>Do not make assumptions, </a:t>
            </a:r>
          </a:p>
          <a:p>
            <a:pPr>
              <a:buNone/>
            </a:pPr>
            <a:r>
              <a:rPr lang="en-US" b="1" dirty="0" smtClean="0">
                <a:solidFill>
                  <a:srgbClr val="FFFFFF"/>
                </a:solidFill>
              </a:rPr>
              <a:t>	negative or positive</a:t>
            </a:r>
          </a:p>
          <a:p>
            <a:r>
              <a:rPr lang="en-US" b="1" dirty="0" smtClean="0">
                <a:solidFill>
                  <a:srgbClr val="FFFFFF"/>
                </a:solidFill>
              </a:rPr>
              <a:t>Do not patronize or manipulate</a:t>
            </a:r>
          </a:p>
          <a:p>
            <a:r>
              <a:rPr lang="en-US" b="1" dirty="0" smtClean="0">
                <a:solidFill>
                  <a:srgbClr val="FFFFFF"/>
                </a:solidFill>
              </a:rPr>
              <a:t>Do not embarrass or put alleged abuser/caregiver down</a:t>
            </a:r>
            <a:endParaRPr lang="en-US" b="1" dirty="0">
              <a:solidFill>
                <a:srgbClr val="FFFFFF"/>
              </a:solidFill>
            </a:endParaRPr>
          </a:p>
        </p:txBody>
      </p:sp>
      <p:pic>
        <p:nvPicPr>
          <p:cNvPr id="4102" name="Picture 6" descr="C:\Documents and Settings\Administrator\Local Settings\Temporary Internet Files\Content.IE5\CLMXM70P\MPj0423044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219200"/>
            <a:ext cx="2438400" cy="3540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09600" y="1447800"/>
            <a:ext cx="838201" cy="4953000"/>
            <a:chOff x="381000" y="1447800"/>
            <a:chExt cx="685801" cy="4800600"/>
          </a:xfrm>
          <a:effectLst>
            <a:outerShdw blurRad="50800" dist="38100" dir="2700000" algn="tl" rotWithShape="0">
              <a:prstClr val="black">
                <a:alpha val="40000"/>
              </a:prstClr>
            </a:outerShdw>
          </a:effectLst>
        </p:grpSpPr>
        <p:pic>
          <p:nvPicPr>
            <p:cNvPr id="6146" name="Picture 2" descr="C:\Documents and Settings\Administrator\Local Settings\Temporary Internet Files\Content.IE5\2TQ7QJUJ\MPj0408853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447800"/>
              <a:ext cx="685800" cy="718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51" name="Picture 7" descr="C:\Documents and Settings\Administrator\Local Settings\Temporary Internet Files\Content.IE5\ORSRY9KF\MPj0386756000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2209800"/>
              <a:ext cx="680993"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53" name="Picture 9" descr="C:\Documents and Settings\Administrator\Local Settings\Temporary Internet Files\Content.IE5\ORSRY9KF\MPj031566500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1000" y="2895600"/>
              <a:ext cx="6858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54" name="Picture 10" descr="C:\Documents and Settings\Administrator\Local Settings\Temporary Internet Files\Content.IE5\2TQ7QJUJ\MPj0285144000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 y="3505200"/>
              <a:ext cx="685800" cy="659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55" name="Picture 11" descr="C:\Documents and Settings\Administrator\Local Settings\Temporary Internet Files\Content.IE5\CLMXM70P\MPj04331800000[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 y="4191000"/>
              <a:ext cx="685800"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56" name="Picture 12" descr="C:\Documents and Settings\Administrator\Local Settings\Temporary Internet Files\Content.IE5\8N0LAB2N\MPj04424800000[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1000" y="4876800"/>
              <a:ext cx="685800"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57" name="Picture 13" descr="C:\Documents and Settings\Administrator\Local Settings\Temporary Internet Files\Content.IE5\2TQ7QJUJ\MPj042762300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1001" y="5562600"/>
              <a:ext cx="685800"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6159" name="Picture 15" descr="C:\Documents and Settings\Administrator\Local Settings\Temporary Internet Files\Content.IE5\CLMXM70P\MPj0422733000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352800" y="319548"/>
            <a:ext cx="5791200" cy="6538452"/>
          </a:xfrm>
          <a:prstGeom prst="rect">
            <a:avLst/>
          </a:prstGeom>
          <a:ln>
            <a:noFill/>
          </a:ln>
          <a:effectLst>
            <a:softEdge rad="635000"/>
          </a:effectLst>
        </p:spPr>
      </p:pic>
      <p:sp>
        <p:nvSpPr>
          <p:cNvPr id="23" name="Rectangle 22"/>
          <p:cNvSpPr/>
          <p:nvPr/>
        </p:nvSpPr>
        <p:spPr>
          <a:xfrm>
            <a:off x="2438400" y="533400"/>
            <a:ext cx="6705600" cy="6324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8" name="Rectangle 1026"/>
          <p:cNvSpPr>
            <a:spLocks noGrp="1" noChangeArrowheads="1"/>
          </p:cNvSpPr>
          <p:nvPr>
            <p:ph type="title"/>
          </p:nvPr>
        </p:nvSpPr>
        <p:spPr>
          <a:xfrm>
            <a:off x="547687" y="152400"/>
            <a:ext cx="8596313" cy="1431925"/>
          </a:xfrm>
        </p:spPr>
        <p:txBody>
          <a:bodyPr>
            <a:normAutofit fontScale="90000"/>
          </a:bodyPr>
          <a:lstStyle/>
          <a:p>
            <a:pPr algn="l" eaLnBrk="1" hangingPunct="1"/>
            <a:r>
              <a:rPr lang="en-US" b="1" spc="-100" dirty="0" smtClean="0">
                <a:solidFill>
                  <a:schemeClr val="tx2"/>
                </a:solidFill>
              </a:rPr>
              <a:t>Abuser Behaviors Associated with Danger</a:t>
            </a:r>
          </a:p>
        </p:txBody>
      </p:sp>
      <p:sp>
        <p:nvSpPr>
          <p:cNvPr id="24579" name="Rectangle 1027"/>
          <p:cNvSpPr>
            <a:spLocks noGrp="1" noChangeArrowheads="1"/>
          </p:cNvSpPr>
          <p:nvPr>
            <p:ph sz="half" idx="1"/>
          </p:nvPr>
        </p:nvSpPr>
        <p:spPr>
          <a:xfrm>
            <a:off x="1676400" y="1447800"/>
            <a:ext cx="6705600" cy="5029200"/>
          </a:xfrm>
          <a:noFill/>
        </p:spPr>
        <p:txBody>
          <a:bodyPr>
            <a:normAutofit fontScale="85000" lnSpcReduction="10000"/>
          </a:bodyPr>
          <a:lstStyle/>
          <a:p>
            <a:pPr>
              <a:lnSpc>
                <a:spcPct val="90000"/>
              </a:lnSpc>
              <a:spcBef>
                <a:spcPts val="1800"/>
              </a:spcBef>
              <a:buNone/>
            </a:pPr>
            <a:r>
              <a:rPr lang="en-US" sz="3200" dirty="0" smtClean="0"/>
              <a:t>Substance abuse</a:t>
            </a:r>
          </a:p>
          <a:p>
            <a:pPr eaLnBrk="1" hangingPunct="1">
              <a:lnSpc>
                <a:spcPct val="90000"/>
              </a:lnSpc>
              <a:spcBef>
                <a:spcPts val="1800"/>
              </a:spcBef>
              <a:buNone/>
            </a:pPr>
            <a:r>
              <a:rPr lang="en-US" sz="3200" dirty="0" smtClean="0"/>
              <a:t>Suicide/homicide ideation or attempts</a:t>
            </a:r>
          </a:p>
          <a:p>
            <a:pPr eaLnBrk="1" hangingPunct="1">
              <a:lnSpc>
                <a:spcPct val="90000"/>
              </a:lnSpc>
              <a:spcBef>
                <a:spcPts val="1800"/>
              </a:spcBef>
              <a:buNone/>
            </a:pPr>
            <a:r>
              <a:rPr lang="en-US" sz="3200" dirty="0" smtClean="0"/>
              <a:t>Access to weapons</a:t>
            </a:r>
          </a:p>
          <a:p>
            <a:pPr eaLnBrk="1" hangingPunct="1">
              <a:lnSpc>
                <a:spcPct val="90000"/>
              </a:lnSpc>
              <a:spcBef>
                <a:spcPts val="1800"/>
              </a:spcBef>
              <a:buNone/>
            </a:pPr>
            <a:r>
              <a:rPr lang="en-US" sz="3200" dirty="0" smtClean="0"/>
              <a:t>Centrality of the victim to abuser’s existence</a:t>
            </a:r>
          </a:p>
          <a:p>
            <a:pPr>
              <a:lnSpc>
                <a:spcPct val="90000"/>
              </a:lnSpc>
              <a:spcBef>
                <a:spcPts val="1800"/>
              </a:spcBef>
              <a:buNone/>
            </a:pPr>
            <a:r>
              <a:rPr lang="en-US" sz="3200" dirty="0" smtClean="0"/>
              <a:t>Jealousy or obsessive behavior</a:t>
            </a:r>
          </a:p>
          <a:p>
            <a:pPr>
              <a:lnSpc>
                <a:spcPct val="90000"/>
              </a:lnSpc>
              <a:spcBef>
                <a:spcPts val="1800"/>
              </a:spcBef>
              <a:buNone/>
            </a:pPr>
            <a:r>
              <a:rPr lang="en-US" sz="3200" dirty="0" smtClean="0"/>
              <a:t>History of violence</a:t>
            </a:r>
          </a:p>
          <a:p>
            <a:pPr>
              <a:lnSpc>
                <a:spcPct val="90000"/>
              </a:lnSpc>
              <a:spcBef>
                <a:spcPts val="1800"/>
              </a:spcBef>
              <a:buNone/>
            </a:pPr>
            <a:r>
              <a:rPr lang="en-US" sz="3200" dirty="0" smtClean="0"/>
              <a:t>Increased frequency of violent incidents</a:t>
            </a:r>
          </a:p>
          <a:p>
            <a:pPr>
              <a:lnSpc>
                <a:spcPct val="90000"/>
              </a:lnSpc>
              <a:spcBef>
                <a:spcPts val="1800"/>
              </a:spcBef>
              <a:buNone/>
            </a:pPr>
            <a:r>
              <a:rPr lang="en-US" sz="3200" dirty="0" smtClean="0"/>
              <a:t>Sexual assault</a:t>
            </a:r>
          </a:p>
          <a:p>
            <a:pPr>
              <a:lnSpc>
                <a:spcPct val="90000"/>
              </a:lnSpc>
              <a:spcBef>
                <a:spcPts val="1800"/>
              </a:spcBef>
              <a:buNone/>
            </a:pPr>
            <a:r>
              <a:rPr lang="en-US" sz="3200" dirty="0" smtClean="0"/>
              <a:t>Pet abuse</a:t>
            </a:r>
          </a:p>
          <a:p>
            <a:pPr eaLnBrk="1" hangingPunct="1">
              <a:lnSpc>
                <a:spcPct val="90000"/>
              </a:lnSpc>
            </a:pPr>
            <a:endParaRPr lang="en-US" dirty="0" smtClean="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defTabSz="912813"/>
            <a:r>
              <a:rPr lang="en-US" b="1" dirty="0" smtClean="0">
                <a:solidFill>
                  <a:schemeClr val="tx2">
                    <a:lumMod val="75000"/>
                  </a:schemeClr>
                </a:solidFill>
              </a:rPr>
              <a:t>Developing an ID Code</a:t>
            </a:r>
          </a:p>
        </p:txBody>
      </p:sp>
      <p:sp>
        <p:nvSpPr>
          <p:cNvPr id="11267" name="Content Placeholder 2"/>
          <p:cNvSpPr>
            <a:spLocks noGrp="1"/>
          </p:cNvSpPr>
          <p:nvPr>
            <p:ph idx="1"/>
          </p:nvPr>
        </p:nvSpPr>
        <p:spPr/>
        <p:txBody>
          <a:bodyPr>
            <a:normAutofit fontScale="92500" lnSpcReduction="10000"/>
          </a:bodyPr>
          <a:lstStyle/>
          <a:p>
            <a:pPr defTabSz="912813"/>
            <a:r>
              <a:rPr lang="en-US" dirty="0" smtClean="0"/>
              <a:t>What are the first three letters of your mother’s </a:t>
            </a:r>
            <a:r>
              <a:rPr lang="en-US" i="1" dirty="0" smtClean="0"/>
              <a:t>maiden </a:t>
            </a:r>
            <a:r>
              <a:rPr lang="en-US" dirty="0" smtClean="0"/>
              <a:t>name?  </a:t>
            </a:r>
            <a:r>
              <a:rPr lang="en-US" b="1" dirty="0" smtClean="0">
                <a:solidFill>
                  <a:schemeClr val="accent1">
                    <a:lumMod val="75000"/>
                  </a:schemeClr>
                </a:solidFill>
              </a:rPr>
              <a:t>Alice </a:t>
            </a:r>
            <a:r>
              <a:rPr lang="en-US" sz="4800" b="1" i="1" dirty="0" smtClean="0">
                <a:solidFill>
                  <a:schemeClr val="accent1">
                    <a:lumMod val="75000"/>
                  </a:schemeClr>
                </a:solidFill>
              </a:rPr>
              <a:t>Smi</a:t>
            </a:r>
            <a:r>
              <a:rPr lang="en-US" sz="3500" b="1" dirty="0" smtClean="0">
                <a:solidFill>
                  <a:schemeClr val="accent1">
                    <a:lumMod val="75000"/>
                  </a:schemeClr>
                </a:solidFill>
              </a:rPr>
              <a:t>th</a:t>
            </a:r>
          </a:p>
          <a:p>
            <a:pPr defTabSz="912813"/>
            <a:r>
              <a:rPr lang="en-US" dirty="0" smtClean="0"/>
              <a:t>What are the first three letters of your mother’s </a:t>
            </a:r>
            <a:r>
              <a:rPr lang="en-US" i="1" dirty="0" smtClean="0"/>
              <a:t>First </a:t>
            </a:r>
            <a:r>
              <a:rPr lang="en-US" dirty="0" smtClean="0"/>
              <a:t>name?  </a:t>
            </a:r>
            <a:r>
              <a:rPr lang="en-US" sz="4800" b="1" i="1" dirty="0" smtClean="0">
                <a:solidFill>
                  <a:schemeClr val="accent1">
                    <a:lumMod val="75000"/>
                  </a:schemeClr>
                </a:solidFill>
              </a:rPr>
              <a:t>Ali</a:t>
            </a:r>
            <a:r>
              <a:rPr lang="en-US" sz="3500" b="1" dirty="0" smtClean="0">
                <a:solidFill>
                  <a:schemeClr val="accent1">
                    <a:lumMod val="75000"/>
                  </a:schemeClr>
                </a:solidFill>
              </a:rPr>
              <a:t>ce</a:t>
            </a:r>
            <a:r>
              <a:rPr lang="en-US" sz="4800" b="1" dirty="0" smtClean="0">
                <a:solidFill>
                  <a:schemeClr val="accent1">
                    <a:lumMod val="75000"/>
                  </a:schemeClr>
                </a:solidFill>
              </a:rPr>
              <a:t> </a:t>
            </a:r>
            <a:r>
              <a:rPr lang="en-US" b="1" dirty="0" smtClean="0">
                <a:solidFill>
                  <a:schemeClr val="accent1">
                    <a:lumMod val="75000"/>
                  </a:schemeClr>
                </a:solidFill>
              </a:rPr>
              <a:t>Smith</a:t>
            </a:r>
            <a:endParaRPr lang="en-US" dirty="0" smtClean="0">
              <a:solidFill>
                <a:schemeClr val="accent1">
                  <a:lumMod val="75000"/>
                </a:schemeClr>
              </a:solidFill>
            </a:endParaRPr>
          </a:p>
          <a:p>
            <a:pPr defTabSz="912813"/>
            <a:r>
              <a:rPr lang="en-US" dirty="0" smtClean="0"/>
              <a:t>What are the numerals for the DAY you were born?  </a:t>
            </a:r>
            <a:r>
              <a:rPr lang="en-US" b="1" dirty="0" smtClean="0">
                <a:solidFill>
                  <a:schemeClr val="accent1">
                    <a:lumMod val="75000"/>
                  </a:schemeClr>
                </a:solidFill>
              </a:rPr>
              <a:t>Nov </a:t>
            </a:r>
            <a:r>
              <a:rPr lang="en-US" sz="5200" b="1" i="1" dirty="0" smtClean="0">
                <a:solidFill>
                  <a:schemeClr val="accent1">
                    <a:lumMod val="75000"/>
                  </a:schemeClr>
                </a:solidFill>
              </a:rPr>
              <a:t>29</a:t>
            </a:r>
            <a:r>
              <a:rPr lang="en-US" b="1" dirty="0" smtClean="0">
                <a:solidFill>
                  <a:schemeClr val="accent1">
                    <a:lumMod val="75000"/>
                  </a:schemeClr>
                </a:solidFill>
              </a:rPr>
              <a:t>th</a:t>
            </a:r>
          </a:p>
          <a:p>
            <a:pPr defTabSz="912813">
              <a:buFontTx/>
              <a:buNone/>
            </a:pPr>
            <a:endParaRPr lang="en-US" dirty="0" smtClean="0"/>
          </a:p>
          <a:p>
            <a:pPr defTabSz="912813">
              <a:buFontTx/>
              <a:buNone/>
            </a:pPr>
            <a:r>
              <a:rPr lang="en-US" dirty="0" smtClean="0"/>
              <a:t>Trainee ID Code</a:t>
            </a:r>
          </a:p>
          <a:p>
            <a:pPr defTabSz="912813">
              <a:buFontTx/>
              <a:buNone/>
            </a:pPr>
            <a:endParaRPr lang="en-US" dirty="0" smtClean="0"/>
          </a:p>
        </p:txBody>
      </p:sp>
      <p:sp>
        <p:nvSpPr>
          <p:cNvPr id="11268" name="Slide Number Placeholder 3"/>
          <p:cNvSpPr>
            <a:spLocks noGrp="1"/>
          </p:cNvSpPr>
          <p:nvPr>
            <p:ph type="sldNum" sz="quarter" idx="12"/>
          </p:nvPr>
        </p:nvSpPr>
        <p:spPr>
          <a:noFill/>
        </p:spPr>
        <p:txBody>
          <a:bodyPr/>
          <a:lstStyle/>
          <a:p>
            <a:pPr defTabSz="912813"/>
            <a:fld id="{8682B6C2-0A55-4344-A554-11DFD9975E78}" type="slidenum">
              <a:rPr lang="en-US"/>
              <a:pPr defTabSz="912813"/>
              <a:t>4</a:t>
            </a:fld>
            <a:endParaRPr lang="en-US" dirty="0"/>
          </a:p>
        </p:txBody>
      </p:sp>
      <p:graphicFrame>
        <p:nvGraphicFramePr>
          <p:cNvPr id="5" name="Table 4"/>
          <p:cNvGraphicFramePr>
            <a:graphicFrameLocks noGrp="1"/>
          </p:cNvGraphicFramePr>
          <p:nvPr/>
        </p:nvGraphicFramePr>
        <p:xfrm>
          <a:off x="3429000" y="5657850"/>
          <a:ext cx="4800600" cy="582930"/>
        </p:xfrm>
        <a:graphic>
          <a:graphicData uri="http://schemas.openxmlformats.org/drawingml/2006/table">
            <a:tbl>
              <a:tblPr firstRow="1" bandRow="1">
                <a:tableStyleId>{F5AB1C69-6EDB-4FF4-983F-18BD219EF322}</a:tableStyleId>
              </a:tblPr>
              <a:tblGrid>
                <a:gridCol w="600075"/>
                <a:gridCol w="600075"/>
                <a:gridCol w="600075"/>
                <a:gridCol w="600075"/>
                <a:gridCol w="600075"/>
                <a:gridCol w="600075"/>
                <a:gridCol w="600075"/>
                <a:gridCol w="600075"/>
              </a:tblGrid>
              <a:tr h="582930">
                <a:tc>
                  <a:txBody>
                    <a:bodyPr/>
                    <a:lstStyle/>
                    <a:p>
                      <a:pPr algn="ctr"/>
                      <a:r>
                        <a:rPr lang="en-US" sz="3200" dirty="0" smtClean="0">
                          <a:solidFill>
                            <a:schemeClr val="tx1"/>
                          </a:solidFill>
                        </a:rPr>
                        <a:t>S</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3200" dirty="0" smtClean="0">
                          <a:solidFill>
                            <a:schemeClr val="tx1"/>
                          </a:solidFill>
                        </a:rPr>
                        <a:t>M</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3200" dirty="0" smtClean="0">
                          <a:solidFill>
                            <a:schemeClr val="tx1"/>
                          </a:solidFill>
                        </a:rPr>
                        <a:t>I</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3200" dirty="0" smtClean="0">
                          <a:solidFill>
                            <a:schemeClr val="tx1"/>
                          </a:solidFill>
                        </a:rPr>
                        <a:t>A</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3200" dirty="0" smtClean="0">
                          <a:solidFill>
                            <a:schemeClr val="tx1"/>
                          </a:solidFill>
                        </a:rPr>
                        <a:t>L</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3200" dirty="0" smtClean="0">
                          <a:solidFill>
                            <a:schemeClr val="tx1"/>
                          </a:solidFill>
                        </a:rPr>
                        <a:t>I</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3200" dirty="0" smtClean="0">
                          <a:solidFill>
                            <a:schemeClr val="tx1"/>
                          </a:solidFill>
                        </a:rPr>
                        <a:t>2</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3200" dirty="0" smtClean="0">
                          <a:solidFill>
                            <a:schemeClr val="tx1"/>
                          </a:solidFill>
                        </a:rPr>
                        <a:t>9</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b="1" dirty="0" smtClean="0">
                <a:solidFill>
                  <a:schemeClr val="tx2"/>
                </a:solidFill>
              </a:rPr>
              <a:t>Red Flags</a:t>
            </a:r>
            <a:endParaRPr lang="en-US" b="1" dirty="0">
              <a:solidFill>
                <a:schemeClr val="tx2"/>
              </a:solidFill>
            </a:endParaRPr>
          </a:p>
        </p:txBody>
      </p:sp>
      <p:grpSp>
        <p:nvGrpSpPr>
          <p:cNvPr id="2" name="Group 1"/>
          <p:cNvGrpSpPr/>
          <p:nvPr/>
        </p:nvGrpSpPr>
        <p:grpSpPr>
          <a:xfrm>
            <a:off x="1124233" y="987704"/>
            <a:ext cx="5521422" cy="5491891"/>
            <a:chOff x="1124233" y="987704"/>
            <a:chExt cx="5521422" cy="5491891"/>
          </a:xfrm>
        </p:grpSpPr>
        <p:sp>
          <p:nvSpPr>
            <p:cNvPr id="3" name="Freeform 2"/>
            <p:cNvSpPr/>
            <p:nvPr/>
          </p:nvSpPr>
          <p:spPr>
            <a:xfrm>
              <a:off x="1615455" y="1280922"/>
              <a:ext cx="4736592" cy="4736592"/>
            </a:xfrm>
            <a:custGeom>
              <a:avLst/>
              <a:gdLst>
                <a:gd name="connsiteX0" fmla="*/ 2368296 w 4736592"/>
                <a:gd name="connsiteY0" fmla="*/ 0 h 4736592"/>
                <a:gd name="connsiteX1" fmla="*/ 4419300 w 4736592"/>
                <a:gd name="connsiteY1" fmla="*/ 1184148 h 4736592"/>
                <a:gd name="connsiteX2" fmla="*/ 4419300 w 4736592"/>
                <a:gd name="connsiteY2" fmla="*/ 3552444 h 4736592"/>
                <a:gd name="connsiteX3" fmla="*/ 2368296 w 4736592"/>
                <a:gd name="connsiteY3" fmla="*/ 2368296 h 4736592"/>
                <a:gd name="connsiteX4" fmla="*/ 2368296 w 4736592"/>
                <a:gd name="connsiteY4" fmla="*/ 0 h 473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592" h="4736592">
                  <a:moveTo>
                    <a:pt x="2368296" y="0"/>
                  </a:moveTo>
                  <a:cubicBezTo>
                    <a:pt x="3214407" y="0"/>
                    <a:pt x="3996245" y="451395"/>
                    <a:pt x="4419300" y="1184148"/>
                  </a:cubicBezTo>
                  <a:cubicBezTo>
                    <a:pt x="4842355" y="1916901"/>
                    <a:pt x="4842355" y="2819691"/>
                    <a:pt x="4419300" y="3552444"/>
                  </a:cubicBezTo>
                  <a:lnTo>
                    <a:pt x="2368296" y="2368296"/>
                  </a:lnTo>
                  <a:lnTo>
                    <a:pt x="2368296"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35667" tIns="1043076" rIns="588025" bIns="2362556" numCol="1" spcCol="1270" anchor="ctr" anchorCtr="0">
              <a:noAutofit/>
            </a:bodyPr>
            <a:lstStyle/>
            <a:p>
              <a:pPr lvl="0" algn="ctr" defTabSz="1377950">
                <a:lnSpc>
                  <a:spcPct val="90000"/>
                </a:lnSpc>
                <a:spcBef>
                  <a:spcPct val="0"/>
                </a:spcBef>
                <a:spcAft>
                  <a:spcPct val="35000"/>
                </a:spcAft>
              </a:pPr>
              <a:r>
                <a:rPr lang="en-US" sz="3100" kern="1200" dirty="0" smtClean="0"/>
                <a:t>Changes in reaction</a:t>
              </a:r>
              <a:endParaRPr lang="en-US" sz="3100" kern="1200" dirty="0"/>
            </a:p>
          </p:txBody>
        </p:sp>
        <p:sp>
          <p:nvSpPr>
            <p:cNvPr id="4" name="Freeform 3"/>
            <p:cNvSpPr/>
            <p:nvPr/>
          </p:nvSpPr>
          <p:spPr>
            <a:xfrm>
              <a:off x="1517904" y="1450086"/>
              <a:ext cx="4736592" cy="4736592"/>
            </a:xfrm>
            <a:custGeom>
              <a:avLst/>
              <a:gdLst>
                <a:gd name="connsiteX0" fmla="*/ 4419300 w 4736592"/>
                <a:gd name="connsiteY0" fmla="*/ 3552444 h 4736592"/>
                <a:gd name="connsiteX1" fmla="*/ 2368296 w 4736592"/>
                <a:gd name="connsiteY1" fmla="*/ 4736592 h 4736592"/>
                <a:gd name="connsiteX2" fmla="*/ 317292 w 4736592"/>
                <a:gd name="connsiteY2" fmla="*/ 3552444 h 4736592"/>
                <a:gd name="connsiteX3" fmla="*/ 2368296 w 4736592"/>
                <a:gd name="connsiteY3" fmla="*/ 2368296 h 4736592"/>
                <a:gd name="connsiteX4" fmla="*/ 4419300 w 4736592"/>
                <a:gd name="connsiteY4" fmla="*/ 3552444 h 473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592" h="4736592">
                  <a:moveTo>
                    <a:pt x="4419300" y="3552444"/>
                  </a:moveTo>
                  <a:cubicBezTo>
                    <a:pt x="3996245" y="4285197"/>
                    <a:pt x="3214406" y="4736592"/>
                    <a:pt x="2368296" y="4736592"/>
                  </a:cubicBezTo>
                  <a:cubicBezTo>
                    <a:pt x="1522185" y="4736592"/>
                    <a:pt x="740347" y="4285197"/>
                    <a:pt x="317292" y="3552444"/>
                  </a:cubicBezTo>
                  <a:lnTo>
                    <a:pt x="2368296" y="2368296"/>
                  </a:lnTo>
                  <a:lnTo>
                    <a:pt x="4419300" y="355244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67130" tIns="3112516" rIns="1110742" bIns="462280" numCol="1" spcCol="1270" anchor="ctr" anchorCtr="0">
              <a:noAutofit/>
            </a:bodyPr>
            <a:lstStyle/>
            <a:p>
              <a:pPr lvl="0" algn="ctr" defTabSz="1377950">
                <a:lnSpc>
                  <a:spcPct val="90000"/>
                </a:lnSpc>
                <a:spcBef>
                  <a:spcPct val="0"/>
                </a:spcBef>
                <a:spcAft>
                  <a:spcPct val="35000"/>
                </a:spcAft>
              </a:pPr>
              <a:r>
                <a:rPr lang="en-US" sz="3100" kern="1200" dirty="0" smtClean="0"/>
                <a:t>Secret is no longer hidden</a:t>
              </a:r>
            </a:p>
          </p:txBody>
        </p:sp>
        <p:sp>
          <p:nvSpPr>
            <p:cNvPr id="6" name="Freeform 5"/>
            <p:cNvSpPr/>
            <p:nvPr/>
          </p:nvSpPr>
          <p:spPr>
            <a:xfrm>
              <a:off x="1417842" y="1294137"/>
              <a:ext cx="4736592" cy="4736592"/>
            </a:xfrm>
            <a:custGeom>
              <a:avLst/>
              <a:gdLst>
                <a:gd name="connsiteX0" fmla="*/ 317292 w 4736592"/>
                <a:gd name="connsiteY0" fmla="*/ 3552444 h 4736592"/>
                <a:gd name="connsiteX1" fmla="*/ 317292 w 4736592"/>
                <a:gd name="connsiteY1" fmla="*/ 1184148 h 4736592"/>
                <a:gd name="connsiteX2" fmla="*/ 2368296 w 4736592"/>
                <a:gd name="connsiteY2" fmla="*/ 0 h 4736592"/>
                <a:gd name="connsiteX3" fmla="*/ 2368296 w 4736592"/>
                <a:gd name="connsiteY3" fmla="*/ 2368296 h 4736592"/>
                <a:gd name="connsiteX4" fmla="*/ 317292 w 4736592"/>
                <a:gd name="connsiteY4" fmla="*/ 3552444 h 473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592" h="4736592">
                  <a:moveTo>
                    <a:pt x="317292" y="3552444"/>
                  </a:moveTo>
                  <a:cubicBezTo>
                    <a:pt x="-105763" y="2819691"/>
                    <a:pt x="-105763" y="1916901"/>
                    <a:pt x="317292" y="1184148"/>
                  </a:cubicBezTo>
                  <a:cubicBezTo>
                    <a:pt x="740347" y="451395"/>
                    <a:pt x="1522186" y="0"/>
                    <a:pt x="2368296" y="0"/>
                  </a:cubicBezTo>
                  <a:lnTo>
                    <a:pt x="2368296" y="2368296"/>
                  </a:lnTo>
                  <a:lnTo>
                    <a:pt x="317292" y="355244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88025" tIns="1043076" rIns="2535667" bIns="2362556" numCol="1" spcCol="1270" anchor="ctr" anchorCtr="0">
              <a:noAutofit/>
            </a:bodyPr>
            <a:lstStyle/>
            <a:p>
              <a:pPr lvl="0" algn="ctr" defTabSz="1377950">
                <a:lnSpc>
                  <a:spcPct val="90000"/>
                </a:lnSpc>
                <a:spcBef>
                  <a:spcPct val="0"/>
                </a:spcBef>
                <a:spcAft>
                  <a:spcPct val="35000"/>
                </a:spcAft>
              </a:pPr>
              <a:r>
                <a:rPr lang="en-US" sz="3100" kern="1200" dirty="0" smtClean="0"/>
                <a:t>Triggering Events</a:t>
              </a:r>
              <a:endParaRPr lang="en-US" sz="3100" kern="1200" dirty="0"/>
            </a:p>
          </p:txBody>
        </p:sp>
        <p:sp>
          <p:nvSpPr>
            <p:cNvPr id="9" name="Circular Arrow 8"/>
            <p:cNvSpPr/>
            <p:nvPr/>
          </p:nvSpPr>
          <p:spPr>
            <a:xfrm>
              <a:off x="1322628" y="987704"/>
              <a:ext cx="5323027" cy="5323027"/>
            </a:xfrm>
            <a:prstGeom prst="circularArrow">
              <a:avLst>
                <a:gd name="adj1" fmla="val 5085"/>
                <a:gd name="adj2" fmla="val 327528"/>
                <a:gd name="adj3" fmla="val 1472472"/>
                <a:gd name="adj4" fmla="val 16199432"/>
                <a:gd name="adj5" fmla="val 5932"/>
              </a:avLst>
            </a:prstGeom>
            <a:scene3d>
              <a:camera prst="orthographicFront"/>
              <a:lightRig rig="flat" dir="t"/>
            </a:scene3d>
            <a:sp3d z="127000" prstMaterial="plastic">
              <a:bevelT w="50800" h="50800"/>
              <a:bevelB w="25400" h="25400" prst="angle"/>
            </a:sp3d>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sp>
        <p:sp>
          <p:nvSpPr>
            <p:cNvPr id="10" name="Circular Arrow 9"/>
            <p:cNvSpPr/>
            <p:nvPr/>
          </p:nvSpPr>
          <p:spPr>
            <a:xfrm>
              <a:off x="1224686" y="1156568"/>
              <a:ext cx="5323027" cy="5323027"/>
            </a:xfrm>
            <a:prstGeom prst="circularArrow">
              <a:avLst>
                <a:gd name="adj1" fmla="val 5085"/>
                <a:gd name="adj2" fmla="val 327528"/>
                <a:gd name="adj3" fmla="val 8671970"/>
                <a:gd name="adj4" fmla="val 1800502"/>
                <a:gd name="adj5" fmla="val 5932"/>
              </a:avLst>
            </a:prstGeom>
            <a:scene3d>
              <a:camera prst="orthographicFront"/>
              <a:lightRig rig="flat" dir="t"/>
            </a:scene3d>
            <a:sp3d z="127000" prstMaterial="plastic">
              <a:bevelT w="50800" h="50800"/>
              <a:bevelB w="25400" h="25400" prst="angle"/>
            </a:sp3d>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sp>
        <p:sp>
          <p:nvSpPr>
            <p:cNvPr id="12" name="Circular Arrow 11"/>
            <p:cNvSpPr/>
            <p:nvPr/>
          </p:nvSpPr>
          <p:spPr>
            <a:xfrm>
              <a:off x="1124233" y="1000919"/>
              <a:ext cx="5323027" cy="5323027"/>
            </a:xfrm>
            <a:prstGeom prst="circularArrow">
              <a:avLst>
                <a:gd name="adj1" fmla="val 5085"/>
                <a:gd name="adj2" fmla="val 327528"/>
                <a:gd name="adj3" fmla="val 15873039"/>
                <a:gd name="adj4" fmla="val 9000000"/>
                <a:gd name="adj5" fmla="val 5932"/>
              </a:avLst>
            </a:prstGeom>
            <a:scene3d>
              <a:camera prst="orthographicFront"/>
              <a:lightRig rig="flat" dir="t"/>
            </a:scene3d>
            <a:sp3d z="127000" prstMaterial="plastic">
              <a:bevelT w="50800" h="50800"/>
              <a:bevelB w="25400" h="25400" prst="angle"/>
            </a:sp3d>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sp>
      </p:grpSp>
      <p:cxnSp>
        <p:nvCxnSpPr>
          <p:cNvPr id="11" name="Straight Connector 10"/>
          <p:cNvCxnSpPr/>
          <p:nvPr/>
        </p:nvCxnSpPr>
        <p:spPr>
          <a:xfrm rot="5400000">
            <a:off x="3886994" y="3428206"/>
            <a:ext cx="6858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dreamstime_623126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315200" y="0"/>
            <a:ext cx="1828800" cy="6858000"/>
          </a:xfrm>
          <a:prstGeom prst="rect">
            <a:avLst/>
          </a:prstGeom>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Documents and Settings\Administrator\Local Settings\Temporary Internet Files\Content.IE5\CLMXM70P\MPj0438317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533400"/>
            <a:ext cx="4724400" cy="5038344"/>
          </a:xfrm>
          <a:prstGeom prst="flowChartMerge">
            <a:avLst/>
          </a:prstGeom>
          <a:ln>
            <a:noFill/>
          </a:ln>
          <a:effectLst>
            <a:outerShdw blurRad="292100" dist="139700" dir="2700000" algn="tl" rotWithShape="0">
              <a:srgbClr val="333333">
                <a:alpha val="65000"/>
              </a:srgbClr>
            </a:outerShdw>
            <a:softEdge rad="317500"/>
          </a:effectLst>
        </p:spPr>
      </p:pic>
      <p:sp>
        <p:nvSpPr>
          <p:cNvPr id="34" name="Rectangle 33"/>
          <p:cNvSpPr/>
          <p:nvPr/>
        </p:nvSpPr>
        <p:spPr>
          <a:xfrm>
            <a:off x="5029200" y="0"/>
            <a:ext cx="3124200" cy="4343400"/>
          </a:xfrm>
          <a:prstGeom prst="rect">
            <a:avLst/>
          </a:prstGeom>
          <a:solidFill>
            <a:srgbClr val="FFFFF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Documents and Settings\Administrator\Local Settings\Temporary Internet Files\Content.IE5\8N0LAB2N\MPj0438774000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1447800"/>
            <a:ext cx="3657600"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18" name="Rectangle 2"/>
          <p:cNvSpPr>
            <a:spLocks noGrp="1" noChangeArrowheads="1"/>
          </p:cNvSpPr>
          <p:nvPr>
            <p:ph type="title"/>
          </p:nvPr>
        </p:nvSpPr>
        <p:spPr/>
        <p:txBody>
          <a:bodyPr>
            <a:normAutofit/>
          </a:bodyPr>
          <a:lstStyle/>
          <a:p>
            <a:pPr algn="l" eaLnBrk="1" hangingPunct="1"/>
            <a:r>
              <a:rPr lang="en-US" b="1" dirty="0" smtClean="0">
                <a:solidFill>
                  <a:schemeClr val="tx2"/>
                </a:solidFill>
              </a:rPr>
              <a:t>Proactive Responses to Conflict</a:t>
            </a:r>
          </a:p>
        </p:txBody>
      </p:sp>
      <p:sp>
        <p:nvSpPr>
          <p:cNvPr id="9219" name="Rectangle 4"/>
          <p:cNvSpPr>
            <a:spLocks noGrp="1" noChangeArrowheads="1"/>
          </p:cNvSpPr>
          <p:nvPr>
            <p:ph type="body" idx="1"/>
          </p:nvPr>
        </p:nvSpPr>
        <p:spPr/>
        <p:txBody>
          <a:bodyPr>
            <a:normAutofit fontScale="55000" lnSpcReduction="20000"/>
          </a:bodyPr>
          <a:lstStyle/>
          <a:p>
            <a:pPr>
              <a:lnSpc>
                <a:spcPct val="90000"/>
              </a:lnSpc>
            </a:pPr>
            <a:endParaRPr lang="en-US" sz="2800" dirty="0" smtClean="0">
              <a:solidFill>
                <a:srgbClr val="FF6600"/>
              </a:solidFill>
            </a:endParaRPr>
          </a:p>
          <a:p>
            <a:pPr>
              <a:lnSpc>
                <a:spcPct val="90000"/>
              </a:lnSpc>
            </a:pPr>
            <a:r>
              <a:rPr lang="en-US" sz="4500" dirty="0" smtClean="0">
                <a:solidFill>
                  <a:srgbClr val="FF6600"/>
                </a:solidFill>
              </a:rPr>
              <a:t>     </a:t>
            </a:r>
            <a:endParaRPr lang="en-US" sz="5100" dirty="0" smtClean="0">
              <a:solidFill>
                <a:srgbClr val="FF6600"/>
              </a:solidFill>
            </a:endParaRPr>
          </a:p>
          <a:p>
            <a:pPr eaLnBrk="1" hangingPunct="1">
              <a:lnSpc>
                <a:spcPct val="90000"/>
              </a:lnSpc>
            </a:pPr>
            <a:endParaRPr lang="en-US" sz="1000" i="1" dirty="0" smtClean="0"/>
          </a:p>
        </p:txBody>
      </p:sp>
      <p:sp>
        <p:nvSpPr>
          <p:cNvPr id="9220" name="Rectangle 5"/>
          <p:cNvSpPr>
            <a:spLocks noGrp="1" noChangeArrowheads="1"/>
          </p:cNvSpPr>
          <p:nvPr>
            <p:ph type="body" sz="quarter" idx="3"/>
          </p:nvPr>
        </p:nvSpPr>
        <p:spPr/>
        <p:txBody>
          <a:bodyPr>
            <a:normAutofit/>
          </a:bodyPr>
          <a:lstStyle/>
          <a:p>
            <a:pPr eaLnBrk="1" hangingPunct="1">
              <a:lnSpc>
                <a:spcPct val="90000"/>
              </a:lnSpc>
            </a:pPr>
            <a:r>
              <a:rPr lang="en-US" sz="2800" dirty="0" smtClean="0">
                <a:solidFill>
                  <a:srgbClr val="FF6600"/>
                </a:solidFill>
              </a:rPr>
              <a:t>   </a:t>
            </a:r>
          </a:p>
        </p:txBody>
      </p:sp>
      <p:sp>
        <p:nvSpPr>
          <p:cNvPr id="7" name="TextBox 6"/>
          <p:cNvSpPr txBox="1"/>
          <p:nvPr/>
        </p:nvSpPr>
        <p:spPr>
          <a:xfrm>
            <a:off x="5867400" y="6248400"/>
            <a:ext cx="2819400" cy="397032"/>
          </a:xfrm>
          <a:prstGeom prst="rect">
            <a:avLst/>
          </a:prstGeom>
          <a:noFill/>
        </p:spPr>
        <p:txBody>
          <a:bodyPr wrap="square" rtlCol="0">
            <a:spAutoFit/>
          </a:bodyPr>
          <a:lstStyle/>
          <a:p>
            <a:pPr>
              <a:lnSpc>
                <a:spcPct val="90000"/>
              </a:lnSpc>
              <a:buNone/>
            </a:pPr>
            <a:r>
              <a:rPr lang="en-US" sz="1100" dirty="0" smtClean="0"/>
              <a:t>Taken from Jack R. Gibb’s book </a:t>
            </a:r>
          </a:p>
          <a:p>
            <a:pPr>
              <a:lnSpc>
                <a:spcPct val="90000"/>
              </a:lnSpc>
              <a:buNone/>
            </a:pPr>
            <a:r>
              <a:rPr lang="en-US" sz="1100" u="sng" dirty="0" smtClean="0"/>
              <a:t>Trust</a:t>
            </a:r>
            <a:r>
              <a:rPr lang="en-US" sz="1100" dirty="0" smtClean="0"/>
              <a:t>, </a:t>
            </a:r>
            <a:r>
              <a:rPr lang="en-US" sz="1100" i="1" dirty="0" smtClean="0"/>
              <a:t>Appendix C, Defensive Communication</a:t>
            </a:r>
            <a:endParaRPr lang="en-US" sz="1100" dirty="0"/>
          </a:p>
        </p:txBody>
      </p:sp>
      <p:grpSp>
        <p:nvGrpSpPr>
          <p:cNvPr id="2" name="Group 1"/>
          <p:cNvGrpSpPr/>
          <p:nvPr/>
        </p:nvGrpSpPr>
        <p:grpSpPr>
          <a:xfrm>
            <a:off x="762004" y="1397000"/>
            <a:ext cx="7618001" cy="4775200"/>
            <a:chOff x="762004" y="1397000"/>
            <a:chExt cx="7618001" cy="4775200"/>
          </a:xfrm>
        </p:grpSpPr>
        <p:sp>
          <p:nvSpPr>
            <p:cNvPr id="3" name="Freeform 2"/>
            <p:cNvSpPr/>
            <p:nvPr/>
          </p:nvSpPr>
          <p:spPr>
            <a:xfrm>
              <a:off x="762004" y="1397000"/>
              <a:ext cx="3796244" cy="4775200"/>
            </a:xfrm>
            <a:custGeom>
              <a:avLst/>
              <a:gdLst>
                <a:gd name="connsiteX0" fmla="*/ 0 w 3796244"/>
                <a:gd name="connsiteY0" fmla="*/ 379624 h 4775200"/>
                <a:gd name="connsiteX1" fmla="*/ 379624 w 3796244"/>
                <a:gd name="connsiteY1" fmla="*/ 0 h 4775200"/>
                <a:gd name="connsiteX2" fmla="*/ 3416620 w 3796244"/>
                <a:gd name="connsiteY2" fmla="*/ 0 h 4775200"/>
                <a:gd name="connsiteX3" fmla="*/ 3796244 w 3796244"/>
                <a:gd name="connsiteY3" fmla="*/ 379624 h 4775200"/>
                <a:gd name="connsiteX4" fmla="*/ 3796244 w 3796244"/>
                <a:gd name="connsiteY4" fmla="*/ 4395576 h 4775200"/>
                <a:gd name="connsiteX5" fmla="*/ 3416620 w 3796244"/>
                <a:gd name="connsiteY5" fmla="*/ 4775200 h 4775200"/>
                <a:gd name="connsiteX6" fmla="*/ 379624 w 3796244"/>
                <a:gd name="connsiteY6" fmla="*/ 4775200 h 4775200"/>
                <a:gd name="connsiteX7" fmla="*/ 0 w 3796244"/>
                <a:gd name="connsiteY7" fmla="*/ 4395576 h 4775200"/>
                <a:gd name="connsiteX8" fmla="*/ 0 w 3796244"/>
                <a:gd name="connsiteY8" fmla="*/ 379624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244" h="4775200">
                  <a:moveTo>
                    <a:pt x="0" y="379624"/>
                  </a:moveTo>
                  <a:cubicBezTo>
                    <a:pt x="0" y="169963"/>
                    <a:pt x="169963" y="0"/>
                    <a:pt x="379624" y="0"/>
                  </a:cubicBezTo>
                  <a:lnTo>
                    <a:pt x="3416620" y="0"/>
                  </a:lnTo>
                  <a:cubicBezTo>
                    <a:pt x="3626281" y="0"/>
                    <a:pt x="3796244" y="169963"/>
                    <a:pt x="3796244" y="379624"/>
                  </a:cubicBezTo>
                  <a:lnTo>
                    <a:pt x="3796244" y="4395576"/>
                  </a:lnTo>
                  <a:cubicBezTo>
                    <a:pt x="3796244" y="4605237"/>
                    <a:pt x="3626281" y="4775200"/>
                    <a:pt x="3416620" y="4775200"/>
                  </a:cubicBezTo>
                  <a:lnTo>
                    <a:pt x="379624" y="4775200"/>
                  </a:lnTo>
                  <a:cubicBezTo>
                    <a:pt x="169963" y="4775200"/>
                    <a:pt x="0" y="4605237"/>
                    <a:pt x="0" y="4395576"/>
                  </a:cubicBezTo>
                  <a:lnTo>
                    <a:pt x="0" y="379624"/>
                  </a:lnTo>
                  <a:close/>
                </a:path>
              </a:pathLst>
            </a:cu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349504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tx1"/>
                  </a:solidFill>
                </a:rPr>
                <a:t>Defensive: </a:t>
              </a:r>
              <a:r>
                <a:rPr lang="en-US" sz="4000" b="1" kern="1200" dirty="0" smtClean="0">
                  <a:solidFill>
                    <a:srgbClr val="FF0000"/>
                  </a:solidFill>
                  <a:effectLst>
                    <a:outerShdw blurRad="38100" dist="38100" dir="2700000" algn="tl">
                      <a:srgbClr val="000000">
                        <a:alpha val="43137"/>
                      </a:srgbClr>
                    </a:outerShdw>
                  </a:effectLst>
                </a:rPr>
                <a:t>Escalates</a:t>
              </a:r>
              <a:r>
                <a:rPr lang="en-US" sz="4000" b="1" kern="1200" dirty="0" smtClean="0">
                  <a:solidFill>
                    <a:schemeClr val="bg1"/>
                  </a:solidFill>
                  <a:effectLst>
                    <a:outerShdw blurRad="38100" dist="38100" dir="2700000" algn="tl">
                      <a:srgbClr val="000000">
                        <a:alpha val="43137"/>
                      </a:srgbClr>
                    </a:outerShdw>
                  </a:effectLst>
                </a:rPr>
                <a:t> </a:t>
              </a:r>
              <a:endParaRPr lang="en-US" sz="4000" kern="1200" dirty="0">
                <a:effectLst>
                  <a:outerShdw blurRad="38100" dist="38100" dir="2700000" algn="tl">
                    <a:srgbClr val="000000">
                      <a:alpha val="43137"/>
                    </a:srgbClr>
                  </a:outerShdw>
                </a:effectLst>
              </a:endParaRPr>
            </a:p>
          </p:txBody>
        </p:sp>
        <p:sp>
          <p:nvSpPr>
            <p:cNvPr id="4" name="Freeform 3"/>
            <p:cNvSpPr/>
            <p:nvPr/>
          </p:nvSpPr>
          <p:spPr>
            <a:xfrm>
              <a:off x="910979" y="2830463"/>
              <a:ext cx="3502274" cy="552423"/>
            </a:xfrm>
            <a:custGeom>
              <a:avLst/>
              <a:gdLst>
                <a:gd name="connsiteX0" fmla="*/ 0 w 3502274"/>
                <a:gd name="connsiteY0" fmla="*/ 55242 h 552423"/>
                <a:gd name="connsiteX1" fmla="*/ 55242 w 3502274"/>
                <a:gd name="connsiteY1" fmla="*/ 0 h 552423"/>
                <a:gd name="connsiteX2" fmla="*/ 3447032 w 3502274"/>
                <a:gd name="connsiteY2" fmla="*/ 0 h 552423"/>
                <a:gd name="connsiteX3" fmla="*/ 3502274 w 3502274"/>
                <a:gd name="connsiteY3" fmla="*/ 55242 h 552423"/>
                <a:gd name="connsiteX4" fmla="*/ 3502274 w 3502274"/>
                <a:gd name="connsiteY4" fmla="*/ 497181 h 552423"/>
                <a:gd name="connsiteX5" fmla="*/ 3447032 w 3502274"/>
                <a:gd name="connsiteY5" fmla="*/ 552423 h 552423"/>
                <a:gd name="connsiteX6" fmla="*/ 55242 w 3502274"/>
                <a:gd name="connsiteY6" fmla="*/ 552423 h 552423"/>
                <a:gd name="connsiteX7" fmla="*/ 0 w 3502274"/>
                <a:gd name="connsiteY7" fmla="*/ 497181 h 552423"/>
                <a:gd name="connsiteX8" fmla="*/ 0 w 3502274"/>
                <a:gd name="connsiteY8" fmla="*/ 55242 h 5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2274" h="552423">
                  <a:moveTo>
                    <a:pt x="0" y="55242"/>
                  </a:moveTo>
                  <a:cubicBezTo>
                    <a:pt x="0" y="24733"/>
                    <a:pt x="24733" y="0"/>
                    <a:pt x="55242" y="0"/>
                  </a:cubicBezTo>
                  <a:lnTo>
                    <a:pt x="3447032" y="0"/>
                  </a:lnTo>
                  <a:cubicBezTo>
                    <a:pt x="3477541" y="0"/>
                    <a:pt x="3502274" y="24733"/>
                    <a:pt x="3502274" y="55242"/>
                  </a:cubicBezTo>
                  <a:lnTo>
                    <a:pt x="3502274" y="497181"/>
                  </a:lnTo>
                  <a:cubicBezTo>
                    <a:pt x="3502274" y="527690"/>
                    <a:pt x="3477541" y="552423"/>
                    <a:pt x="3447032" y="552423"/>
                  </a:cubicBezTo>
                  <a:lnTo>
                    <a:pt x="55242" y="552423"/>
                  </a:lnTo>
                  <a:cubicBezTo>
                    <a:pt x="24733" y="552423"/>
                    <a:pt x="0" y="527690"/>
                    <a:pt x="0" y="497181"/>
                  </a:cubicBezTo>
                  <a:lnTo>
                    <a:pt x="0" y="552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6980" tIns="54280" rIns="66980" bIns="54280" numCol="1" spcCol="1270" anchor="ctr" anchorCtr="0">
              <a:noAutofit/>
            </a:bodyPr>
            <a:lstStyle/>
            <a:p>
              <a:pPr lvl="0" algn="ctr" defTabSz="889000">
                <a:lnSpc>
                  <a:spcPct val="90000"/>
                </a:lnSpc>
                <a:spcBef>
                  <a:spcPct val="0"/>
                </a:spcBef>
                <a:spcAft>
                  <a:spcPct val="35000"/>
                </a:spcAft>
              </a:pPr>
              <a:r>
                <a:rPr lang="en-US" sz="2000" kern="1200" dirty="0" smtClean="0"/>
                <a:t>Evaluation: places judgment- “YOU”</a:t>
              </a:r>
            </a:p>
          </p:txBody>
        </p:sp>
        <p:sp>
          <p:nvSpPr>
            <p:cNvPr id="5" name="Freeform 4"/>
            <p:cNvSpPr/>
            <p:nvPr/>
          </p:nvSpPr>
          <p:spPr>
            <a:xfrm>
              <a:off x="910979" y="3467875"/>
              <a:ext cx="3502274" cy="552423"/>
            </a:xfrm>
            <a:custGeom>
              <a:avLst/>
              <a:gdLst>
                <a:gd name="connsiteX0" fmla="*/ 0 w 3502274"/>
                <a:gd name="connsiteY0" fmla="*/ 55242 h 552423"/>
                <a:gd name="connsiteX1" fmla="*/ 55242 w 3502274"/>
                <a:gd name="connsiteY1" fmla="*/ 0 h 552423"/>
                <a:gd name="connsiteX2" fmla="*/ 3447032 w 3502274"/>
                <a:gd name="connsiteY2" fmla="*/ 0 h 552423"/>
                <a:gd name="connsiteX3" fmla="*/ 3502274 w 3502274"/>
                <a:gd name="connsiteY3" fmla="*/ 55242 h 552423"/>
                <a:gd name="connsiteX4" fmla="*/ 3502274 w 3502274"/>
                <a:gd name="connsiteY4" fmla="*/ 497181 h 552423"/>
                <a:gd name="connsiteX5" fmla="*/ 3447032 w 3502274"/>
                <a:gd name="connsiteY5" fmla="*/ 552423 h 552423"/>
                <a:gd name="connsiteX6" fmla="*/ 55242 w 3502274"/>
                <a:gd name="connsiteY6" fmla="*/ 552423 h 552423"/>
                <a:gd name="connsiteX7" fmla="*/ 0 w 3502274"/>
                <a:gd name="connsiteY7" fmla="*/ 497181 h 552423"/>
                <a:gd name="connsiteX8" fmla="*/ 0 w 3502274"/>
                <a:gd name="connsiteY8" fmla="*/ 55242 h 5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2274" h="552423">
                  <a:moveTo>
                    <a:pt x="0" y="55242"/>
                  </a:moveTo>
                  <a:cubicBezTo>
                    <a:pt x="0" y="24733"/>
                    <a:pt x="24733" y="0"/>
                    <a:pt x="55242" y="0"/>
                  </a:cubicBezTo>
                  <a:lnTo>
                    <a:pt x="3447032" y="0"/>
                  </a:lnTo>
                  <a:cubicBezTo>
                    <a:pt x="3477541" y="0"/>
                    <a:pt x="3502274" y="24733"/>
                    <a:pt x="3502274" y="55242"/>
                  </a:cubicBezTo>
                  <a:lnTo>
                    <a:pt x="3502274" y="497181"/>
                  </a:lnTo>
                  <a:cubicBezTo>
                    <a:pt x="3502274" y="527690"/>
                    <a:pt x="3477541" y="552423"/>
                    <a:pt x="3447032" y="552423"/>
                  </a:cubicBezTo>
                  <a:lnTo>
                    <a:pt x="55242" y="552423"/>
                  </a:lnTo>
                  <a:cubicBezTo>
                    <a:pt x="24733" y="552423"/>
                    <a:pt x="0" y="527690"/>
                    <a:pt x="0" y="497181"/>
                  </a:cubicBezTo>
                  <a:lnTo>
                    <a:pt x="0" y="552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6980" tIns="54280" rIns="66980" bIns="54280" numCol="1" spcCol="1270" anchor="ctr" anchorCtr="0">
              <a:noAutofit/>
            </a:bodyPr>
            <a:lstStyle/>
            <a:p>
              <a:pPr lvl="0" algn="ctr" defTabSz="889000">
                <a:lnSpc>
                  <a:spcPct val="90000"/>
                </a:lnSpc>
                <a:spcBef>
                  <a:spcPct val="0"/>
                </a:spcBef>
                <a:spcAft>
                  <a:spcPct val="35000"/>
                </a:spcAft>
              </a:pPr>
              <a:r>
                <a:rPr lang="en-US" sz="2000" kern="1200" dirty="0" smtClean="0"/>
                <a:t>Superiority:  “I’m the boss.”</a:t>
              </a:r>
            </a:p>
          </p:txBody>
        </p:sp>
        <p:sp>
          <p:nvSpPr>
            <p:cNvPr id="6" name="Freeform 5"/>
            <p:cNvSpPr/>
            <p:nvPr/>
          </p:nvSpPr>
          <p:spPr>
            <a:xfrm>
              <a:off x="910979" y="4105288"/>
              <a:ext cx="3502274" cy="552423"/>
            </a:xfrm>
            <a:custGeom>
              <a:avLst/>
              <a:gdLst>
                <a:gd name="connsiteX0" fmla="*/ 0 w 3502274"/>
                <a:gd name="connsiteY0" fmla="*/ 55242 h 552423"/>
                <a:gd name="connsiteX1" fmla="*/ 55242 w 3502274"/>
                <a:gd name="connsiteY1" fmla="*/ 0 h 552423"/>
                <a:gd name="connsiteX2" fmla="*/ 3447032 w 3502274"/>
                <a:gd name="connsiteY2" fmla="*/ 0 h 552423"/>
                <a:gd name="connsiteX3" fmla="*/ 3502274 w 3502274"/>
                <a:gd name="connsiteY3" fmla="*/ 55242 h 552423"/>
                <a:gd name="connsiteX4" fmla="*/ 3502274 w 3502274"/>
                <a:gd name="connsiteY4" fmla="*/ 497181 h 552423"/>
                <a:gd name="connsiteX5" fmla="*/ 3447032 w 3502274"/>
                <a:gd name="connsiteY5" fmla="*/ 552423 h 552423"/>
                <a:gd name="connsiteX6" fmla="*/ 55242 w 3502274"/>
                <a:gd name="connsiteY6" fmla="*/ 552423 h 552423"/>
                <a:gd name="connsiteX7" fmla="*/ 0 w 3502274"/>
                <a:gd name="connsiteY7" fmla="*/ 497181 h 552423"/>
                <a:gd name="connsiteX8" fmla="*/ 0 w 3502274"/>
                <a:gd name="connsiteY8" fmla="*/ 55242 h 5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2274" h="552423">
                  <a:moveTo>
                    <a:pt x="0" y="55242"/>
                  </a:moveTo>
                  <a:cubicBezTo>
                    <a:pt x="0" y="24733"/>
                    <a:pt x="24733" y="0"/>
                    <a:pt x="55242" y="0"/>
                  </a:cubicBezTo>
                  <a:lnTo>
                    <a:pt x="3447032" y="0"/>
                  </a:lnTo>
                  <a:cubicBezTo>
                    <a:pt x="3477541" y="0"/>
                    <a:pt x="3502274" y="24733"/>
                    <a:pt x="3502274" y="55242"/>
                  </a:cubicBezTo>
                  <a:lnTo>
                    <a:pt x="3502274" y="497181"/>
                  </a:lnTo>
                  <a:cubicBezTo>
                    <a:pt x="3502274" y="527690"/>
                    <a:pt x="3477541" y="552423"/>
                    <a:pt x="3447032" y="552423"/>
                  </a:cubicBezTo>
                  <a:lnTo>
                    <a:pt x="55242" y="552423"/>
                  </a:lnTo>
                  <a:cubicBezTo>
                    <a:pt x="24733" y="552423"/>
                    <a:pt x="0" y="527690"/>
                    <a:pt x="0" y="497181"/>
                  </a:cubicBezTo>
                  <a:lnTo>
                    <a:pt x="0" y="552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6980" tIns="54280" rIns="66980" bIns="54280" numCol="1" spcCol="1270" anchor="ctr" anchorCtr="0">
              <a:noAutofit/>
            </a:bodyPr>
            <a:lstStyle/>
            <a:p>
              <a:pPr lvl="0" algn="ctr" defTabSz="889000">
                <a:lnSpc>
                  <a:spcPct val="90000"/>
                </a:lnSpc>
                <a:spcBef>
                  <a:spcPct val="0"/>
                </a:spcBef>
                <a:spcAft>
                  <a:spcPct val="35000"/>
                </a:spcAft>
              </a:pPr>
              <a:r>
                <a:rPr lang="en-US" sz="2000" kern="1200" dirty="0" smtClean="0"/>
                <a:t>Certainty:  “My way or no way” –dictator</a:t>
              </a:r>
            </a:p>
          </p:txBody>
        </p:sp>
        <p:sp>
          <p:nvSpPr>
            <p:cNvPr id="8" name="Freeform 7"/>
            <p:cNvSpPr/>
            <p:nvPr/>
          </p:nvSpPr>
          <p:spPr>
            <a:xfrm>
              <a:off x="910979" y="4742700"/>
              <a:ext cx="3502274" cy="552423"/>
            </a:xfrm>
            <a:custGeom>
              <a:avLst/>
              <a:gdLst>
                <a:gd name="connsiteX0" fmla="*/ 0 w 3502274"/>
                <a:gd name="connsiteY0" fmla="*/ 55242 h 552423"/>
                <a:gd name="connsiteX1" fmla="*/ 55242 w 3502274"/>
                <a:gd name="connsiteY1" fmla="*/ 0 h 552423"/>
                <a:gd name="connsiteX2" fmla="*/ 3447032 w 3502274"/>
                <a:gd name="connsiteY2" fmla="*/ 0 h 552423"/>
                <a:gd name="connsiteX3" fmla="*/ 3502274 w 3502274"/>
                <a:gd name="connsiteY3" fmla="*/ 55242 h 552423"/>
                <a:gd name="connsiteX4" fmla="*/ 3502274 w 3502274"/>
                <a:gd name="connsiteY4" fmla="*/ 497181 h 552423"/>
                <a:gd name="connsiteX5" fmla="*/ 3447032 w 3502274"/>
                <a:gd name="connsiteY5" fmla="*/ 552423 h 552423"/>
                <a:gd name="connsiteX6" fmla="*/ 55242 w 3502274"/>
                <a:gd name="connsiteY6" fmla="*/ 552423 h 552423"/>
                <a:gd name="connsiteX7" fmla="*/ 0 w 3502274"/>
                <a:gd name="connsiteY7" fmla="*/ 497181 h 552423"/>
                <a:gd name="connsiteX8" fmla="*/ 0 w 3502274"/>
                <a:gd name="connsiteY8" fmla="*/ 55242 h 5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2274" h="552423">
                  <a:moveTo>
                    <a:pt x="0" y="55242"/>
                  </a:moveTo>
                  <a:cubicBezTo>
                    <a:pt x="0" y="24733"/>
                    <a:pt x="24733" y="0"/>
                    <a:pt x="55242" y="0"/>
                  </a:cubicBezTo>
                  <a:lnTo>
                    <a:pt x="3447032" y="0"/>
                  </a:lnTo>
                  <a:cubicBezTo>
                    <a:pt x="3477541" y="0"/>
                    <a:pt x="3502274" y="24733"/>
                    <a:pt x="3502274" y="55242"/>
                  </a:cubicBezTo>
                  <a:lnTo>
                    <a:pt x="3502274" y="497181"/>
                  </a:lnTo>
                  <a:cubicBezTo>
                    <a:pt x="3502274" y="527690"/>
                    <a:pt x="3477541" y="552423"/>
                    <a:pt x="3447032" y="552423"/>
                  </a:cubicBezTo>
                  <a:lnTo>
                    <a:pt x="55242" y="552423"/>
                  </a:lnTo>
                  <a:cubicBezTo>
                    <a:pt x="24733" y="552423"/>
                    <a:pt x="0" y="527690"/>
                    <a:pt x="0" y="497181"/>
                  </a:cubicBezTo>
                  <a:lnTo>
                    <a:pt x="0" y="552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6980" tIns="54280" rIns="66980" bIns="54280" numCol="1" spcCol="1270" anchor="ctr" anchorCtr="0">
              <a:noAutofit/>
            </a:bodyPr>
            <a:lstStyle/>
            <a:p>
              <a:pPr lvl="0" algn="ctr" defTabSz="889000">
                <a:lnSpc>
                  <a:spcPct val="90000"/>
                </a:lnSpc>
                <a:spcBef>
                  <a:spcPct val="0"/>
                </a:spcBef>
                <a:spcAft>
                  <a:spcPct val="35000"/>
                </a:spcAft>
              </a:pPr>
              <a:r>
                <a:rPr lang="en-US" sz="2000" kern="1200" dirty="0" smtClean="0"/>
                <a:t>Neutrality:  typical  bureaucrat   </a:t>
              </a:r>
            </a:p>
          </p:txBody>
        </p:sp>
        <p:sp>
          <p:nvSpPr>
            <p:cNvPr id="9" name="Freeform 8"/>
            <p:cNvSpPr/>
            <p:nvPr/>
          </p:nvSpPr>
          <p:spPr>
            <a:xfrm>
              <a:off x="910979" y="5380112"/>
              <a:ext cx="3502274" cy="552423"/>
            </a:xfrm>
            <a:custGeom>
              <a:avLst/>
              <a:gdLst>
                <a:gd name="connsiteX0" fmla="*/ 0 w 3502274"/>
                <a:gd name="connsiteY0" fmla="*/ 55242 h 552423"/>
                <a:gd name="connsiteX1" fmla="*/ 55242 w 3502274"/>
                <a:gd name="connsiteY1" fmla="*/ 0 h 552423"/>
                <a:gd name="connsiteX2" fmla="*/ 3447032 w 3502274"/>
                <a:gd name="connsiteY2" fmla="*/ 0 h 552423"/>
                <a:gd name="connsiteX3" fmla="*/ 3502274 w 3502274"/>
                <a:gd name="connsiteY3" fmla="*/ 55242 h 552423"/>
                <a:gd name="connsiteX4" fmla="*/ 3502274 w 3502274"/>
                <a:gd name="connsiteY4" fmla="*/ 497181 h 552423"/>
                <a:gd name="connsiteX5" fmla="*/ 3447032 w 3502274"/>
                <a:gd name="connsiteY5" fmla="*/ 552423 h 552423"/>
                <a:gd name="connsiteX6" fmla="*/ 55242 w 3502274"/>
                <a:gd name="connsiteY6" fmla="*/ 552423 h 552423"/>
                <a:gd name="connsiteX7" fmla="*/ 0 w 3502274"/>
                <a:gd name="connsiteY7" fmla="*/ 497181 h 552423"/>
                <a:gd name="connsiteX8" fmla="*/ 0 w 3502274"/>
                <a:gd name="connsiteY8" fmla="*/ 55242 h 5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2274" h="552423">
                  <a:moveTo>
                    <a:pt x="0" y="55242"/>
                  </a:moveTo>
                  <a:cubicBezTo>
                    <a:pt x="0" y="24733"/>
                    <a:pt x="24733" y="0"/>
                    <a:pt x="55242" y="0"/>
                  </a:cubicBezTo>
                  <a:lnTo>
                    <a:pt x="3447032" y="0"/>
                  </a:lnTo>
                  <a:cubicBezTo>
                    <a:pt x="3477541" y="0"/>
                    <a:pt x="3502274" y="24733"/>
                    <a:pt x="3502274" y="55242"/>
                  </a:cubicBezTo>
                  <a:lnTo>
                    <a:pt x="3502274" y="497181"/>
                  </a:lnTo>
                  <a:cubicBezTo>
                    <a:pt x="3502274" y="527690"/>
                    <a:pt x="3477541" y="552423"/>
                    <a:pt x="3447032" y="552423"/>
                  </a:cubicBezTo>
                  <a:lnTo>
                    <a:pt x="55242" y="552423"/>
                  </a:lnTo>
                  <a:cubicBezTo>
                    <a:pt x="24733" y="552423"/>
                    <a:pt x="0" y="527690"/>
                    <a:pt x="0" y="497181"/>
                  </a:cubicBezTo>
                  <a:lnTo>
                    <a:pt x="0" y="552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6980" tIns="54280" rIns="66980" bIns="54280" numCol="1" spcCol="1270" anchor="ctr" anchorCtr="0">
              <a:noAutofit/>
            </a:bodyPr>
            <a:lstStyle/>
            <a:p>
              <a:pPr lvl="0" algn="ctr" defTabSz="889000">
                <a:lnSpc>
                  <a:spcPct val="90000"/>
                </a:lnSpc>
                <a:spcBef>
                  <a:spcPct val="0"/>
                </a:spcBef>
                <a:spcAft>
                  <a:spcPct val="35000"/>
                </a:spcAft>
              </a:pPr>
              <a:r>
                <a:rPr lang="en-US" sz="2000" kern="1200" dirty="0" smtClean="0"/>
                <a:t>Strategy: manipulation </a:t>
              </a:r>
            </a:p>
          </p:txBody>
        </p:sp>
        <p:sp>
          <p:nvSpPr>
            <p:cNvPr id="10" name="Freeform 9"/>
            <p:cNvSpPr/>
            <p:nvPr/>
          </p:nvSpPr>
          <p:spPr>
            <a:xfrm>
              <a:off x="4826734" y="1397000"/>
              <a:ext cx="3553271" cy="4775200"/>
            </a:xfrm>
            <a:custGeom>
              <a:avLst/>
              <a:gdLst>
                <a:gd name="connsiteX0" fmla="*/ 0 w 3553271"/>
                <a:gd name="connsiteY0" fmla="*/ 355327 h 4775200"/>
                <a:gd name="connsiteX1" fmla="*/ 355327 w 3553271"/>
                <a:gd name="connsiteY1" fmla="*/ 0 h 4775200"/>
                <a:gd name="connsiteX2" fmla="*/ 3197944 w 3553271"/>
                <a:gd name="connsiteY2" fmla="*/ 0 h 4775200"/>
                <a:gd name="connsiteX3" fmla="*/ 3553271 w 3553271"/>
                <a:gd name="connsiteY3" fmla="*/ 355327 h 4775200"/>
                <a:gd name="connsiteX4" fmla="*/ 3553271 w 3553271"/>
                <a:gd name="connsiteY4" fmla="*/ 4419873 h 4775200"/>
                <a:gd name="connsiteX5" fmla="*/ 3197944 w 3553271"/>
                <a:gd name="connsiteY5" fmla="*/ 4775200 h 4775200"/>
                <a:gd name="connsiteX6" fmla="*/ 355327 w 3553271"/>
                <a:gd name="connsiteY6" fmla="*/ 4775200 h 4775200"/>
                <a:gd name="connsiteX7" fmla="*/ 0 w 3553271"/>
                <a:gd name="connsiteY7" fmla="*/ 4419873 h 4775200"/>
                <a:gd name="connsiteX8" fmla="*/ 0 w 3553271"/>
                <a:gd name="connsiteY8" fmla="*/ 355327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3271" h="4775200">
                  <a:moveTo>
                    <a:pt x="0" y="355327"/>
                  </a:moveTo>
                  <a:cubicBezTo>
                    <a:pt x="0" y="159085"/>
                    <a:pt x="159085" y="0"/>
                    <a:pt x="355327" y="0"/>
                  </a:cubicBezTo>
                  <a:lnTo>
                    <a:pt x="3197944" y="0"/>
                  </a:lnTo>
                  <a:cubicBezTo>
                    <a:pt x="3394186" y="0"/>
                    <a:pt x="3553271" y="159085"/>
                    <a:pt x="3553271" y="355327"/>
                  </a:cubicBezTo>
                  <a:lnTo>
                    <a:pt x="3553271" y="4419873"/>
                  </a:lnTo>
                  <a:cubicBezTo>
                    <a:pt x="3553271" y="4616115"/>
                    <a:pt x="3394186" y="4775200"/>
                    <a:pt x="3197944" y="4775200"/>
                  </a:cubicBezTo>
                  <a:lnTo>
                    <a:pt x="355327" y="4775200"/>
                  </a:lnTo>
                  <a:cubicBezTo>
                    <a:pt x="159085" y="4775200"/>
                    <a:pt x="0" y="4616115"/>
                    <a:pt x="0" y="4419873"/>
                  </a:cubicBezTo>
                  <a:lnTo>
                    <a:pt x="0" y="355327"/>
                  </a:lnTo>
                  <a:close/>
                </a:path>
              </a:pathLst>
            </a:cu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349504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tx1"/>
                  </a:solidFill>
                </a:rPr>
                <a:t>Supportive:</a:t>
              </a:r>
              <a:r>
                <a:rPr lang="en-US" sz="4000" b="1" kern="1200" dirty="0" smtClean="0">
                  <a:solidFill>
                    <a:schemeClr val="bg1"/>
                  </a:solidFill>
                </a:rPr>
                <a:t> </a:t>
              </a:r>
              <a:r>
                <a:rPr lang="en-US" sz="4000" b="1" kern="1200" dirty="0" smtClean="0">
                  <a:solidFill>
                    <a:schemeClr val="bg1"/>
                  </a:solidFill>
                  <a:effectLst>
                    <a:outerShdw blurRad="38100" dist="38100" dir="2700000" algn="tl">
                      <a:srgbClr val="000000">
                        <a:alpha val="43137"/>
                      </a:srgbClr>
                    </a:outerShdw>
                  </a:effectLst>
                </a:rPr>
                <a:t>Diffuses</a:t>
              </a:r>
              <a:r>
                <a:rPr lang="en-US" sz="4000" b="1" kern="1200" dirty="0" smtClean="0">
                  <a:solidFill>
                    <a:schemeClr val="bg1"/>
                  </a:solidFill>
                </a:rPr>
                <a:t> </a:t>
              </a:r>
              <a:endParaRPr lang="en-US" sz="4000" kern="1200" dirty="0"/>
            </a:p>
          </p:txBody>
        </p:sp>
        <p:sp>
          <p:nvSpPr>
            <p:cNvPr id="11" name="Freeform 10"/>
            <p:cNvSpPr/>
            <p:nvPr/>
          </p:nvSpPr>
          <p:spPr>
            <a:xfrm>
              <a:off x="4983490" y="2830463"/>
              <a:ext cx="3239759" cy="552423"/>
            </a:xfrm>
            <a:custGeom>
              <a:avLst/>
              <a:gdLst>
                <a:gd name="connsiteX0" fmla="*/ 0 w 3239759"/>
                <a:gd name="connsiteY0" fmla="*/ 55242 h 552423"/>
                <a:gd name="connsiteX1" fmla="*/ 55242 w 3239759"/>
                <a:gd name="connsiteY1" fmla="*/ 0 h 552423"/>
                <a:gd name="connsiteX2" fmla="*/ 3184517 w 3239759"/>
                <a:gd name="connsiteY2" fmla="*/ 0 h 552423"/>
                <a:gd name="connsiteX3" fmla="*/ 3239759 w 3239759"/>
                <a:gd name="connsiteY3" fmla="*/ 55242 h 552423"/>
                <a:gd name="connsiteX4" fmla="*/ 3239759 w 3239759"/>
                <a:gd name="connsiteY4" fmla="*/ 497181 h 552423"/>
                <a:gd name="connsiteX5" fmla="*/ 3184517 w 3239759"/>
                <a:gd name="connsiteY5" fmla="*/ 552423 h 552423"/>
                <a:gd name="connsiteX6" fmla="*/ 55242 w 3239759"/>
                <a:gd name="connsiteY6" fmla="*/ 552423 h 552423"/>
                <a:gd name="connsiteX7" fmla="*/ 0 w 3239759"/>
                <a:gd name="connsiteY7" fmla="*/ 497181 h 552423"/>
                <a:gd name="connsiteX8" fmla="*/ 0 w 3239759"/>
                <a:gd name="connsiteY8" fmla="*/ 55242 h 5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9759" h="552423">
                  <a:moveTo>
                    <a:pt x="0" y="55242"/>
                  </a:moveTo>
                  <a:cubicBezTo>
                    <a:pt x="0" y="24733"/>
                    <a:pt x="24733" y="0"/>
                    <a:pt x="55242" y="0"/>
                  </a:cubicBezTo>
                  <a:lnTo>
                    <a:pt x="3184517" y="0"/>
                  </a:lnTo>
                  <a:cubicBezTo>
                    <a:pt x="3215026" y="0"/>
                    <a:pt x="3239759" y="24733"/>
                    <a:pt x="3239759" y="55242"/>
                  </a:cubicBezTo>
                  <a:lnTo>
                    <a:pt x="3239759" y="497181"/>
                  </a:lnTo>
                  <a:cubicBezTo>
                    <a:pt x="3239759" y="527690"/>
                    <a:pt x="3215026" y="552423"/>
                    <a:pt x="3184517" y="552423"/>
                  </a:cubicBezTo>
                  <a:lnTo>
                    <a:pt x="55242" y="552423"/>
                  </a:lnTo>
                  <a:cubicBezTo>
                    <a:pt x="24733" y="552423"/>
                    <a:pt x="0" y="527690"/>
                    <a:pt x="0" y="497181"/>
                  </a:cubicBezTo>
                  <a:lnTo>
                    <a:pt x="0" y="552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6980" tIns="54280" rIns="66980" bIns="54280" numCol="1" spcCol="1270" anchor="ctr" anchorCtr="0">
              <a:noAutofit/>
            </a:bodyPr>
            <a:lstStyle/>
            <a:p>
              <a:pPr lvl="0" algn="ctr" defTabSz="889000">
                <a:lnSpc>
                  <a:spcPct val="90000"/>
                </a:lnSpc>
                <a:spcBef>
                  <a:spcPct val="0"/>
                </a:spcBef>
                <a:spcAft>
                  <a:spcPct val="35000"/>
                </a:spcAft>
              </a:pPr>
              <a:r>
                <a:rPr lang="en-US" sz="2000" kern="1200" dirty="0" smtClean="0"/>
                <a:t>Description: “I”</a:t>
              </a:r>
            </a:p>
          </p:txBody>
        </p:sp>
        <p:sp>
          <p:nvSpPr>
            <p:cNvPr id="13" name="Freeform 12"/>
            <p:cNvSpPr/>
            <p:nvPr/>
          </p:nvSpPr>
          <p:spPr>
            <a:xfrm>
              <a:off x="4983490" y="3467875"/>
              <a:ext cx="3239759" cy="552423"/>
            </a:xfrm>
            <a:custGeom>
              <a:avLst/>
              <a:gdLst>
                <a:gd name="connsiteX0" fmla="*/ 0 w 3239759"/>
                <a:gd name="connsiteY0" fmla="*/ 55242 h 552423"/>
                <a:gd name="connsiteX1" fmla="*/ 55242 w 3239759"/>
                <a:gd name="connsiteY1" fmla="*/ 0 h 552423"/>
                <a:gd name="connsiteX2" fmla="*/ 3184517 w 3239759"/>
                <a:gd name="connsiteY2" fmla="*/ 0 h 552423"/>
                <a:gd name="connsiteX3" fmla="*/ 3239759 w 3239759"/>
                <a:gd name="connsiteY3" fmla="*/ 55242 h 552423"/>
                <a:gd name="connsiteX4" fmla="*/ 3239759 w 3239759"/>
                <a:gd name="connsiteY4" fmla="*/ 497181 h 552423"/>
                <a:gd name="connsiteX5" fmla="*/ 3184517 w 3239759"/>
                <a:gd name="connsiteY5" fmla="*/ 552423 h 552423"/>
                <a:gd name="connsiteX6" fmla="*/ 55242 w 3239759"/>
                <a:gd name="connsiteY6" fmla="*/ 552423 h 552423"/>
                <a:gd name="connsiteX7" fmla="*/ 0 w 3239759"/>
                <a:gd name="connsiteY7" fmla="*/ 497181 h 552423"/>
                <a:gd name="connsiteX8" fmla="*/ 0 w 3239759"/>
                <a:gd name="connsiteY8" fmla="*/ 55242 h 5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9759" h="552423">
                  <a:moveTo>
                    <a:pt x="0" y="55242"/>
                  </a:moveTo>
                  <a:cubicBezTo>
                    <a:pt x="0" y="24733"/>
                    <a:pt x="24733" y="0"/>
                    <a:pt x="55242" y="0"/>
                  </a:cubicBezTo>
                  <a:lnTo>
                    <a:pt x="3184517" y="0"/>
                  </a:lnTo>
                  <a:cubicBezTo>
                    <a:pt x="3215026" y="0"/>
                    <a:pt x="3239759" y="24733"/>
                    <a:pt x="3239759" y="55242"/>
                  </a:cubicBezTo>
                  <a:lnTo>
                    <a:pt x="3239759" y="497181"/>
                  </a:lnTo>
                  <a:cubicBezTo>
                    <a:pt x="3239759" y="527690"/>
                    <a:pt x="3215026" y="552423"/>
                    <a:pt x="3184517" y="552423"/>
                  </a:cubicBezTo>
                  <a:lnTo>
                    <a:pt x="55242" y="552423"/>
                  </a:lnTo>
                  <a:cubicBezTo>
                    <a:pt x="24733" y="552423"/>
                    <a:pt x="0" y="527690"/>
                    <a:pt x="0" y="497181"/>
                  </a:cubicBezTo>
                  <a:lnTo>
                    <a:pt x="0" y="552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6980" tIns="54280" rIns="66980" bIns="54280" numCol="1" spcCol="1270" anchor="ctr" anchorCtr="0">
              <a:noAutofit/>
            </a:bodyPr>
            <a:lstStyle/>
            <a:p>
              <a:pPr lvl="0" algn="ctr" defTabSz="889000">
                <a:lnSpc>
                  <a:spcPct val="90000"/>
                </a:lnSpc>
                <a:spcBef>
                  <a:spcPct val="0"/>
                </a:spcBef>
                <a:spcAft>
                  <a:spcPct val="35000"/>
                </a:spcAft>
              </a:pPr>
              <a:r>
                <a:rPr lang="en-US" sz="2000" kern="1200" dirty="0" smtClean="0"/>
                <a:t>Equality:  Working Together- “We”</a:t>
              </a:r>
            </a:p>
          </p:txBody>
        </p:sp>
        <p:sp>
          <p:nvSpPr>
            <p:cNvPr id="14" name="Freeform 13"/>
            <p:cNvSpPr/>
            <p:nvPr/>
          </p:nvSpPr>
          <p:spPr>
            <a:xfrm>
              <a:off x="4983490" y="4105288"/>
              <a:ext cx="3239759" cy="552423"/>
            </a:xfrm>
            <a:custGeom>
              <a:avLst/>
              <a:gdLst>
                <a:gd name="connsiteX0" fmla="*/ 0 w 3239759"/>
                <a:gd name="connsiteY0" fmla="*/ 55242 h 552423"/>
                <a:gd name="connsiteX1" fmla="*/ 55242 w 3239759"/>
                <a:gd name="connsiteY1" fmla="*/ 0 h 552423"/>
                <a:gd name="connsiteX2" fmla="*/ 3184517 w 3239759"/>
                <a:gd name="connsiteY2" fmla="*/ 0 h 552423"/>
                <a:gd name="connsiteX3" fmla="*/ 3239759 w 3239759"/>
                <a:gd name="connsiteY3" fmla="*/ 55242 h 552423"/>
                <a:gd name="connsiteX4" fmla="*/ 3239759 w 3239759"/>
                <a:gd name="connsiteY4" fmla="*/ 497181 h 552423"/>
                <a:gd name="connsiteX5" fmla="*/ 3184517 w 3239759"/>
                <a:gd name="connsiteY5" fmla="*/ 552423 h 552423"/>
                <a:gd name="connsiteX6" fmla="*/ 55242 w 3239759"/>
                <a:gd name="connsiteY6" fmla="*/ 552423 h 552423"/>
                <a:gd name="connsiteX7" fmla="*/ 0 w 3239759"/>
                <a:gd name="connsiteY7" fmla="*/ 497181 h 552423"/>
                <a:gd name="connsiteX8" fmla="*/ 0 w 3239759"/>
                <a:gd name="connsiteY8" fmla="*/ 55242 h 5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9759" h="552423">
                  <a:moveTo>
                    <a:pt x="0" y="55242"/>
                  </a:moveTo>
                  <a:cubicBezTo>
                    <a:pt x="0" y="24733"/>
                    <a:pt x="24733" y="0"/>
                    <a:pt x="55242" y="0"/>
                  </a:cubicBezTo>
                  <a:lnTo>
                    <a:pt x="3184517" y="0"/>
                  </a:lnTo>
                  <a:cubicBezTo>
                    <a:pt x="3215026" y="0"/>
                    <a:pt x="3239759" y="24733"/>
                    <a:pt x="3239759" y="55242"/>
                  </a:cubicBezTo>
                  <a:lnTo>
                    <a:pt x="3239759" y="497181"/>
                  </a:lnTo>
                  <a:cubicBezTo>
                    <a:pt x="3239759" y="527690"/>
                    <a:pt x="3215026" y="552423"/>
                    <a:pt x="3184517" y="552423"/>
                  </a:cubicBezTo>
                  <a:lnTo>
                    <a:pt x="55242" y="552423"/>
                  </a:lnTo>
                  <a:cubicBezTo>
                    <a:pt x="24733" y="552423"/>
                    <a:pt x="0" y="527690"/>
                    <a:pt x="0" y="497181"/>
                  </a:cubicBezTo>
                  <a:lnTo>
                    <a:pt x="0" y="552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6980" tIns="54280" rIns="66980" bIns="54280" numCol="1" spcCol="1270" anchor="ctr" anchorCtr="0">
              <a:noAutofit/>
            </a:bodyPr>
            <a:lstStyle/>
            <a:p>
              <a:pPr lvl="0" algn="ctr" defTabSz="889000">
                <a:lnSpc>
                  <a:spcPct val="90000"/>
                </a:lnSpc>
                <a:spcBef>
                  <a:spcPct val="0"/>
                </a:spcBef>
                <a:spcAft>
                  <a:spcPct val="35000"/>
                </a:spcAft>
              </a:pPr>
              <a:r>
                <a:rPr lang="en-US" sz="2000" kern="1200" dirty="0" smtClean="0"/>
                <a:t>Provisionalism: reexamination</a:t>
              </a:r>
            </a:p>
          </p:txBody>
        </p:sp>
        <p:sp>
          <p:nvSpPr>
            <p:cNvPr id="15" name="Freeform 14"/>
            <p:cNvSpPr/>
            <p:nvPr/>
          </p:nvSpPr>
          <p:spPr>
            <a:xfrm>
              <a:off x="4983490" y="4742700"/>
              <a:ext cx="3239759" cy="552423"/>
            </a:xfrm>
            <a:custGeom>
              <a:avLst/>
              <a:gdLst>
                <a:gd name="connsiteX0" fmla="*/ 0 w 3239759"/>
                <a:gd name="connsiteY0" fmla="*/ 55242 h 552423"/>
                <a:gd name="connsiteX1" fmla="*/ 55242 w 3239759"/>
                <a:gd name="connsiteY1" fmla="*/ 0 h 552423"/>
                <a:gd name="connsiteX2" fmla="*/ 3184517 w 3239759"/>
                <a:gd name="connsiteY2" fmla="*/ 0 h 552423"/>
                <a:gd name="connsiteX3" fmla="*/ 3239759 w 3239759"/>
                <a:gd name="connsiteY3" fmla="*/ 55242 h 552423"/>
                <a:gd name="connsiteX4" fmla="*/ 3239759 w 3239759"/>
                <a:gd name="connsiteY4" fmla="*/ 497181 h 552423"/>
                <a:gd name="connsiteX5" fmla="*/ 3184517 w 3239759"/>
                <a:gd name="connsiteY5" fmla="*/ 552423 h 552423"/>
                <a:gd name="connsiteX6" fmla="*/ 55242 w 3239759"/>
                <a:gd name="connsiteY6" fmla="*/ 552423 h 552423"/>
                <a:gd name="connsiteX7" fmla="*/ 0 w 3239759"/>
                <a:gd name="connsiteY7" fmla="*/ 497181 h 552423"/>
                <a:gd name="connsiteX8" fmla="*/ 0 w 3239759"/>
                <a:gd name="connsiteY8" fmla="*/ 55242 h 5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9759" h="552423">
                  <a:moveTo>
                    <a:pt x="0" y="55242"/>
                  </a:moveTo>
                  <a:cubicBezTo>
                    <a:pt x="0" y="24733"/>
                    <a:pt x="24733" y="0"/>
                    <a:pt x="55242" y="0"/>
                  </a:cubicBezTo>
                  <a:lnTo>
                    <a:pt x="3184517" y="0"/>
                  </a:lnTo>
                  <a:cubicBezTo>
                    <a:pt x="3215026" y="0"/>
                    <a:pt x="3239759" y="24733"/>
                    <a:pt x="3239759" y="55242"/>
                  </a:cubicBezTo>
                  <a:lnTo>
                    <a:pt x="3239759" y="497181"/>
                  </a:lnTo>
                  <a:cubicBezTo>
                    <a:pt x="3239759" y="527690"/>
                    <a:pt x="3215026" y="552423"/>
                    <a:pt x="3184517" y="552423"/>
                  </a:cubicBezTo>
                  <a:lnTo>
                    <a:pt x="55242" y="552423"/>
                  </a:lnTo>
                  <a:cubicBezTo>
                    <a:pt x="24733" y="552423"/>
                    <a:pt x="0" y="527690"/>
                    <a:pt x="0" y="497181"/>
                  </a:cubicBezTo>
                  <a:lnTo>
                    <a:pt x="0" y="552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6980" tIns="54280" rIns="66980" bIns="54280" numCol="1" spcCol="1270" anchor="ctr" anchorCtr="0">
              <a:noAutofit/>
            </a:bodyPr>
            <a:lstStyle/>
            <a:p>
              <a:pPr lvl="0" algn="ctr" defTabSz="889000">
                <a:lnSpc>
                  <a:spcPct val="90000"/>
                </a:lnSpc>
                <a:spcBef>
                  <a:spcPct val="0"/>
                </a:spcBef>
                <a:spcAft>
                  <a:spcPct val="35000"/>
                </a:spcAft>
              </a:pPr>
              <a:r>
                <a:rPr lang="en-US" sz="2000" kern="1200" dirty="0" smtClean="0"/>
                <a:t>Empathy: acknowledge</a:t>
              </a:r>
            </a:p>
          </p:txBody>
        </p:sp>
        <p:sp>
          <p:nvSpPr>
            <p:cNvPr id="16" name="Freeform 15"/>
            <p:cNvSpPr/>
            <p:nvPr/>
          </p:nvSpPr>
          <p:spPr>
            <a:xfrm>
              <a:off x="4983490" y="5380112"/>
              <a:ext cx="3239759" cy="552423"/>
            </a:xfrm>
            <a:custGeom>
              <a:avLst/>
              <a:gdLst>
                <a:gd name="connsiteX0" fmla="*/ 0 w 3239759"/>
                <a:gd name="connsiteY0" fmla="*/ 55242 h 552423"/>
                <a:gd name="connsiteX1" fmla="*/ 55242 w 3239759"/>
                <a:gd name="connsiteY1" fmla="*/ 0 h 552423"/>
                <a:gd name="connsiteX2" fmla="*/ 3184517 w 3239759"/>
                <a:gd name="connsiteY2" fmla="*/ 0 h 552423"/>
                <a:gd name="connsiteX3" fmla="*/ 3239759 w 3239759"/>
                <a:gd name="connsiteY3" fmla="*/ 55242 h 552423"/>
                <a:gd name="connsiteX4" fmla="*/ 3239759 w 3239759"/>
                <a:gd name="connsiteY4" fmla="*/ 497181 h 552423"/>
                <a:gd name="connsiteX5" fmla="*/ 3184517 w 3239759"/>
                <a:gd name="connsiteY5" fmla="*/ 552423 h 552423"/>
                <a:gd name="connsiteX6" fmla="*/ 55242 w 3239759"/>
                <a:gd name="connsiteY6" fmla="*/ 552423 h 552423"/>
                <a:gd name="connsiteX7" fmla="*/ 0 w 3239759"/>
                <a:gd name="connsiteY7" fmla="*/ 497181 h 552423"/>
                <a:gd name="connsiteX8" fmla="*/ 0 w 3239759"/>
                <a:gd name="connsiteY8" fmla="*/ 55242 h 5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9759" h="552423">
                  <a:moveTo>
                    <a:pt x="0" y="55242"/>
                  </a:moveTo>
                  <a:cubicBezTo>
                    <a:pt x="0" y="24733"/>
                    <a:pt x="24733" y="0"/>
                    <a:pt x="55242" y="0"/>
                  </a:cubicBezTo>
                  <a:lnTo>
                    <a:pt x="3184517" y="0"/>
                  </a:lnTo>
                  <a:cubicBezTo>
                    <a:pt x="3215026" y="0"/>
                    <a:pt x="3239759" y="24733"/>
                    <a:pt x="3239759" y="55242"/>
                  </a:cubicBezTo>
                  <a:lnTo>
                    <a:pt x="3239759" y="497181"/>
                  </a:lnTo>
                  <a:cubicBezTo>
                    <a:pt x="3239759" y="527690"/>
                    <a:pt x="3215026" y="552423"/>
                    <a:pt x="3184517" y="552423"/>
                  </a:cubicBezTo>
                  <a:lnTo>
                    <a:pt x="55242" y="552423"/>
                  </a:lnTo>
                  <a:cubicBezTo>
                    <a:pt x="24733" y="552423"/>
                    <a:pt x="0" y="527690"/>
                    <a:pt x="0" y="497181"/>
                  </a:cubicBezTo>
                  <a:lnTo>
                    <a:pt x="0" y="5524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6980" tIns="54280" rIns="66980" bIns="54280" numCol="1" spcCol="1270" anchor="ctr" anchorCtr="0">
              <a:noAutofit/>
            </a:bodyPr>
            <a:lstStyle/>
            <a:p>
              <a:pPr lvl="0" algn="ctr" defTabSz="889000">
                <a:lnSpc>
                  <a:spcPct val="90000"/>
                </a:lnSpc>
                <a:spcBef>
                  <a:spcPct val="0"/>
                </a:spcBef>
                <a:spcAft>
                  <a:spcPct val="35000"/>
                </a:spcAft>
              </a:pPr>
              <a:r>
                <a:rPr lang="en-US" sz="2000" kern="1200" dirty="0" smtClean="0"/>
                <a:t>Spontaneity: open minded and up front.</a:t>
              </a:r>
            </a:p>
          </p:txBody>
        </p:sp>
      </p:gr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reamstime_5128546 yelling ma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642212" y="914400"/>
            <a:ext cx="6196988" cy="5943600"/>
          </a:xfrm>
          <a:prstGeom prst="rect">
            <a:avLst/>
          </a:prstGeom>
        </p:spPr>
      </p:pic>
      <p:sp>
        <p:nvSpPr>
          <p:cNvPr id="25602" name="Rectangle 1026"/>
          <p:cNvSpPr>
            <a:spLocks noGrp="1" noChangeArrowheads="1"/>
          </p:cNvSpPr>
          <p:nvPr>
            <p:ph type="title"/>
          </p:nvPr>
        </p:nvSpPr>
        <p:spPr>
          <a:xfrm>
            <a:off x="517527" y="457200"/>
            <a:ext cx="8321673" cy="914400"/>
          </a:xfrm>
          <a:noFill/>
        </p:spPr>
        <p:txBody>
          <a:bodyPr>
            <a:normAutofit fontScale="90000"/>
          </a:bodyPr>
          <a:lstStyle/>
          <a:p>
            <a:pPr algn="l" eaLnBrk="1" hangingPunct="1"/>
            <a:r>
              <a:rPr lang="en-US" b="1" i="1" dirty="0" smtClean="0">
                <a:solidFill>
                  <a:schemeClr val="tx2"/>
                </a:solidFill>
                <a:cs typeface="Tunga" pitchFamily="2"/>
              </a:rPr>
              <a:t>Warning Signals for Potential Violence</a:t>
            </a:r>
          </a:p>
        </p:txBody>
      </p:sp>
      <p:sp>
        <p:nvSpPr>
          <p:cNvPr id="25603" name="Rectangle 1027"/>
          <p:cNvSpPr>
            <a:spLocks noGrp="1" noChangeArrowheads="1"/>
          </p:cNvSpPr>
          <p:nvPr>
            <p:ph idx="1"/>
          </p:nvPr>
        </p:nvSpPr>
        <p:spPr>
          <a:xfrm>
            <a:off x="457200" y="1600201"/>
            <a:ext cx="4800600" cy="4525963"/>
          </a:xfrm>
        </p:spPr>
        <p:txBody>
          <a:bodyPr>
            <a:normAutofit/>
          </a:bodyPr>
          <a:lstStyle/>
          <a:p>
            <a:pPr eaLnBrk="1" hangingPunct="1"/>
            <a:r>
              <a:rPr lang="en-US" sz="3500" b="1" dirty="0" smtClean="0"/>
              <a:t>Physical changes</a:t>
            </a:r>
          </a:p>
          <a:p>
            <a:pPr eaLnBrk="1" hangingPunct="1"/>
            <a:endParaRPr lang="en-US" sz="3500" b="1" dirty="0" smtClean="0"/>
          </a:p>
          <a:p>
            <a:pPr eaLnBrk="1" hangingPunct="1"/>
            <a:r>
              <a:rPr lang="en-US" sz="3500" b="1" dirty="0" smtClean="0"/>
              <a:t>Verbal changes</a:t>
            </a:r>
          </a:p>
          <a:p>
            <a:pPr eaLnBrk="1" hangingPunct="1"/>
            <a:endParaRPr lang="en-US" sz="3500" b="1" dirty="0" smtClean="0"/>
          </a:p>
          <a:p>
            <a:pPr eaLnBrk="1" hangingPunct="1"/>
            <a:r>
              <a:rPr lang="en-US" sz="3500" b="1" dirty="0" smtClean="0"/>
              <a:t>Behavior changes</a:t>
            </a:r>
          </a:p>
          <a:p>
            <a:pPr eaLnBrk="1" hangingPunct="1"/>
            <a:endParaRPr lang="en-US" sz="3500" b="1" dirty="0" smtClean="0"/>
          </a:p>
          <a:p>
            <a:pPr eaLnBrk="1" hangingPunct="1"/>
            <a:r>
              <a:rPr lang="en-US" sz="3500" b="1" dirty="0" smtClean="0"/>
              <a:t>Thinking disorders</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spc="-100" dirty="0" smtClean="0">
                <a:solidFill>
                  <a:schemeClr val="tx2"/>
                </a:solidFill>
              </a:rPr>
              <a:t>Preventing Dangerous Situations</a:t>
            </a:r>
            <a:endParaRPr lang="en-US" dirty="0"/>
          </a:p>
        </p:txBody>
      </p:sp>
      <p:sp>
        <p:nvSpPr>
          <p:cNvPr id="3" name="Content Placeholder 2"/>
          <p:cNvSpPr>
            <a:spLocks noGrp="1"/>
          </p:cNvSpPr>
          <p:nvPr>
            <p:ph idx="1"/>
          </p:nvPr>
        </p:nvSpPr>
        <p:spPr/>
        <p:txBody>
          <a:bodyPr/>
          <a:lstStyle/>
          <a:p>
            <a:r>
              <a:rPr lang="en-US" dirty="0" smtClean="0"/>
              <a:t>Your attitude</a:t>
            </a:r>
          </a:p>
          <a:p>
            <a:pPr>
              <a:buNone/>
            </a:pPr>
            <a:r>
              <a:rPr lang="en-US" dirty="0" smtClean="0"/>
              <a:t>						</a:t>
            </a:r>
          </a:p>
          <a:p>
            <a:r>
              <a:rPr lang="en-US" dirty="0" smtClean="0"/>
              <a:t>Your listening skills</a:t>
            </a:r>
          </a:p>
          <a:p>
            <a:pPr>
              <a:buNone/>
            </a:pPr>
            <a:endParaRPr lang="en-US" dirty="0" smtClean="0"/>
          </a:p>
          <a:p>
            <a:r>
              <a:rPr lang="en-US" dirty="0" smtClean="0"/>
              <a:t>Your communication skills</a:t>
            </a:r>
          </a:p>
          <a:p>
            <a:pPr>
              <a:buNone/>
            </a:pPr>
            <a:endParaRPr lang="en-US" dirty="0" smtClean="0"/>
          </a:p>
          <a:p>
            <a:r>
              <a:rPr lang="en-US" dirty="0" smtClean="0"/>
              <a:t>Your gut reactions</a:t>
            </a:r>
            <a:endParaRPr lang="en-US" dirty="0"/>
          </a:p>
        </p:txBody>
      </p:sp>
      <p:pic>
        <p:nvPicPr>
          <p:cNvPr id="5" name="Picture 6" descr="C:\Documents and Settings\Administrator\Local Settings\Temporary Internet Files\Content.IE5\8N0LAB2N\MPj0431018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7200" y="1600200"/>
            <a:ext cx="4648200" cy="4648200"/>
          </a:xfrm>
          <a:prstGeom prst="round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C:\Documents and Settings\Administrator\Local Settings\Temporary Internet Files\Content.IE5\8N0LAB2N\MPj0442179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638800" y="0"/>
            <a:ext cx="3505200" cy="6858000"/>
          </a:xfrm>
          <a:prstGeom prst="rect">
            <a:avLst/>
          </a:prstGeom>
          <a:noFill/>
        </p:spPr>
      </p:pic>
      <p:sp>
        <p:nvSpPr>
          <p:cNvPr id="2" name="Title 1"/>
          <p:cNvSpPr>
            <a:spLocks noGrp="1"/>
          </p:cNvSpPr>
          <p:nvPr>
            <p:ph type="title"/>
          </p:nvPr>
        </p:nvSpPr>
        <p:spPr/>
        <p:txBody>
          <a:bodyPr/>
          <a:lstStyle/>
          <a:p>
            <a:pPr algn="l"/>
            <a:r>
              <a:rPr lang="en-US" b="1" dirty="0" smtClean="0">
                <a:solidFill>
                  <a:schemeClr val="tx2"/>
                </a:solidFill>
              </a:rPr>
              <a:t>Your Attitude</a:t>
            </a:r>
            <a:endParaRPr lang="en-US" b="1" dirty="0">
              <a:solidFill>
                <a:schemeClr val="tx2"/>
              </a:solidFill>
            </a:endParaRPr>
          </a:p>
        </p:txBody>
      </p:sp>
      <p:sp>
        <p:nvSpPr>
          <p:cNvPr id="3" name="Content Placeholder 2"/>
          <p:cNvSpPr>
            <a:spLocks noGrp="1"/>
          </p:cNvSpPr>
          <p:nvPr>
            <p:ph idx="1"/>
          </p:nvPr>
        </p:nvSpPr>
        <p:spPr/>
        <p:txBody>
          <a:bodyPr/>
          <a:lstStyle/>
          <a:p>
            <a:pPr>
              <a:lnSpc>
                <a:spcPct val="90000"/>
              </a:lnSpc>
            </a:pPr>
            <a:r>
              <a:rPr lang="en-US" dirty="0" smtClean="0"/>
              <a:t>Be aware of your personal reactions</a:t>
            </a:r>
          </a:p>
          <a:p>
            <a:pPr>
              <a:lnSpc>
                <a:spcPct val="90000"/>
              </a:lnSpc>
            </a:pPr>
            <a:r>
              <a:rPr lang="en-US" dirty="0" smtClean="0"/>
              <a:t>Display courtesy and politeness</a:t>
            </a:r>
          </a:p>
          <a:p>
            <a:pPr>
              <a:lnSpc>
                <a:spcPct val="90000"/>
              </a:lnSpc>
            </a:pPr>
            <a:r>
              <a:rPr lang="en-US" dirty="0" smtClean="0"/>
              <a:t>Remain impartial</a:t>
            </a:r>
          </a:p>
          <a:p>
            <a:pPr>
              <a:lnSpc>
                <a:spcPct val="90000"/>
              </a:lnSpc>
            </a:pPr>
            <a:r>
              <a:rPr lang="en-US" dirty="0" smtClean="0"/>
              <a:t>Accept person, not behavior</a:t>
            </a:r>
          </a:p>
          <a:p>
            <a:pPr>
              <a:lnSpc>
                <a:spcPct val="90000"/>
              </a:lnSpc>
            </a:pPr>
            <a:r>
              <a:rPr lang="en-US" dirty="0" smtClean="0"/>
              <a:t>Be open-minded and problem solving</a:t>
            </a:r>
          </a:p>
          <a:p>
            <a:r>
              <a:rPr lang="en-US" dirty="0" smtClean="0"/>
              <a:t>Remain calm and confident</a:t>
            </a:r>
          </a:p>
          <a:p>
            <a:r>
              <a:rPr lang="en-US" dirty="0" smtClean="0"/>
              <a:t>Respect personal space</a:t>
            </a:r>
          </a:p>
          <a:p>
            <a:r>
              <a:rPr lang="en-US" dirty="0" smtClean="0"/>
              <a:t>Model relaxed and controlled stance</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C:\Documents and Settings\Administrator\Local Settings\Temporary Internet Files\Content.IE5\ORSRY9KF\MPj0436588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1905000"/>
            <a:ext cx="3229864" cy="4837885"/>
          </a:xfrm>
          <a:prstGeom prst="rect">
            <a:avLst/>
          </a:prstGeom>
          <a:ln>
            <a:noFill/>
          </a:ln>
          <a:effectLst>
            <a:softEdge rad="112500"/>
          </a:effectLst>
        </p:spPr>
      </p:pic>
      <p:sp>
        <p:nvSpPr>
          <p:cNvPr id="2" name="Title 1"/>
          <p:cNvSpPr>
            <a:spLocks noGrp="1"/>
          </p:cNvSpPr>
          <p:nvPr>
            <p:ph type="title"/>
          </p:nvPr>
        </p:nvSpPr>
        <p:spPr/>
        <p:txBody>
          <a:bodyPr/>
          <a:lstStyle/>
          <a:p>
            <a:pPr algn="l"/>
            <a:r>
              <a:rPr lang="en-US" b="1" dirty="0" smtClean="0">
                <a:solidFill>
                  <a:schemeClr val="tx2"/>
                </a:solidFill>
              </a:rPr>
              <a:t>Your Listening Skills</a:t>
            </a:r>
            <a:endParaRPr lang="en-US" b="1" dirty="0">
              <a:solidFill>
                <a:schemeClr val="tx2"/>
              </a:solidFill>
            </a:endParaRPr>
          </a:p>
        </p:txBody>
      </p:sp>
      <p:sp>
        <p:nvSpPr>
          <p:cNvPr id="3" name="Content Placeholder 2"/>
          <p:cNvSpPr>
            <a:spLocks noGrp="1"/>
          </p:cNvSpPr>
          <p:nvPr>
            <p:ph idx="1"/>
          </p:nvPr>
        </p:nvSpPr>
        <p:spPr>
          <a:xfrm>
            <a:off x="457200" y="1600201"/>
            <a:ext cx="7924800" cy="4800599"/>
          </a:xfrm>
        </p:spPr>
        <p:txBody>
          <a:bodyPr>
            <a:normAutofit/>
          </a:bodyPr>
          <a:lstStyle/>
          <a:p>
            <a:r>
              <a:rPr lang="en-US" dirty="0" smtClean="0"/>
              <a:t>Keep your non-verbal cues non-threatening  </a:t>
            </a:r>
          </a:p>
          <a:p>
            <a:r>
              <a:rPr lang="en-US" dirty="0" smtClean="0"/>
              <a:t>Use active listening</a:t>
            </a:r>
          </a:p>
          <a:p>
            <a:r>
              <a:rPr lang="en-US" dirty="0" smtClean="0"/>
              <a:t>Attend to feelings; be empathetic</a:t>
            </a:r>
          </a:p>
          <a:p>
            <a:r>
              <a:rPr lang="en-US" dirty="0" smtClean="0"/>
              <a:t>Slow down</a:t>
            </a:r>
          </a:p>
          <a:p>
            <a:r>
              <a:rPr lang="en-US" dirty="0" smtClean="0"/>
              <a:t>Speak quietly</a:t>
            </a:r>
          </a:p>
          <a:p>
            <a:r>
              <a:rPr lang="en-US" dirty="0" smtClean="0"/>
              <a:t>Be sensitive to cultural </a:t>
            </a:r>
          </a:p>
          <a:p>
            <a:pPr>
              <a:buNone/>
            </a:pPr>
            <a:r>
              <a:rPr lang="en-US" dirty="0" smtClean="0"/>
              <a:t>    differences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reamstime_41213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2032000"/>
            <a:ext cx="7239000" cy="4826000"/>
          </a:xfrm>
          <a:prstGeom prst="rect">
            <a:avLst/>
          </a:prstGeom>
        </p:spPr>
      </p:pic>
      <p:sp>
        <p:nvSpPr>
          <p:cNvPr id="29698" name="Rectangle 2"/>
          <p:cNvSpPr>
            <a:spLocks noGrp="1" noChangeArrowheads="1"/>
          </p:cNvSpPr>
          <p:nvPr>
            <p:ph type="title"/>
          </p:nvPr>
        </p:nvSpPr>
        <p:spPr>
          <a:xfrm>
            <a:off x="533400" y="304800"/>
            <a:ext cx="7772400" cy="1431925"/>
          </a:xfrm>
        </p:spPr>
        <p:txBody>
          <a:bodyPr>
            <a:normAutofit/>
          </a:bodyPr>
          <a:lstStyle/>
          <a:p>
            <a:pPr algn="l" eaLnBrk="1" hangingPunct="1"/>
            <a:r>
              <a:rPr lang="en-US" b="1" dirty="0" smtClean="0">
                <a:solidFill>
                  <a:schemeClr val="tx2"/>
                </a:solidFill>
              </a:rPr>
              <a:t>Your Communications Skills</a:t>
            </a:r>
          </a:p>
        </p:txBody>
      </p:sp>
      <p:sp>
        <p:nvSpPr>
          <p:cNvPr id="29699" name="Rectangle 3"/>
          <p:cNvSpPr>
            <a:spLocks noGrp="1" noChangeArrowheads="1"/>
          </p:cNvSpPr>
          <p:nvPr>
            <p:ph sz="half" idx="1"/>
          </p:nvPr>
        </p:nvSpPr>
        <p:spPr/>
        <p:txBody>
          <a:bodyPr/>
          <a:lstStyle/>
          <a:p>
            <a:pPr eaLnBrk="1" hangingPunct="1"/>
            <a:r>
              <a:rPr lang="en-US" dirty="0" smtClean="0"/>
              <a:t>Ask permission</a:t>
            </a:r>
          </a:p>
          <a:p>
            <a:pPr eaLnBrk="1" hangingPunct="1"/>
            <a:r>
              <a:rPr lang="en-US" dirty="0" smtClean="0"/>
              <a:t>Validate feelings</a:t>
            </a:r>
          </a:p>
          <a:p>
            <a:pPr eaLnBrk="1" hangingPunct="1"/>
            <a:r>
              <a:rPr lang="en-US" dirty="0" smtClean="0"/>
              <a:t>Clarify messages</a:t>
            </a:r>
          </a:p>
          <a:p>
            <a:pPr eaLnBrk="1" hangingPunct="1"/>
            <a:r>
              <a:rPr lang="en-US" dirty="0" smtClean="0"/>
              <a:t>Ask reflective questions</a:t>
            </a:r>
          </a:p>
          <a:p>
            <a:pPr eaLnBrk="1" hangingPunct="1"/>
            <a:r>
              <a:rPr lang="en-US" dirty="0" smtClean="0"/>
              <a:t>Avoid power struggles</a:t>
            </a:r>
          </a:p>
          <a:p>
            <a:r>
              <a:rPr lang="en-US" dirty="0" smtClean="0"/>
              <a:t>Ignore challenges: redirect</a:t>
            </a:r>
          </a:p>
          <a:p>
            <a:pPr eaLnBrk="1" hangingPunct="1"/>
            <a:endParaRPr lang="en-US" dirty="0" smtClean="0"/>
          </a:p>
          <a:p>
            <a:pPr eaLnBrk="1" hangingPunct="1"/>
            <a:endParaRPr lang="en-US" dirty="0" smtClean="0"/>
          </a:p>
          <a:p>
            <a:pPr eaLnBrk="1" hangingPunct="1"/>
            <a:endParaRPr lang="en-US" dirty="0" smtClean="0"/>
          </a:p>
        </p:txBody>
      </p:sp>
      <p:sp>
        <p:nvSpPr>
          <p:cNvPr id="29700" name="Rectangle 5"/>
          <p:cNvSpPr>
            <a:spLocks noGrp="1" noChangeArrowheads="1"/>
          </p:cNvSpPr>
          <p:nvPr>
            <p:ph sz="half" idx="2"/>
          </p:nvPr>
        </p:nvSpPr>
        <p:spPr/>
        <p:txBody>
          <a:bodyPr/>
          <a:lstStyle/>
          <a:p>
            <a:pPr eaLnBrk="1" hangingPunct="1"/>
            <a:r>
              <a:rPr lang="en-US" dirty="0" smtClean="0"/>
              <a:t>Don’t interrogate</a:t>
            </a:r>
          </a:p>
          <a:p>
            <a:pPr eaLnBrk="1" hangingPunct="1"/>
            <a:r>
              <a:rPr lang="en-US" dirty="0" smtClean="0"/>
              <a:t>Don’t make promises you can’t keep</a:t>
            </a:r>
          </a:p>
          <a:p>
            <a:pPr eaLnBrk="1" hangingPunct="1"/>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C:\Documents and Settings\Administrator\Local Settings\Temporary Internet Files\Content.IE5\8N0LAB2N\MPj0442355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1371600"/>
            <a:ext cx="5143500" cy="6858000"/>
          </a:xfrm>
          <a:prstGeom prst="ellipse">
            <a:avLst/>
          </a:prstGeom>
          <a:noFill/>
          <a:effectLst>
            <a:softEdge rad="635000"/>
          </a:effectLst>
        </p:spPr>
      </p:pic>
      <p:sp>
        <p:nvSpPr>
          <p:cNvPr id="2" name="Title 1"/>
          <p:cNvSpPr>
            <a:spLocks noGrp="1"/>
          </p:cNvSpPr>
          <p:nvPr>
            <p:ph type="title"/>
          </p:nvPr>
        </p:nvSpPr>
        <p:spPr/>
        <p:txBody>
          <a:bodyPr/>
          <a:lstStyle/>
          <a:p>
            <a:pPr algn="l"/>
            <a:r>
              <a:rPr lang="en-US" b="1" dirty="0" smtClean="0">
                <a:solidFill>
                  <a:schemeClr val="tx2"/>
                </a:solidFill>
              </a:rPr>
              <a:t>Your Gut Reaction</a:t>
            </a:r>
            <a:endParaRPr lang="en-US" b="1" dirty="0">
              <a:solidFill>
                <a:schemeClr val="tx2"/>
              </a:solidFill>
            </a:endParaRPr>
          </a:p>
        </p:txBody>
      </p:sp>
      <p:grpSp>
        <p:nvGrpSpPr>
          <p:cNvPr id="3" name="Group 2"/>
          <p:cNvGrpSpPr/>
          <p:nvPr/>
        </p:nvGrpSpPr>
        <p:grpSpPr>
          <a:xfrm>
            <a:off x="291024" y="1371600"/>
            <a:ext cx="7799951" cy="5003800"/>
            <a:chOff x="291024" y="1371600"/>
            <a:chExt cx="7799951" cy="5003800"/>
          </a:xfrm>
        </p:grpSpPr>
        <p:sp>
          <p:nvSpPr>
            <p:cNvPr id="4" name="Freeform 3"/>
            <p:cNvSpPr/>
            <p:nvPr/>
          </p:nvSpPr>
          <p:spPr>
            <a:xfrm>
              <a:off x="291024" y="1371600"/>
              <a:ext cx="6227306" cy="900684"/>
            </a:xfrm>
            <a:custGeom>
              <a:avLst/>
              <a:gdLst>
                <a:gd name="connsiteX0" fmla="*/ 0 w 6227306"/>
                <a:gd name="connsiteY0" fmla="*/ 90068 h 900684"/>
                <a:gd name="connsiteX1" fmla="*/ 90068 w 6227306"/>
                <a:gd name="connsiteY1" fmla="*/ 0 h 900684"/>
                <a:gd name="connsiteX2" fmla="*/ 6137238 w 6227306"/>
                <a:gd name="connsiteY2" fmla="*/ 0 h 900684"/>
                <a:gd name="connsiteX3" fmla="*/ 6227306 w 6227306"/>
                <a:gd name="connsiteY3" fmla="*/ 90068 h 900684"/>
                <a:gd name="connsiteX4" fmla="*/ 6227306 w 6227306"/>
                <a:gd name="connsiteY4" fmla="*/ 810616 h 900684"/>
                <a:gd name="connsiteX5" fmla="*/ 6137238 w 6227306"/>
                <a:gd name="connsiteY5" fmla="*/ 900684 h 900684"/>
                <a:gd name="connsiteX6" fmla="*/ 90068 w 6227306"/>
                <a:gd name="connsiteY6" fmla="*/ 900684 h 900684"/>
                <a:gd name="connsiteX7" fmla="*/ 0 w 6227306"/>
                <a:gd name="connsiteY7" fmla="*/ 810616 h 900684"/>
                <a:gd name="connsiteX8" fmla="*/ 0 w 6227306"/>
                <a:gd name="connsiteY8" fmla="*/ 90068 h 9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7306" h="900684">
                  <a:moveTo>
                    <a:pt x="0" y="90068"/>
                  </a:moveTo>
                  <a:cubicBezTo>
                    <a:pt x="0" y="40325"/>
                    <a:pt x="40325" y="0"/>
                    <a:pt x="90068" y="0"/>
                  </a:cubicBezTo>
                  <a:lnTo>
                    <a:pt x="6137238" y="0"/>
                  </a:lnTo>
                  <a:cubicBezTo>
                    <a:pt x="6186981" y="0"/>
                    <a:pt x="6227306" y="40325"/>
                    <a:pt x="6227306" y="90068"/>
                  </a:cubicBezTo>
                  <a:lnTo>
                    <a:pt x="6227306" y="810616"/>
                  </a:lnTo>
                  <a:cubicBezTo>
                    <a:pt x="6227306" y="860359"/>
                    <a:pt x="6186981" y="900684"/>
                    <a:pt x="6137238" y="900684"/>
                  </a:cubicBezTo>
                  <a:lnTo>
                    <a:pt x="90068" y="900684"/>
                  </a:lnTo>
                  <a:cubicBezTo>
                    <a:pt x="40325" y="900684"/>
                    <a:pt x="0" y="860359"/>
                    <a:pt x="0" y="810616"/>
                  </a:cubicBezTo>
                  <a:lnTo>
                    <a:pt x="0" y="9006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8300" tIns="148300" rIns="1235673" bIns="148300" numCol="1" spcCol="1270" anchor="ctr" anchorCtr="0">
              <a:noAutofit/>
            </a:bodyPr>
            <a:lstStyle/>
            <a:p>
              <a:pPr lvl="0" algn="l" defTabSz="1422400">
                <a:lnSpc>
                  <a:spcPct val="90000"/>
                </a:lnSpc>
                <a:spcBef>
                  <a:spcPct val="0"/>
                </a:spcBef>
                <a:spcAft>
                  <a:spcPct val="35000"/>
                </a:spcAft>
              </a:pPr>
              <a:r>
                <a:rPr lang="en-US" sz="3200" kern="1200" dirty="0" smtClean="0"/>
                <a:t>Be sensitive to warning signs</a:t>
              </a:r>
              <a:endParaRPr lang="en-US" sz="3200" kern="1200" dirty="0"/>
            </a:p>
          </p:txBody>
        </p:sp>
        <p:sp>
          <p:nvSpPr>
            <p:cNvPr id="5" name="Freeform 4"/>
            <p:cNvSpPr/>
            <p:nvPr/>
          </p:nvSpPr>
          <p:spPr>
            <a:xfrm>
              <a:off x="909126" y="2397379"/>
              <a:ext cx="5867399" cy="900684"/>
            </a:xfrm>
            <a:custGeom>
              <a:avLst/>
              <a:gdLst>
                <a:gd name="connsiteX0" fmla="*/ 0 w 5867399"/>
                <a:gd name="connsiteY0" fmla="*/ 90068 h 900684"/>
                <a:gd name="connsiteX1" fmla="*/ 90068 w 5867399"/>
                <a:gd name="connsiteY1" fmla="*/ 0 h 900684"/>
                <a:gd name="connsiteX2" fmla="*/ 5777331 w 5867399"/>
                <a:gd name="connsiteY2" fmla="*/ 0 h 900684"/>
                <a:gd name="connsiteX3" fmla="*/ 5867399 w 5867399"/>
                <a:gd name="connsiteY3" fmla="*/ 90068 h 900684"/>
                <a:gd name="connsiteX4" fmla="*/ 5867399 w 5867399"/>
                <a:gd name="connsiteY4" fmla="*/ 810616 h 900684"/>
                <a:gd name="connsiteX5" fmla="*/ 5777331 w 5867399"/>
                <a:gd name="connsiteY5" fmla="*/ 900684 h 900684"/>
                <a:gd name="connsiteX6" fmla="*/ 90068 w 5867399"/>
                <a:gd name="connsiteY6" fmla="*/ 900684 h 900684"/>
                <a:gd name="connsiteX7" fmla="*/ 0 w 5867399"/>
                <a:gd name="connsiteY7" fmla="*/ 810616 h 900684"/>
                <a:gd name="connsiteX8" fmla="*/ 0 w 5867399"/>
                <a:gd name="connsiteY8" fmla="*/ 90068 h 9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399" h="900684">
                  <a:moveTo>
                    <a:pt x="0" y="90068"/>
                  </a:moveTo>
                  <a:cubicBezTo>
                    <a:pt x="0" y="40325"/>
                    <a:pt x="40325" y="0"/>
                    <a:pt x="90068" y="0"/>
                  </a:cubicBezTo>
                  <a:lnTo>
                    <a:pt x="5777331" y="0"/>
                  </a:lnTo>
                  <a:cubicBezTo>
                    <a:pt x="5827074" y="0"/>
                    <a:pt x="5867399" y="40325"/>
                    <a:pt x="5867399" y="90068"/>
                  </a:cubicBezTo>
                  <a:lnTo>
                    <a:pt x="5867399" y="810616"/>
                  </a:lnTo>
                  <a:cubicBezTo>
                    <a:pt x="5867399" y="860359"/>
                    <a:pt x="5827074" y="900684"/>
                    <a:pt x="5777331" y="900684"/>
                  </a:cubicBezTo>
                  <a:lnTo>
                    <a:pt x="90068" y="900684"/>
                  </a:lnTo>
                  <a:cubicBezTo>
                    <a:pt x="40325" y="900684"/>
                    <a:pt x="0" y="860359"/>
                    <a:pt x="0" y="810616"/>
                  </a:cubicBezTo>
                  <a:lnTo>
                    <a:pt x="0" y="9006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8300" tIns="148300" rIns="1171894" bIns="148300" numCol="1" spcCol="1270" anchor="ctr" anchorCtr="0">
              <a:noAutofit/>
            </a:bodyPr>
            <a:lstStyle/>
            <a:p>
              <a:pPr lvl="0" algn="l" defTabSz="1422400">
                <a:lnSpc>
                  <a:spcPct val="90000"/>
                </a:lnSpc>
                <a:spcBef>
                  <a:spcPct val="0"/>
                </a:spcBef>
                <a:spcAft>
                  <a:spcPct val="35000"/>
                </a:spcAft>
              </a:pPr>
              <a:r>
                <a:rPr lang="en-US" sz="3200" kern="1200" dirty="0" smtClean="0"/>
                <a:t>Don’t personalize</a:t>
              </a:r>
            </a:p>
          </p:txBody>
        </p:sp>
        <p:sp>
          <p:nvSpPr>
            <p:cNvPr id="6" name="Freeform 5"/>
            <p:cNvSpPr/>
            <p:nvPr/>
          </p:nvSpPr>
          <p:spPr>
            <a:xfrm>
              <a:off x="1347276" y="3423158"/>
              <a:ext cx="5867399" cy="900684"/>
            </a:xfrm>
            <a:custGeom>
              <a:avLst/>
              <a:gdLst>
                <a:gd name="connsiteX0" fmla="*/ 0 w 5867399"/>
                <a:gd name="connsiteY0" fmla="*/ 90068 h 900684"/>
                <a:gd name="connsiteX1" fmla="*/ 90068 w 5867399"/>
                <a:gd name="connsiteY1" fmla="*/ 0 h 900684"/>
                <a:gd name="connsiteX2" fmla="*/ 5777331 w 5867399"/>
                <a:gd name="connsiteY2" fmla="*/ 0 h 900684"/>
                <a:gd name="connsiteX3" fmla="*/ 5867399 w 5867399"/>
                <a:gd name="connsiteY3" fmla="*/ 90068 h 900684"/>
                <a:gd name="connsiteX4" fmla="*/ 5867399 w 5867399"/>
                <a:gd name="connsiteY4" fmla="*/ 810616 h 900684"/>
                <a:gd name="connsiteX5" fmla="*/ 5777331 w 5867399"/>
                <a:gd name="connsiteY5" fmla="*/ 900684 h 900684"/>
                <a:gd name="connsiteX6" fmla="*/ 90068 w 5867399"/>
                <a:gd name="connsiteY6" fmla="*/ 900684 h 900684"/>
                <a:gd name="connsiteX7" fmla="*/ 0 w 5867399"/>
                <a:gd name="connsiteY7" fmla="*/ 810616 h 900684"/>
                <a:gd name="connsiteX8" fmla="*/ 0 w 5867399"/>
                <a:gd name="connsiteY8" fmla="*/ 90068 h 9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399" h="900684">
                  <a:moveTo>
                    <a:pt x="0" y="90068"/>
                  </a:moveTo>
                  <a:cubicBezTo>
                    <a:pt x="0" y="40325"/>
                    <a:pt x="40325" y="0"/>
                    <a:pt x="90068" y="0"/>
                  </a:cubicBezTo>
                  <a:lnTo>
                    <a:pt x="5777331" y="0"/>
                  </a:lnTo>
                  <a:cubicBezTo>
                    <a:pt x="5827074" y="0"/>
                    <a:pt x="5867399" y="40325"/>
                    <a:pt x="5867399" y="90068"/>
                  </a:cubicBezTo>
                  <a:lnTo>
                    <a:pt x="5867399" y="810616"/>
                  </a:lnTo>
                  <a:cubicBezTo>
                    <a:pt x="5867399" y="860359"/>
                    <a:pt x="5827074" y="900684"/>
                    <a:pt x="5777331" y="900684"/>
                  </a:cubicBezTo>
                  <a:lnTo>
                    <a:pt x="90068" y="900684"/>
                  </a:lnTo>
                  <a:cubicBezTo>
                    <a:pt x="40325" y="900684"/>
                    <a:pt x="0" y="860359"/>
                    <a:pt x="0" y="810616"/>
                  </a:cubicBezTo>
                  <a:lnTo>
                    <a:pt x="0" y="9006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8300" tIns="148300" rIns="1171894" bIns="148300" numCol="1" spcCol="1270" anchor="ctr" anchorCtr="0">
              <a:noAutofit/>
            </a:bodyPr>
            <a:lstStyle/>
            <a:p>
              <a:pPr lvl="0" algn="l" defTabSz="1422400">
                <a:lnSpc>
                  <a:spcPct val="90000"/>
                </a:lnSpc>
                <a:spcBef>
                  <a:spcPct val="0"/>
                </a:spcBef>
                <a:spcAft>
                  <a:spcPct val="35000"/>
                </a:spcAft>
              </a:pPr>
              <a:r>
                <a:rPr lang="en-US" sz="3200" kern="1200" dirty="0" smtClean="0"/>
                <a:t>Know when to stop</a:t>
              </a:r>
            </a:p>
          </p:txBody>
        </p:sp>
        <p:sp>
          <p:nvSpPr>
            <p:cNvPr id="8" name="Freeform 7"/>
            <p:cNvSpPr/>
            <p:nvPr/>
          </p:nvSpPr>
          <p:spPr>
            <a:xfrm>
              <a:off x="1785426" y="4448937"/>
              <a:ext cx="5867399" cy="900684"/>
            </a:xfrm>
            <a:custGeom>
              <a:avLst/>
              <a:gdLst>
                <a:gd name="connsiteX0" fmla="*/ 0 w 5867399"/>
                <a:gd name="connsiteY0" fmla="*/ 90068 h 900684"/>
                <a:gd name="connsiteX1" fmla="*/ 90068 w 5867399"/>
                <a:gd name="connsiteY1" fmla="*/ 0 h 900684"/>
                <a:gd name="connsiteX2" fmla="*/ 5777331 w 5867399"/>
                <a:gd name="connsiteY2" fmla="*/ 0 h 900684"/>
                <a:gd name="connsiteX3" fmla="*/ 5867399 w 5867399"/>
                <a:gd name="connsiteY3" fmla="*/ 90068 h 900684"/>
                <a:gd name="connsiteX4" fmla="*/ 5867399 w 5867399"/>
                <a:gd name="connsiteY4" fmla="*/ 810616 h 900684"/>
                <a:gd name="connsiteX5" fmla="*/ 5777331 w 5867399"/>
                <a:gd name="connsiteY5" fmla="*/ 900684 h 900684"/>
                <a:gd name="connsiteX6" fmla="*/ 90068 w 5867399"/>
                <a:gd name="connsiteY6" fmla="*/ 900684 h 900684"/>
                <a:gd name="connsiteX7" fmla="*/ 0 w 5867399"/>
                <a:gd name="connsiteY7" fmla="*/ 810616 h 900684"/>
                <a:gd name="connsiteX8" fmla="*/ 0 w 5867399"/>
                <a:gd name="connsiteY8" fmla="*/ 90068 h 9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399" h="900684">
                  <a:moveTo>
                    <a:pt x="0" y="90068"/>
                  </a:moveTo>
                  <a:cubicBezTo>
                    <a:pt x="0" y="40325"/>
                    <a:pt x="40325" y="0"/>
                    <a:pt x="90068" y="0"/>
                  </a:cubicBezTo>
                  <a:lnTo>
                    <a:pt x="5777331" y="0"/>
                  </a:lnTo>
                  <a:cubicBezTo>
                    <a:pt x="5827074" y="0"/>
                    <a:pt x="5867399" y="40325"/>
                    <a:pt x="5867399" y="90068"/>
                  </a:cubicBezTo>
                  <a:lnTo>
                    <a:pt x="5867399" y="810616"/>
                  </a:lnTo>
                  <a:cubicBezTo>
                    <a:pt x="5867399" y="860359"/>
                    <a:pt x="5827074" y="900684"/>
                    <a:pt x="5777331" y="900684"/>
                  </a:cubicBezTo>
                  <a:lnTo>
                    <a:pt x="90068" y="900684"/>
                  </a:lnTo>
                  <a:cubicBezTo>
                    <a:pt x="40325" y="900684"/>
                    <a:pt x="0" y="860359"/>
                    <a:pt x="0" y="810616"/>
                  </a:cubicBezTo>
                  <a:lnTo>
                    <a:pt x="0" y="9006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8300" tIns="148300" rIns="1171894" bIns="148300" numCol="1" spcCol="1270" anchor="ctr" anchorCtr="0">
              <a:noAutofit/>
            </a:bodyPr>
            <a:lstStyle/>
            <a:p>
              <a:pPr lvl="0" algn="l" defTabSz="1422400">
                <a:lnSpc>
                  <a:spcPct val="90000"/>
                </a:lnSpc>
                <a:spcBef>
                  <a:spcPct val="0"/>
                </a:spcBef>
                <a:spcAft>
                  <a:spcPct val="35000"/>
                </a:spcAft>
              </a:pPr>
              <a:r>
                <a:rPr lang="en-US" sz="3200" kern="1200" dirty="0" smtClean="0"/>
                <a:t>Know when to leave</a:t>
              </a:r>
            </a:p>
          </p:txBody>
        </p:sp>
        <p:sp>
          <p:nvSpPr>
            <p:cNvPr id="9" name="Freeform 8"/>
            <p:cNvSpPr/>
            <p:nvPr/>
          </p:nvSpPr>
          <p:spPr>
            <a:xfrm>
              <a:off x="2223576" y="5474716"/>
              <a:ext cx="5867399" cy="900684"/>
            </a:xfrm>
            <a:custGeom>
              <a:avLst/>
              <a:gdLst>
                <a:gd name="connsiteX0" fmla="*/ 0 w 5867399"/>
                <a:gd name="connsiteY0" fmla="*/ 90068 h 900684"/>
                <a:gd name="connsiteX1" fmla="*/ 90068 w 5867399"/>
                <a:gd name="connsiteY1" fmla="*/ 0 h 900684"/>
                <a:gd name="connsiteX2" fmla="*/ 5777331 w 5867399"/>
                <a:gd name="connsiteY2" fmla="*/ 0 h 900684"/>
                <a:gd name="connsiteX3" fmla="*/ 5867399 w 5867399"/>
                <a:gd name="connsiteY3" fmla="*/ 90068 h 900684"/>
                <a:gd name="connsiteX4" fmla="*/ 5867399 w 5867399"/>
                <a:gd name="connsiteY4" fmla="*/ 810616 h 900684"/>
                <a:gd name="connsiteX5" fmla="*/ 5777331 w 5867399"/>
                <a:gd name="connsiteY5" fmla="*/ 900684 h 900684"/>
                <a:gd name="connsiteX6" fmla="*/ 90068 w 5867399"/>
                <a:gd name="connsiteY6" fmla="*/ 900684 h 900684"/>
                <a:gd name="connsiteX7" fmla="*/ 0 w 5867399"/>
                <a:gd name="connsiteY7" fmla="*/ 810616 h 900684"/>
                <a:gd name="connsiteX8" fmla="*/ 0 w 5867399"/>
                <a:gd name="connsiteY8" fmla="*/ 90068 h 9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399" h="900684">
                  <a:moveTo>
                    <a:pt x="0" y="90068"/>
                  </a:moveTo>
                  <a:cubicBezTo>
                    <a:pt x="0" y="40325"/>
                    <a:pt x="40325" y="0"/>
                    <a:pt x="90068" y="0"/>
                  </a:cubicBezTo>
                  <a:lnTo>
                    <a:pt x="5777331" y="0"/>
                  </a:lnTo>
                  <a:cubicBezTo>
                    <a:pt x="5827074" y="0"/>
                    <a:pt x="5867399" y="40325"/>
                    <a:pt x="5867399" y="90068"/>
                  </a:cubicBezTo>
                  <a:lnTo>
                    <a:pt x="5867399" y="810616"/>
                  </a:lnTo>
                  <a:cubicBezTo>
                    <a:pt x="5867399" y="860359"/>
                    <a:pt x="5827074" y="900684"/>
                    <a:pt x="5777331" y="900684"/>
                  </a:cubicBezTo>
                  <a:lnTo>
                    <a:pt x="90068" y="900684"/>
                  </a:lnTo>
                  <a:cubicBezTo>
                    <a:pt x="40325" y="900684"/>
                    <a:pt x="0" y="860359"/>
                    <a:pt x="0" y="810616"/>
                  </a:cubicBezTo>
                  <a:lnTo>
                    <a:pt x="0" y="9006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8300" tIns="148300" rIns="1171894" bIns="148300" numCol="1" spcCol="1270" anchor="ctr" anchorCtr="0">
              <a:noAutofit/>
            </a:bodyPr>
            <a:lstStyle/>
            <a:p>
              <a:pPr lvl="0" algn="l" defTabSz="1422400">
                <a:lnSpc>
                  <a:spcPct val="90000"/>
                </a:lnSpc>
                <a:spcBef>
                  <a:spcPct val="0"/>
                </a:spcBef>
                <a:spcAft>
                  <a:spcPct val="35000"/>
                </a:spcAft>
              </a:pPr>
              <a:r>
                <a:rPr lang="en-US" sz="3200" kern="1200" dirty="0" smtClean="0"/>
                <a:t>Don’t be a hero</a:t>
              </a:r>
            </a:p>
          </p:txBody>
        </p:sp>
        <p:sp>
          <p:nvSpPr>
            <p:cNvPr id="10" name="Freeform 9"/>
            <p:cNvSpPr/>
            <p:nvPr/>
          </p:nvSpPr>
          <p:spPr>
            <a:xfrm>
              <a:off x="5752931" y="2029599"/>
              <a:ext cx="585444" cy="585444"/>
            </a:xfrm>
            <a:custGeom>
              <a:avLst/>
              <a:gdLst>
                <a:gd name="connsiteX0" fmla="*/ 0 w 585444"/>
                <a:gd name="connsiteY0" fmla="*/ 321994 h 585444"/>
                <a:gd name="connsiteX1" fmla="*/ 131725 w 585444"/>
                <a:gd name="connsiteY1" fmla="*/ 321994 h 585444"/>
                <a:gd name="connsiteX2" fmla="*/ 131725 w 585444"/>
                <a:gd name="connsiteY2" fmla="*/ 0 h 585444"/>
                <a:gd name="connsiteX3" fmla="*/ 453719 w 585444"/>
                <a:gd name="connsiteY3" fmla="*/ 0 h 585444"/>
                <a:gd name="connsiteX4" fmla="*/ 453719 w 585444"/>
                <a:gd name="connsiteY4" fmla="*/ 321994 h 585444"/>
                <a:gd name="connsiteX5" fmla="*/ 585444 w 585444"/>
                <a:gd name="connsiteY5" fmla="*/ 321994 h 585444"/>
                <a:gd name="connsiteX6" fmla="*/ 292722 w 585444"/>
                <a:gd name="connsiteY6" fmla="*/ 585444 h 585444"/>
                <a:gd name="connsiteX7" fmla="*/ 0 w 585444"/>
                <a:gd name="connsiteY7" fmla="*/ 321994 h 58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44" h="585444">
                  <a:moveTo>
                    <a:pt x="0" y="321994"/>
                  </a:moveTo>
                  <a:lnTo>
                    <a:pt x="131725" y="321994"/>
                  </a:lnTo>
                  <a:lnTo>
                    <a:pt x="131725" y="0"/>
                  </a:lnTo>
                  <a:lnTo>
                    <a:pt x="453719" y="0"/>
                  </a:lnTo>
                  <a:lnTo>
                    <a:pt x="453719" y="321994"/>
                  </a:lnTo>
                  <a:lnTo>
                    <a:pt x="585444" y="321994"/>
                  </a:lnTo>
                  <a:lnTo>
                    <a:pt x="292722" y="585444"/>
                  </a:lnTo>
                  <a:lnTo>
                    <a:pt x="0" y="321994"/>
                  </a:lnTo>
                  <a:close/>
                </a:path>
              </a:pathLst>
            </a:custGeom>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4745" tIns="33020" rIns="164745" bIns="177917" numCol="1" spcCol="1270" anchor="ctr" anchorCtr="0">
              <a:noAutofit/>
            </a:bodyPr>
            <a:lstStyle/>
            <a:p>
              <a:pPr lvl="0" algn="ctr" defTabSz="1155700">
                <a:lnSpc>
                  <a:spcPct val="90000"/>
                </a:lnSpc>
                <a:spcBef>
                  <a:spcPct val="0"/>
                </a:spcBef>
                <a:spcAft>
                  <a:spcPct val="35000"/>
                </a:spcAft>
              </a:pPr>
              <a:endParaRPr lang="en-US" sz="2600" kern="1200" dirty="0"/>
            </a:p>
          </p:txBody>
        </p:sp>
        <p:sp>
          <p:nvSpPr>
            <p:cNvPr id="11" name="Freeform 10"/>
            <p:cNvSpPr/>
            <p:nvPr/>
          </p:nvSpPr>
          <p:spPr>
            <a:xfrm>
              <a:off x="6191081" y="3055378"/>
              <a:ext cx="585444" cy="585444"/>
            </a:xfrm>
            <a:custGeom>
              <a:avLst/>
              <a:gdLst>
                <a:gd name="connsiteX0" fmla="*/ 0 w 585444"/>
                <a:gd name="connsiteY0" fmla="*/ 321994 h 585444"/>
                <a:gd name="connsiteX1" fmla="*/ 131725 w 585444"/>
                <a:gd name="connsiteY1" fmla="*/ 321994 h 585444"/>
                <a:gd name="connsiteX2" fmla="*/ 131725 w 585444"/>
                <a:gd name="connsiteY2" fmla="*/ 0 h 585444"/>
                <a:gd name="connsiteX3" fmla="*/ 453719 w 585444"/>
                <a:gd name="connsiteY3" fmla="*/ 0 h 585444"/>
                <a:gd name="connsiteX4" fmla="*/ 453719 w 585444"/>
                <a:gd name="connsiteY4" fmla="*/ 321994 h 585444"/>
                <a:gd name="connsiteX5" fmla="*/ 585444 w 585444"/>
                <a:gd name="connsiteY5" fmla="*/ 321994 h 585444"/>
                <a:gd name="connsiteX6" fmla="*/ 292722 w 585444"/>
                <a:gd name="connsiteY6" fmla="*/ 585444 h 585444"/>
                <a:gd name="connsiteX7" fmla="*/ 0 w 585444"/>
                <a:gd name="connsiteY7" fmla="*/ 321994 h 58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44" h="585444">
                  <a:moveTo>
                    <a:pt x="0" y="321994"/>
                  </a:moveTo>
                  <a:lnTo>
                    <a:pt x="131725" y="321994"/>
                  </a:lnTo>
                  <a:lnTo>
                    <a:pt x="131725" y="0"/>
                  </a:lnTo>
                  <a:lnTo>
                    <a:pt x="453719" y="0"/>
                  </a:lnTo>
                  <a:lnTo>
                    <a:pt x="453719" y="321994"/>
                  </a:lnTo>
                  <a:lnTo>
                    <a:pt x="585444" y="321994"/>
                  </a:lnTo>
                  <a:lnTo>
                    <a:pt x="292722" y="585444"/>
                  </a:lnTo>
                  <a:lnTo>
                    <a:pt x="0" y="321994"/>
                  </a:lnTo>
                  <a:close/>
                </a:path>
              </a:pathLst>
            </a:custGeom>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4745" tIns="33020" rIns="164745" bIns="177917" numCol="1" spcCol="1270" anchor="ctr" anchorCtr="0">
              <a:noAutofit/>
            </a:bodyPr>
            <a:lstStyle/>
            <a:p>
              <a:pPr lvl="0" algn="ctr" defTabSz="1155700">
                <a:lnSpc>
                  <a:spcPct val="90000"/>
                </a:lnSpc>
                <a:spcBef>
                  <a:spcPct val="0"/>
                </a:spcBef>
                <a:spcAft>
                  <a:spcPct val="35000"/>
                </a:spcAft>
              </a:pPr>
              <a:endParaRPr lang="en-US" sz="2600" kern="1200" dirty="0"/>
            </a:p>
          </p:txBody>
        </p:sp>
        <p:sp>
          <p:nvSpPr>
            <p:cNvPr id="12" name="Freeform 11"/>
            <p:cNvSpPr/>
            <p:nvPr/>
          </p:nvSpPr>
          <p:spPr>
            <a:xfrm>
              <a:off x="6629231" y="4066146"/>
              <a:ext cx="585444" cy="585444"/>
            </a:xfrm>
            <a:custGeom>
              <a:avLst/>
              <a:gdLst>
                <a:gd name="connsiteX0" fmla="*/ 0 w 585444"/>
                <a:gd name="connsiteY0" fmla="*/ 321994 h 585444"/>
                <a:gd name="connsiteX1" fmla="*/ 131725 w 585444"/>
                <a:gd name="connsiteY1" fmla="*/ 321994 h 585444"/>
                <a:gd name="connsiteX2" fmla="*/ 131725 w 585444"/>
                <a:gd name="connsiteY2" fmla="*/ 0 h 585444"/>
                <a:gd name="connsiteX3" fmla="*/ 453719 w 585444"/>
                <a:gd name="connsiteY3" fmla="*/ 0 h 585444"/>
                <a:gd name="connsiteX4" fmla="*/ 453719 w 585444"/>
                <a:gd name="connsiteY4" fmla="*/ 321994 h 585444"/>
                <a:gd name="connsiteX5" fmla="*/ 585444 w 585444"/>
                <a:gd name="connsiteY5" fmla="*/ 321994 h 585444"/>
                <a:gd name="connsiteX6" fmla="*/ 292722 w 585444"/>
                <a:gd name="connsiteY6" fmla="*/ 585444 h 585444"/>
                <a:gd name="connsiteX7" fmla="*/ 0 w 585444"/>
                <a:gd name="connsiteY7" fmla="*/ 321994 h 58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44" h="585444">
                  <a:moveTo>
                    <a:pt x="0" y="321994"/>
                  </a:moveTo>
                  <a:lnTo>
                    <a:pt x="131725" y="321994"/>
                  </a:lnTo>
                  <a:lnTo>
                    <a:pt x="131725" y="0"/>
                  </a:lnTo>
                  <a:lnTo>
                    <a:pt x="453719" y="0"/>
                  </a:lnTo>
                  <a:lnTo>
                    <a:pt x="453719" y="321994"/>
                  </a:lnTo>
                  <a:lnTo>
                    <a:pt x="585444" y="321994"/>
                  </a:lnTo>
                  <a:lnTo>
                    <a:pt x="292722" y="585444"/>
                  </a:lnTo>
                  <a:lnTo>
                    <a:pt x="0" y="321994"/>
                  </a:lnTo>
                  <a:close/>
                </a:path>
              </a:pathLst>
            </a:custGeom>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4745" tIns="33020" rIns="164745" bIns="177917" numCol="1" spcCol="1270" anchor="ctr" anchorCtr="0">
              <a:noAutofit/>
            </a:bodyPr>
            <a:lstStyle/>
            <a:p>
              <a:pPr lvl="0" algn="ctr" defTabSz="1155700">
                <a:lnSpc>
                  <a:spcPct val="90000"/>
                </a:lnSpc>
                <a:spcBef>
                  <a:spcPct val="0"/>
                </a:spcBef>
                <a:spcAft>
                  <a:spcPct val="35000"/>
                </a:spcAft>
              </a:pPr>
              <a:endParaRPr lang="en-US" sz="2600" kern="1200" dirty="0"/>
            </a:p>
          </p:txBody>
        </p:sp>
        <p:sp>
          <p:nvSpPr>
            <p:cNvPr id="13" name="Freeform 12"/>
            <p:cNvSpPr/>
            <p:nvPr/>
          </p:nvSpPr>
          <p:spPr>
            <a:xfrm>
              <a:off x="7067381" y="5101932"/>
              <a:ext cx="585444" cy="585444"/>
            </a:xfrm>
            <a:custGeom>
              <a:avLst/>
              <a:gdLst>
                <a:gd name="connsiteX0" fmla="*/ 0 w 585444"/>
                <a:gd name="connsiteY0" fmla="*/ 321994 h 585444"/>
                <a:gd name="connsiteX1" fmla="*/ 131725 w 585444"/>
                <a:gd name="connsiteY1" fmla="*/ 321994 h 585444"/>
                <a:gd name="connsiteX2" fmla="*/ 131725 w 585444"/>
                <a:gd name="connsiteY2" fmla="*/ 0 h 585444"/>
                <a:gd name="connsiteX3" fmla="*/ 453719 w 585444"/>
                <a:gd name="connsiteY3" fmla="*/ 0 h 585444"/>
                <a:gd name="connsiteX4" fmla="*/ 453719 w 585444"/>
                <a:gd name="connsiteY4" fmla="*/ 321994 h 585444"/>
                <a:gd name="connsiteX5" fmla="*/ 585444 w 585444"/>
                <a:gd name="connsiteY5" fmla="*/ 321994 h 585444"/>
                <a:gd name="connsiteX6" fmla="*/ 292722 w 585444"/>
                <a:gd name="connsiteY6" fmla="*/ 585444 h 585444"/>
                <a:gd name="connsiteX7" fmla="*/ 0 w 585444"/>
                <a:gd name="connsiteY7" fmla="*/ 321994 h 58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44" h="585444">
                  <a:moveTo>
                    <a:pt x="0" y="321994"/>
                  </a:moveTo>
                  <a:lnTo>
                    <a:pt x="131725" y="321994"/>
                  </a:lnTo>
                  <a:lnTo>
                    <a:pt x="131725" y="0"/>
                  </a:lnTo>
                  <a:lnTo>
                    <a:pt x="453719" y="0"/>
                  </a:lnTo>
                  <a:lnTo>
                    <a:pt x="453719" y="321994"/>
                  </a:lnTo>
                  <a:lnTo>
                    <a:pt x="585444" y="321994"/>
                  </a:lnTo>
                  <a:lnTo>
                    <a:pt x="292722" y="585444"/>
                  </a:lnTo>
                  <a:lnTo>
                    <a:pt x="0" y="321994"/>
                  </a:lnTo>
                  <a:close/>
                </a:path>
              </a:pathLst>
            </a:custGeom>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4745" tIns="33020" rIns="164745" bIns="177917" numCol="1" spcCol="1270" anchor="ctr" anchorCtr="0">
              <a:noAutofit/>
            </a:bodyPr>
            <a:lstStyle/>
            <a:p>
              <a:pPr lvl="0" algn="ctr" defTabSz="1155700">
                <a:lnSpc>
                  <a:spcPct val="90000"/>
                </a:lnSpc>
                <a:spcBef>
                  <a:spcPct val="0"/>
                </a:spcBef>
                <a:spcAft>
                  <a:spcPct val="35000"/>
                </a:spcAft>
              </a:pPr>
              <a:endParaRPr lang="en-US" sz="2600" kern="1200" dirty="0"/>
            </a:p>
          </p:txBody>
        </p:sp>
      </p:gr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l"/>
            <a:r>
              <a:rPr lang="en-US" b="1" dirty="0" smtClean="0">
                <a:solidFill>
                  <a:schemeClr val="accent1">
                    <a:lumMod val="75000"/>
                  </a:schemeClr>
                </a:solidFill>
              </a:rPr>
              <a:t>Exiting a Tense Situation</a:t>
            </a:r>
            <a:r>
              <a:rPr lang="en-US" b="1" dirty="0" smtClean="0"/>
              <a:t/>
            </a:r>
            <a:br>
              <a:rPr lang="en-US" b="1" dirty="0" smtClean="0"/>
            </a:br>
            <a:endParaRPr lang="en-US" b="1" dirty="0"/>
          </a:p>
        </p:txBody>
      </p:sp>
      <p:sp>
        <p:nvSpPr>
          <p:cNvPr id="3" name="Content Placeholder 2"/>
          <p:cNvSpPr>
            <a:spLocks noGrp="1"/>
          </p:cNvSpPr>
          <p:nvPr>
            <p:ph idx="1"/>
          </p:nvPr>
        </p:nvSpPr>
        <p:spPr>
          <a:xfrm>
            <a:off x="457200" y="1600200"/>
            <a:ext cx="6248400" cy="4525963"/>
          </a:xfrm>
        </p:spPr>
        <p:txBody>
          <a:bodyPr>
            <a:normAutofit/>
          </a:bodyPr>
          <a:lstStyle/>
          <a:p>
            <a:r>
              <a:rPr lang="en-US" dirty="0" smtClean="0"/>
              <a:t>Try to remain calm</a:t>
            </a:r>
          </a:p>
          <a:p>
            <a:r>
              <a:rPr lang="en-US" dirty="0" smtClean="0"/>
              <a:t>Leaving is a viable and professional choice</a:t>
            </a:r>
          </a:p>
          <a:p>
            <a:r>
              <a:rPr lang="en-US" dirty="0" smtClean="0"/>
              <a:t>Leave if you feel threatened</a:t>
            </a:r>
          </a:p>
          <a:p>
            <a:r>
              <a:rPr lang="en-US" dirty="0" smtClean="0"/>
              <a:t>Keep thinking- to review options and choose the best ones</a:t>
            </a:r>
          </a:p>
          <a:p>
            <a:r>
              <a:rPr lang="en-US" dirty="0" smtClean="0"/>
              <a:t>Stay aware, even if situation seems to be stabilizing</a:t>
            </a:r>
          </a:p>
          <a:p>
            <a:endParaRPr lang="en-US" dirty="0" smtClean="0"/>
          </a:p>
          <a:p>
            <a:endParaRPr lang="en-US" dirty="0" smtClean="0"/>
          </a:p>
          <a:p>
            <a:endParaRPr lang="en-US" dirty="0" smtClean="0"/>
          </a:p>
          <a:p>
            <a:endParaRPr lang="en-US" dirty="0" smtClean="0"/>
          </a:p>
        </p:txBody>
      </p:sp>
      <p:pic>
        <p:nvPicPr>
          <p:cNvPr id="2055" name="Picture 7" descr="C:\Users\HP Compaq\AppData\Local\Microsoft\Windows\Temporary Internet Files\Content.IE5\1J3DAJJJ\MP90028977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0"/>
            <a:ext cx="2286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086600" cy="1219200"/>
          </a:xfrm>
        </p:spPr>
        <p:txBody>
          <a:bodyPr/>
          <a:lstStyle/>
          <a:p>
            <a:pPr algn="l"/>
            <a:r>
              <a:rPr lang="en-US" b="1" dirty="0" smtClean="0">
                <a:solidFill>
                  <a:schemeClr val="tx2"/>
                </a:solidFill>
              </a:rPr>
              <a:t>Ethical Practice</a:t>
            </a:r>
            <a:endParaRPr lang="en-US" b="1" dirty="0">
              <a:solidFill>
                <a:schemeClr val="tx2"/>
              </a:solidFill>
            </a:endParaRPr>
          </a:p>
        </p:txBody>
      </p:sp>
      <p:sp>
        <p:nvSpPr>
          <p:cNvPr id="3" name="Content Placeholder 2"/>
          <p:cNvSpPr>
            <a:spLocks noGrp="1"/>
          </p:cNvSpPr>
          <p:nvPr>
            <p:ph idx="1"/>
          </p:nvPr>
        </p:nvSpPr>
        <p:spPr>
          <a:xfrm>
            <a:off x="1524000" y="1600200"/>
            <a:ext cx="7162800" cy="4525963"/>
          </a:xfrm>
        </p:spPr>
        <p:txBody>
          <a:bodyPr>
            <a:normAutofit/>
          </a:bodyPr>
          <a:lstStyle/>
          <a:p>
            <a:r>
              <a:rPr lang="en-US" dirty="0" smtClean="0"/>
              <a:t>Assume worth and dignity of individual</a:t>
            </a:r>
          </a:p>
          <a:p>
            <a:r>
              <a:rPr lang="en-US" dirty="0" smtClean="0"/>
              <a:t>Use structured and proven methods and techniques</a:t>
            </a:r>
          </a:p>
          <a:p>
            <a:r>
              <a:rPr lang="en-US" dirty="0" smtClean="0"/>
              <a:t>Maintain honesty and openness</a:t>
            </a:r>
          </a:p>
          <a:p>
            <a:r>
              <a:rPr lang="en-US" dirty="0" smtClean="0"/>
              <a:t>Use supervision and peer support</a:t>
            </a:r>
          </a:p>
          <a:p>
            <a:r>
              <a:rPr lang="en-US" dirty="0" smtClean="0"/>
              <a:t>Recognize the need for continuous professional renewal and upgrading of skills</a:t>
            </a:r>
            <a:endParaRPr lang="en-US" dirty="0"/>
          </a:p>
        </p:txBody>
      </p:sp>
      <p:pic>
        <p:nvPicPr>
          <p:cNvPr id="12" name="Picture 11" descr="dreamstime_1001063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447800" cy="6858000"/>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lumMod val="75000"/>
                  </a:schemeClr>
                </a:solidFill>
              </a:rPr>
              <a:t>Learning Objectives (A.M.)</a:t>
            </a:r>
            <a:endParaRPr lang="en-US" b="1"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381000" y="1600200"/>
          <a:ext cx="83820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p:cNvGrpSpPr/>
          <p:nvPr/>
        </p:nvGrpSpPr>
        <p:grpSpPr>
          <a:xfrm>
            <a:off x="309260" y="1523997"/>
            <a:ext cx="8525478" cy="4876804"/>
            <a:chOff x="309260" y="1523997"/>
            <a:chExt cx="8525478" cy="4876804"/>
          </a:xfrm>
        </p:grpSpPr>
        <p:sp>
          <p:nvSpPr>
            <p:cNvPr id="5" name="Freeform 4"/>
            <p:cNvSpPr/>
            <p:nvPr/>
          </p:nvSpPr>
          <p:spPr>
            <a:xfrm>
              <a:off x="309260" y="1752600"/>
              <a:ext cx="2584736" cy="2224554"/>
            </a:xfrm>
            <a:custGeom>
              <a:avLst/>
              <a:gdLst>
                <a:gd name="connsiteX0" fmla="*/ 0 w 2584736"/>
                <a:gd name="connsiteY0" fmla="*/ 0 h 2224554"/>
                <a:gd name="connsiteX1" fmla="*/ 2584736 w 2584736"/>
                <a:gd name="connsiteY1" fmla="*/ 0 h 2224554"/>
                <a:gd name="connsiteX2" fmla="*/ 2584736 w 2584736"/>
                <a:gd name="connsiteY2" fmla="*/ 2224554 h 2224554"/>
                <a:gd name="connsiteX3" fmla="*/ 0 w 2584736"/>
                <a:gd name="connsiteY3" fmla="*/ 2224554 h 2224554"/>
                <a:gd name="connsiteX4" fmla="*/ 0 w 2584736"/>
                <a:gd name="connsiteY4" fmla="*/ 0 h 222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736" h="2224554">
                  <a:moveTo>
                    <a:pt x="0" y="0"/>
                  </a:moveTo>
                  <a:lnTo>
                    <a:pt x="2584736" y="0"/>
                  </a:lnTo>
                  <a:lnTo>
                    <a:pt x="2584736" y="2224554"/>
                  </a:lnTo>
                  <a:lnTo>
                    <a:pt x="0" y="2224554"/>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1">
                      <a:lumMod val="75000"/>
                    </a:schemeClr>
                  </a:solidFill>
                </a:rPr>
                <a:t>1</a:t>
              </a:r>
              <a:r>
                <a:rPr lang="en-US" sz="2800" b="1" kern="1200" dirty="0" smtClean="0">
                  <a:solidFill>
                    <a:schemeClr val="accent1">
                      <a:lumMod val="75000"/>
                    </a:schemeClr>
                  </a:solidFill>
                </a:rPr>
                <a:t>. Define intake and describe the goal of the intake process</a:t>
              </a:r>
              <a:endParaRPr lang="en-US" sz="2800" kern="1200" dirty="0"/>
            </a:p>
          </p:txBody>
        </p:sp>
        <p:sp>
          <p:nvSpPr>
            <p:cNvPr id="6" name="Freeform 5"/>
            <p:cNvSpPr/>
            <p:nvPr/>
          </p:nvSpPr>
          <p:spPr>
            <a:xfrm>
              <a:off x="3164030" y="1523997"/>
              <a:ext cx="2700337" cy="2681759"/>
            </a:xfrm>
            <a:custGeom>
              <a:avLst/>
              <a:gdLst>
                <a:gd name="connsiteX0" fmla="*/ 0 w 2700337"/>
                <a:gd name="connsiteY0" fmla="*/ 0 h 2681759"/>
                <a:gd name="connsiteX1" fmla="*/ 2700337 w 2700337"/>
                <a:gd name="connsiteY1" fmla="*/ 0 h 2681759"/>
                <a:gd name="connsiteX2" fmla="*/ 2700337 w 2700337"/>
                <a:gd name="connsiteY2" fmla="*/ 2681759 h 2681759"/>
                <a:gd name="connsiteX3" fmla="*/ 0 w 2700337"/>
                <a:gd name="connsiteY3" fmla="*/ 2681759 h 2681759"/>
                <a:gd name="connsiteX4" fmla="*/ 0 w 2700337"/>
                <a:gd name="connsiteY4" fmla="*/ 0 h 26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337" h="2681759">
                  <a:moveTo>
                    <a:pt x="0" y="0"/>
                  </a:moveTo>
                  <a:lnTo>
                    <a:pt x="2700337" y="0"/>
                  </a:lnTo>
                  <a:lnTo>
                    <a:pt x="2700337" y="2681759"/>
                  </a:lnTo>
                  <a:lnTo>
                    <a:pt x="0" y="268175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75000"/>
                    </a:schemeClr>
                  </a:solidFill>
                </a:rPr>
                <a:t>2. Describe interviewing, communication, and rapport building strategies</a:t>
              </a:r>
              <a:endParaRPr lang="en-US" sz="2800" b="1" kern="1200" dirty="0">
                <a:solidFill>
                  <a:schemeClr val="accent1">
                    <a:lumMod val="75000"/>
                  </a:schemeClr>
                </a:solidFill>
              </a:endParaRPr>
            </a:p>
          </p:txBody>
        </p:sp>
        <p:sp>
          <p:nvSpPr>
            <p:cNvPr id="8" name="Freeform 7"/>
            <p:cNvSpPr/>
            <p:nvPr/>
          </p:nvSpPr>
          <p:spPr>
            <a:xfrm>
              <a:off x="6134401" y="1752600"/>
              <a:ext cx="2700337" cy="2224554"/>
            </a:xfrm>
            <a:custGeom>
              <a:avLst/>
              <a:gdLst>
                <a:gd name="connsiteX0" fmla="*/ 0 w 2700337"/>
                <a:gd name="connsiteY0" fmla="*/ 0 h 2224554"/>
                <a:gd name="connsiteX1" fmla="*/ 2700337 w 2700337"/>
                <a:gd name="connsiteY1" fmla="*/ 0 h 2224554"/>
                <a:gd name="connsiteX2" fmla="*/ 2700337 w 2700337"/>
                <a:gd name="connsiteY2" fmla="*/ 2224554 h 2224554"/>
                <a:gd name="connsiteX3" fmla="*/ 0 w 2700337"/>
                <a:gd name="connsiteY3" fmla="*/ 2224554 h 2224554"/>
                <a:gd name="connsiteX4" fmla="*/ 0 w 2700337"/>
                <a:gd name="connsiteY4" fmla="*/ 0 h 222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337" h="2224554">
                  <a:moveTo>
                    <a:pt x="0" y="0"/>
                  </a:moveTo>
                  <a:lnTo>
                    <a:pt x="2700337" y="0"/>
                  </a:lnTo>
                  <a:lnTo>
                    <a:pt x="2700337" y="2224554"/>
                  </a:lnTo>
                  <a:lnTo>
                    <a:pt x="0" y="2224554"/>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75000"/>
                    </a:schemeClr>
                  </a:solidFill>
                </a:rPr>
                <a:t>3. Identify collaterals and other information</a:t>
              </a:r>
              <a:endParaRPr lang="en-US" sz="2800" kern="1200" dirty="0"/>
            </a:p>
          </p:txBody>
        </p:sp>
        <p:sp>
          <p:nvSpPr>
            <p:cNvPr id="9" name="Freeform 8"/>
            <p:cNvSpPr/>
            <p:nvPr/>
          </p:nvSpPr>
          <p:spPr>
            <a:xfrm>
              <a:off x="1736645" y="4475790"/>
              <a:ext cx="2700337" cy="1925011"/>
            </a:xfrm>
            <a:custGeom>
              <a:avLst/>
              <a:gdLst>
                <a:gd name="connsiteX0" fmla="*/ 0 w 2700337"/>
                <a:gd name="connsiteY0" fmla="*/ 0 h 1925011"/>
                <a:gd name="connsiteX1" fmla="*/ 2700337 w 2700337"/>
                <a:gd name="connsiteY1" fmla="*/ 0 h 1925011"/>
                <a:gd name="connsiteX2" fmla="*/ 2700337 w 2700337"/>
                <a:gd name="connsiteY2" fmla="*/ 1925011 h 1925011"/>
                <a:gd name="connsiteX3" fmla="*/ 0 w 2700337"/>
                <a:gd name="connsiteY3" fmla="*/ 1925011 h 1925011"/>
                <a:gd name="connsiteX4" fmla="*/ 0 w 2700337"/>
                <a:gd name="connsiteY4" fmla="*/ 0 h 192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337" h="1925011">
                  <a:moveTo>
                    <a:pt x="0" y="0"/>
                  </a:moveTo>
                  <a:lnTo>
                    <a:pt x="2700337" y="0"/>
                  </a:lnTo>
                  <a:lnTo>
                    <a:pt x="2700337" y="1925011"/>
                  </a:lnTo>
                  <a:lnTo>
                    <a:pt x="0" y="192501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75000"/>
                    </a:schemeClr>
                  </a:solidFill>
                </a:rPr>
                <a:t>4. Evaluate information received in initial report</a:t>
              </a:r>
              <a:endParaRPr lang="en-US" sz="2800" b="1" kern="1200" dirty="0">
                <a:solidFill>
                  <a:schemeClr val="accent1">
                    <a:lumMod val="75000"/>
                  </a:schemeClr>
                </a:solidFill>
              </a:endParaRPr>
            </a:p>
          </p:txBody>
        </p:sp>
        <p:sp>
          <p:nvSpPr>
            <p:cNvPr id="10" name="Freeform 9"/>
            <p:cNvSpPr/>
            <p:nvPr/>
          </p:nvSpPr>
          <p:spPr>
            <a:xfrm>
              <a:off x="4707016" y="4475790"/>
              <a:ext cx="2700337" cy="1925011"/>
            </a:xfrm>
            <a:custGeom>
              <a:avLst/>
              <a:gdLst>
                <a:gd name="connsiteX0" fmla="*/ 0 w 2700337"/>
                <a:gd name="connsiteY0" fmla="*/ 0 h 1925011"/>
                <a:gd name="connsiteX1" fmla="*/ 2700337 w 2700337"/>
                <a:gd name="connsiteY1" fmla="*/ 0 h 1925011"/>
                <a:gd name="connsiteX2" fmla="*/ 2700337 w 2700337"/>
                <a:gd name="connsiteY2" fmla="*/ 1925011 h 1925011"/>
                <a:gd name="connsiteX3" fmla="*/ 0 w 2700337"/>
                <a:gd name="connsiteY3" fmla="*/ 1925011 h 1925011"/>
                <a:gd name="connsiteX4" fmla="*/ 0 w 2700337"/>
                <a:gd name="connsiteY4" fmla="*/ 0 h 192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337" h="1925011">
                  <a:moveTo>
                    <a:pt x="0" y="0"/>
                  </a:moveTo>
                  <a:lnTo>
                    <a:pt x="2700337" y="0"/>
                  </a:lnTo>
                  <a:lnTo>
                    <a:pt x="2700337" y="1925011"/>
                  </a:lnTo>
                  <a:lnTo>
                    <a:pt x="0" y="192501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75000"/>
                    </a:schemeClr>
                  </a:solidFill>
                </a:rPr>
                <a:t>5. Describe safety precautions/ preparations</a:t>
              </a:r>
              <a:endParaRPr lang="en-US" sz="2800" b="1" kern="1200" dirty="0">
                <a:solidFill>
                  <a:schemeClr val="accent1">
                    <a:lumMod val="75000"/>
                  </a:schemeClr>
                </a:solidFill>
              </a:endParaRPr>
            </a:p>
          </p:txBody>
        </p:sp>
      </p:gr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solidFill>
              </a:rPr>
              <a:t>In Conclusion</a:t>
            </a:r>
            <a:endParaRPr lang="en-US" b="1" dirty="0">
              <a:solidFill>
                <a:schemeClr val="tx2"/>
              </a:solidFill>
            </a:endParaRPr>
          </a:p>
        </p:txBody>
      </p:sp>
      <p:sp>
        <p:nvSpPr>
          <p:cNvPr id="3" name="Content Placeholder 2"/>
          <p:cNvSpPr>
            <a:spLocks noGrp="1"/>
          </p:cNvSpPr>
          <p:nvPr>
            <p:ph idx="1"/>
          </p:nvPr>
        </p:nvSpPr>
        <p:spPr/>
        <p:txBody>
          <a:bodyPr/>
          <a:lstStyle/>
          <a:p>
            <a:r>
              <a:rPr lang="en-US" dirty="0" smtClean="0"/>
              <a:t>Questions</a:t>
            </a:r>
          </a:p>
          <a:p>
            <a:endParaRPr lang="en-US" dirty="0" smtClean="0"/>
          </a:p>
          <a:p>
            <a:r>
              <a:rPr lang="en-US" dirty="0" smtClean="0"/>
              <a:t>Comments</a:t>
            </a:r>
          </a:p>
          <a:p>
            <a:endParaRPr lang="en-US" dirty="0" smtClean="0"/>
          </a:p>
          <a:p>
            <a:r>
              <a:rPr lang="en-US" dirty="0" smtClean="0"/>
              <a:t>Evaluations</a:t>
            </a:r>
          </a:p>
          <a:p>
            <a:endParaRPr lang="en-US" dirty="0" smtClean="0"/>
          </a:p>
          <a:p>
            <a:r>
              <a:rPr lang="en-US" dirty="0" smtClean="0"/>
              <a:t>Good job!</a:t>
            </a:r>
            <a:endParaRPr lang="en-US" dirty="0"/>
          </a:p>
        </p:txBody>
      </p:sp>
      <p:pic>
        <p:nvPicPr>
          <p:cNvPr id="16394" name="Picture 10" descr="C:\Documents and Settings\Administrator\Local Settings\Temporary Internet Files\Content.IE5\8N0LAB2N\MPj0400691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486400" y="381000"/>
            <a:ext cx="2362200" cy="3733800"/>
          </a:xfrm>
          <a:prstGeom prst="rect">
            <a:avLst/>
          </a:prstGeom>
          <a:ln>
            <a:noFill/>
          </a:ln>
          <a:effectLst>
            <a:outerShdw blurRad="292100" dist="139700" dir="2700000" algn="tl" rotWithShape="0">
              <a:srgbClr val="333333">
                <a:alpha val="65000"/>
              </a:srgbClr>
            </a:outerShdw>
          </a:effectLst>
        </p:spPr>
      </p:pic>
      <p:pic>
        <p:nvPicPr>
          <p:cNvPr id="16402" name="Picture 18" descr="C:\Documents and Settings\Administrator\Local Settings\Temporary Internet Files\Content.IE5\CLMXM70P\MPj0400496000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2667000"/>
            <a:ext cx="1853184" cy="2778419"/>
          </a:xfrm>
          <a:prstGeom prst="rect">
            <a:avLst/>
          </a:prstGeom>
          <a:ln>
            <a:noFill/>
          </a:ln>
          <a:effectLst>
            <a:outerShdw blurRad="292100" dist="139700" dir="2700000" algn="tl" rotWithShape="0">
              <a:srgbClr val="333333">
                <a:alpha val="65000"/>
              </a:srgbClr>
            </a:outerShdw>
          </a:effectLst>
        </p:spPr>
      </p:pic>
      <p:pic>
        <p:nvPicPr>
          <p:cNvPr id="16407" name="Picture 23" descr="C:\Documents and Settings\Administrator\Local Settings\Temporary Internet Files\Content.IE5\CLMXM70P\MPj042222300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1800" y="3352800"/>
            <a:ext cx="2007766" cy="3010179"/>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lumMod val="75000"/>
                  </a:schemeClr>
                </a:solidFill>
              </a:rPr>
              <a:t>Learning Objectives (P.M.)</a:t>
            </a:r>
            <a:endParaRPr lang="en-US" b="1" dirty="0">
              <a:solidFill>
                <a:schemeClr val="tx2">
                  <a:lumMod val="75000"/>
                </a:schemeClr>
              </a:solidFill>
            </a:endParaRPr>
          </a:p>
        </p:txBody>
      </p:sp>
      <p:grpSp>
        <p:nvGrpSpPr>
          <p:cNvPr id="3" name="Group 2"/>
          <p:cNvGrpSpPr/>
          <p:nvPr/>
        </p:nvGrpSpPr>
        <p:grpSpPr>
          <a:xfrm>
            <a:off x="609595" y="1601247"/>
            <a:ext cx="7924809" cy="4523868"/>
            <a:chOff x="609595" y="1601247"/>
            <a:chExt cx="7924809" cy="4523868"/>
          </a:xfrm>
        </p:grpSpPr>
        <p:sp>
          <p:nvSpPr>
            <p:cNvPr id="5" name="Freeform 4"/>
            <p:cNvSpPr/>
            <p:nvPr/>
          </p:nvSpPr>
          <p:spPr>
            <a:xfrm>
              <a:off x="685805" y="1601247"/>
              <a:ext cx="3479899" cy="2087939"/>
            </a:xfrm>
            <a:custGeom>
              <a:avLst/>
              <a:gdLst>
                <a:gd name="connsiteX0" fmla="*/ 0 w 3479899"/>
                <a:gd name="connsiteY0" fmla="*/ 0 h 2087939"/>
                <a:gd name="connsiteX1" fmla="*/ 3479899 w 3479899"/>
                <a:gd name="connsiteY1" fmla="*/ 0 h 2087939"/>
                <a:gd name="connsiteX2" fmla="*/ 3479899 w 3479899"/>
                <a:gd name="connsiteY2" fmla="*/ 2087939 h 2087939"/>
                <a:gd name="connsiteX3" fmla="*/ 0 w 3479899"/>
                <a:gd name="connsiteY3" fmla="*/ 2087939 h 2087939"/>
                <a:gd name="connsiteX4" fmla="*/ 0 w 3479899"/>
                <a:gd name="connsiteY4" fmla="*/ 0 h 208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899" h="2087939">
                  <a:moveTo>
                    <a:pt x="0" y="0"/>
                  </a:moveTo>
                  <a:lnTo>
                    <a:pt x="3479899" y="0"/>
                  </a:lnTo>
                  <a:lnTo>
                    <a:pt x="3479899" y="2087939"/>
                  </a:lnTo>
                  <a:lnTo>
                    <a:pt x="0" y="208793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75000"/>
                    </a:schemeClr>
                  </a:solidFill>
                </a:rPr>
                <a:t>6. Demonstrate rapport building strategies with the client at the door</a:t>
              </a:r>
              <a:endParaRPr lang="en-US" sz="2800" b="1" kern="1200" dirty="0">
                <a:solidFill>
                  <a:schemeClr val="accent1">
                    <a:lumMod val="75000"/>
                  </a:schemeClr>
                </a:solidFill>
              </a:endParaRPr>
            </a:p>
          </p:txBody>
        </p:sp>
        <p:sp>
          <p:nvSpPr>
            <p:cNvPr id="6" name="Freeform 5"/>
            <p:cNvSpPr/>
            <p:nvPr/>
          </p:nvSpPr>
          <p:spPr>
            <a:xfrm>
              <a:off x="4513694" y="1601247"/>
              <a:ext cx="3944500" cy="2087939"/>
            </a:xfrm>
            <a:custGeom>
              <a:avLst/>
              <a:gdLst>
                <a:gd name="connsiteX0" fmla="*/ 0 w 3944500"/>
                <a:gd name="connsiteY0" fmla="*/ 0 h 2087939"/>
                <a:gd name="connsiteX1" fmla="*/ 3944500 w 3944500"/>
                <a:gd name="connsiteY1" fmla="*/ 0 h 2087939"/>
                <a:gd name="connsiteX2" fmla="*/ 3944500 w 3944500"/>
                <a:gd name="connsiteY2" fmla="*/ 2087939 h 2087939"/>
                <a:gd name="connsiteX3" fmla="*/ 0 w 3944500"/>
                <a:gd name="connsiteY3" fmla="*/ 2087939 h 2087939"/>
                <a:gd name="connsiteX4" fmla="*/ 0 w 3944500"/>
                <a:gd name="connsiteY4" fmla="*/ 0 h 208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500" h="2087939">
                  <a:moveTo>
                    <a:pt x="0" y="0"/>
                  </a:moveTo>
                  <a:lnTo>
                    <a:pt x="3944500" y="0"/>
                  </a:lnTo>
                  <a:lnTo>
                    <a:pt x="3944500" y="2087939"/>
                  </a:lnTo>
                  <a:lnTo>
                    <a:pt x="0" y="208793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75000"/>
                    </a:schemeClr>
                  </a:solidFill>
                </a:rPr>
                <a:t>7. Discuss methods of dealing with client’s resistance to access</a:t>
              </a:r>
              <a:endParaRPr lang="en-US" sz="2800" b="1" kern="1200" dirty="0">
                <a:solidFill>
                  <a:schemeClr val="accent1">
                    <a:lumMod val="75000"/>
                  </a:schemeClr>
                </a:solidFill>
              </a:endParaRPr>
            </a:p>
          </p:txBody>
        </p:sp>
        <p:sp>
          <p:nvSpPr>
            <p:cNvPr id="7" name="Freeform 6"/>
            <p:cNvSpPr/>
            <p:nvPr/>
          </p:nvSpPr>
          <p:spPr>
            <a:xfrm>
              <a:off x="609595" y="4037176"/>
              <a:ext cx="3479899" cy="2087939"/>
            </a:xfrm>
            <a:custGeom>
              <a:avLst/>
              <a:gdLst>
                <a:gd name="connsiteX0" fmla="*/ 0 w 3479899"/>
                <a:gd name="connsiteY0" fmla="*/ 0 h 2087939"/>
                <a:gd name="connsiteX1" fmla="*/ 3479899 w 3479899"/>
                <a:gd name="connsiteY1" fmla="*/ 0 h 2087939"/>
                <a:gd name="connsiteX2" fmla="*/ 3479899 w 3479899"/>
                <a:gd name="connsiteY2" fmla="*/ 2087939 h 2087939"/>
                <a:gd name="connsiteX3" fmla="*/ 0 w 3479899"/>
                <a:gd name="connsiteY3" fmla="*/ 2087939 h 2087939"/>
                <a:gd name="connsiteX4" fmla="*/ 0 w 3479899"/>
                <a:gd name="connsiteY4" fmla="*/ 0 h 208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899" h="2087939">
                  <a:moveTo>
                    <a:pt x="0" y="0"/>
                  </a:moveTo>
                  <a:lnTo>
                    <a:pt x="3479899" y="0"/>
                  </a:lnTo>
                  <a:lnTo>
                    <a:pt x="3479899" y="2087939"/>
                  </a:lnTo>
                  <a:lnTo>
                    <a:pt x="0" y="208793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75000"/>
                    </a:schemeClr>
                  </a:solidFill>
                </a:rPr>
                <a:t>8. Demonstrate techniques for interviewing suspected abuser</a:t>
              </a:r>
              <a:endParaRPr lang="en-US" sz="2800" b="1" kern="1200" dirty="0">
                <a:solidFill>
                  <a:schemeClr val="accent1">
                    <a:lumMod val="75000"/>
                  </a:schemeClr>
                </a:solidFill>
              </a:endParaRPr>
            </a:p>
          </p:txBody>
        </p:sp>
        <p:sp>
          <p:nvSpPr>
            <p:cNvPr id="8" name="Freeform 7"/>
            <p:cNvSpPr/>
            <p:nvPr/>
          </p:nvSpPr>
          <p:spPr>
            <a:xfrm>
              <a:off x="4437484" y="4037176"/>
              <a:ext cx="4096920" cy="2087939"/>
            </a:xfrm>
            <a:custGeom>
              <a:avLst/>
              <a:gdLst>
                <a:gd name="connsiteX0" fmla="*/ 0 w 4096920"/>
                <a:gd name="connsiteY0" fmla="*/ 0 h 2087939"/>
                <a:gd name="connsiteX1" fmla="*/ 4096920 w 4096920"/>
                <a:gd name="connsiteY1" fmla="*/ 0 h 2087939"/>
                <a:gd name="connsiteX2" fmla="*/ 4096920 w 4096920"/>
                <a:gd name="connsiteY2" fmla="*/ 2087939 h 2087939"/>
                <a:gd name="connsiteX3" fmla="*/ 0 w 4096920"/>
                <a:gd name="connsiteY3" fmla="*/ 2087939 h 2087939"/>
                <a:gd name="connsiteX4" fmla="*/ 0 w 4096920"/>
                <a:gd name="connsiteY4" fmla="*/ 0 h 208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6920" h="2087939">
                  <a:moveTo>
                    <a:pt x="0" y="0"/>
                  </a:moveTo>
                  <a:lnTo>
                    <a:pt x="4096920" y="0"/>
                  </a:lnTo>
                  <a:lnTo>
                    <a:pt x="4096920" y="2087939"/>
                  </a:lnTo>
                  <a:lnTo>
                    <a:pt x="0" y="208793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75000"/>
                    </a:schemeClr>
                  </a:solidFill>
                </a:rPr>
                <a:t>9. Assess potentially dangerous situations in order to remain </a:t>
              </a:r>
              <a:r>
                <a:rPr lang="en-US" sz="2500" b="1" kern="1200" dirty="0" smtClean="0">
                  <a:solidFill>
                    <a:schemeClr val="accent1">
                      <a:lumMod val="75000"/>
                    </a:schemeClr>
                  </a:solidFill>
                </a:rPr>
                <a:t>safe</a:t>
              </a:r>
              <a:endParaRPr lang="en-US" sz="2500" b="1" kern="1200" dirty="0">
                <a:solidFill>
                  <a:schemeClr val="accent1">
                    <a:lumMod val="75000"/>
                  </a:schemeClr>
                </a:solidFill>
              </a:endParaRPr>
            </a:p>
          </p:txBody>
        </p:sp>
      </p:gr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Owner\My Documents\My Pictures\Microsoft Clip Organizer\j04224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609600"/>
            <a:ext cx="3692277" cy="67818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
        <p:nvSpPr>
          <p:cNvPr id="2" name="Title 1"/>
          <p:cNvSpPr>
            <a:spLocks noGrp="1"/>
          </p:cNvSpPr>
          <p:nvPr>
            <p:ph type="title"/>
          </p:nvPr>
        </p:nvSpPr>
        <p:spPr>
          <a:xfrm>
            <a:off x="304800" y="274638"/>
            <a:ext cx="8534400" cy="1143000"/>
          </a:xfrm>
        </p:spPr>
        <p:txBody>
          <a:bodyPr>
            <a:normAutofit fontScale="90000"/>
          </a:bodyPr>
          <a:lstStyle/>
          <a:p>
            <a:r>
              <a:rPr lang="en-US" b="1" dirty="0" smtClean="0">
                <a:solidFill>
                  <a:schemeClr val="tx2">
                    <a:lumMod val="75000"/>
                  </a:schemeClr>
                </a:solidFill>
              </a:rPr>
              <a:t>How is Intake Done in </a:t>
            </a:r>
            <a:r>
              <a:rPr lang="en-US" sz="4900" b="1" i="1" dirty="0" smtClean="0">
                <a:solidFill>
                  <a:schemeClr val="tx2">
                    <a:lumMod val="75000"/>
                  </a:schemeClr>
                </a:solidFill>
                <a:latin typeface="Bradley Hand ITC" pitchFamily="66" charset="0"/>
              </a:rPr>
              <a:t>YOUR</a:t>
            </a:r>
            <a:r>
              <a:rPr lang="en-US" b="1" dirty="0" smtClean="0">
                <a:solidFill>
                  <a:schemeClr val="tx2">
                    <a:lumMod val="75000"/>
                  </a:schemeClr>
                </a:solidFill>
              </a:rPr>
              <a:t>  agency?</a:t>
            </a:r>
            <a:endParaRPr lang="en-US" b="1" dirty="0">
              <a:solidFill>
                <a:schemeClr val="tx2">
                  <a:lumMod val="75000"/>
                </a:schemeClr>
              </a:solidFill>
            </a:endParaRPr>
          </a:p>
        </p:txBody>
      </p:sp>
      <p:sp>
        <p:nvSpPr>
          <p:cNvPr id="3" name="Content Placeholder 2"/>
          <p:cNvSpPr>
            <a:spLocks noGrp="1"/>
          </p:cNvSpPr>
          <p:nvPr>
            <p:ph idx="1"/>
          </p:nvPr>
        </p:nvSpPr>
        <p:spPr>
          <a:xfrm>
            <a:off x="2286000" y="1600201"/>
            <a:ext cx="6858000" cy="4525963"/>
          </a:xfrm>
        </p:spPr>
        <p:txBody>
          <a:bodyPr>
            <a:noAutofit/>
          </a:bodyPr>
          <a:lstStyle/>
          <a:p>
            <a:r>
              <a:rPr lang="en-US" sz="4000" dirty="0" smtClean="0"/>
              <a:t>Who takes initial call?</a:t>
            </a:r>
          </a:p>
          <a:p>
            <a:endParaRPr lang="en-US" sz="1000" dirty="0" smtClean="0"/>
          </a:p>
          <a:p>
            <a:r>
              <a:rPr lang="en-US" sz="4000" dirty="0" smtClean="0"/>
              <a:t>Where does that information go?</a:t>
            </a:r>
          </a:p>
          <a:p>
            <a:endParaRPr lang="en-US" sz="1000" dirty="0" smtClean="0"/>
          </a:p>
          <a:p>
            <a:r>
              <a:rPr lang="en-US" sz="4000" dirty="0" smtClean="0"/>
              <a:t>Who assigns the case?</a:t>
            </a:r>
          </a:p>
          <a:p>
            <a:endParaRPr lang="en-US" sz="1000" dirty="0" smtClean="0"/>
          </a:p>
          <a:p>
            <a:r>
              <a:rPr lang="en-US" sz="4000" dirty="0" smtClean="0"/>
              <a:t>What is the assigned worker’s first step?</a:t>
            </a:r>
            <a:endParaRPr lang="en-US" sz="4000"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lumMod val="75000"/>
                  </a:schemeClr>
                </a:solidFill>
              </a:rPr>
              <a:t>What is Intake?</a:t>
            </a:r>
            <a:endParaRPr lang="en-US" b="1" dirty="0">
              <a:solidFill>
                <a:schemeClr val="tx2">
                  <a:lumMod val="75000"/>
                </a:schemeClr>
              </a:solidFill>
            </a:endParaRPr>
          </a:p>
        </p:txBody>
      </p:sp>
      <p:grpSp>
        <p:nvGrpSpPr>
          <p:cNvPr id="3" name="Group 2"/>
          <p:cNvGrpSpPr/>
          <p:nvPr/>
        </p:nvGrpSpPr>
        <p:grpSpPr>
          <a:xfrm>
            <a:off x="457199" y="1371819"/>
            <a:ext cx="8382001" cy="4952560"/>
            <a:chOff x="457199" y="1371819"/>
            <a:chExt cx="8382001" cy="4952560"/>
          </a:xfrm>
        </p:grpSpPr>
        <p:sp>
          <p:nvSpPr>
            <p:cNvPr id="4" name="Freeform 3"/>
            <p:cNvSpPr/>
            <p:nvPr/>
          </p:nvSpPr>
          <p:spPr>
            <a:xfrm>
              <a:off x="457200" y="5719638"/>
              <a:ext cx="8382000" cy="604741"/>
            </a:xfrm>
            <a:custGeom>
              <a:avLst/>
              <a:gdLst>
                <a:gd name="connsiteX0" fmla="*/ 0 w 8382000"/>
                <a:gd name="connsiteY0" fmla="*/ 0 h 604741"/>
                <a:gd name="connsiteX1" fmla="*/ 8382000 w 8382000"/>
                <a:gd name="connsiteY1" fmla="*/ 0 h 604741"/>
                <a:gd name="connsiteX2" fmla="*/ 8382000 w 8382000"/>
                <a:gd name="connsiteY2" fmla="*/ 604741 h 604741"/>
                <a:gd name="connsiteX3" fmla="*/ 0 w 8382000"/>
                <a:gd name="connsiteY3" fmla="*/ 604741 h 604741"/>
                <a:gd name="connsiteX4" fmla="*/ 0 w 8382000"/>
                <a:gd name="connsiteY4" fmla="*/ 0 h 60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04741">
                  <a:moveTo>
                    <a:pt x="0" y="0"/>
                  </a:moveTo>
                  <a:lnTo>
                    <a:pt x="8382000" y="0"/>
                  </a:lnTo>
                  <a:lnTo>
                    <a:pt x="8382000" y="604741"/>
                  </a:lnTo>
                  <a:lnTo>
                    <a:pt x="0" y="60474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Quality of intake may determine success of initial visit</a:t>
              </a:r>
              <a:endParaRPr lang="en-US" sz="2800" kern="1200" dirty="0"/>
            </a:p>
          </p:txBody>
        </p:sp>
        <p:sp>
          <p:nvSpPr>
            <p:cNvPr id="5" name="Freeform 4"/>
            <p:cNvSpPr/>
            <p:nvPr/>
          </p:nvSpPr>
          <p:spPr>
            <a:xfrm>
              <a:off x="457199" y="3130600"/>
              <a:ext cx="8382001" cy="2606360"/>
            </a:xfrm>
            <a:custGeom>
              <a:avLst/>
              <a:gdLst>
                <a:gd name="connsiteX0" fmla="*/ 0 w 8382000"/>
                <a:gd name="connsiteY0" fmla="*/ 912825 h 2606359"/>
                <a:gd name="connsiteX1" fmla="*/ 3865205 w 8382000"/>
                <a:gd name="connsiteY1" fmla="*/ 912825 h 2606359"/>
                <a:gd name="connsiteX2" fmla="*/ 3865205 w 8382000"/>
                <a:gd name="connsiteY2" fmla="*/ 651590 h 2606359"/>
                <a:gd name="connsiteX3" fmla="*/ 3539410 w 8382000"/>
                <a:gd name="connsiteY3" fmla="*/ 651590 h 2606359"/>
                <a:gd name="connsiteX4" fmla="*/ 4191000 w 8382000"/>
                <a:gd name="connsiteY4" fmla="*/ 0 h 2606359"/>
                <a:gd name="connsiteX5" fmla="*/ 4842590 w 8382000"/>
                <a:gd name="connsiteY5" fmla="*/ 651590 h 2606359"/>
                <a:gd name="connsiteX6" fmla="*/ 4516795 w 8382000"/>
                <a:gd name="connsiteY6" fmla="*/ 651590 h 2606359"/>
                <a:gd name="connsiteX7" fmla="*/ 4516795 w 8382000"/>
                <a:gd name="connsiteY7" fmla="*/ 912825 h 2606359"/>
                <a:gd name="connsiteX8" fmla="*/ 8382000 w 8382000"/>
                <a:gd name="connsiteY8" fmla="*/ 912825 h 2606359"/>
                <a:gd name="connsiteX9" fmla="*/ 8382000 w 8382000"/>
                <a:gd name="connsiteY9" fmla="*/ 2606359 h 2606359"/>
                <a:gd name="connsiteX10" fmla="*/ 0 w 8382000"/>
                <a:gd name="connsiteY10" fmla="*/ 2606359 h 2606359"/>
                <a:gd name="connsiteX11" fmla="*/ 0 w 8382000"/>
                <a:gd name="connsiteY11" fmla="*/ 912825 h 260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2000" h="2606359">
                  <a:moveTo>
                    <a:pt x="8382000" y="1693534"/>
                  </a:moveTo>
                  <a:lnTo>
                    <a:pt x="4516795" y="1693534"/>
                  </a:lnTo>
                  <a:lnTo>
                    <a:pt x="4516795" y="1954769"/>
                  </a:lnTo>
                  <a:lnTo>
                    <a:pt x="4842590" y="1954769"/>
                  </a:lnTo>
                  <a:lnTo>
                    <a:pt x="4191000" y="2606358"/>
                  </a:lnTo>
                  <a:lnTo>
                    <a:pt x="3539410" y="1954769"/>
                  </a:lnTo>
                  <a:lnTo>
                    <a:pt x="3865205" y="1954769"/>
                  </a:lnTo>
                  <a:lnTo>
                    <a:pt x="3865205" y="1693534"/>
                  </a:lnTo>
                  <a:lnTo>
                    <a:pt x="0" y="1693534"/>
                  </a:lnTo>
                  <a:lnTo>
                    <a:pt x="0" y="1"/>
                  </a:lnTo>
                  <a:lnTo>
                    <a:pt x="8382000" y="1"/>
                  </a:lnTo>
                  <a:lnTo>
                    <a:pt x="8382000" y="1693534"/>
                  </a:lnTo>
                  <a:close/>
                </a:path>
              </a:pathLst>
            </a:custGeom>
            <a:ln>
              <a:solidFill>
                <a:srgbClr val="FFFF00"/>
              </a:solidFill>
            </a:ln>
            <a:scene3d>
              <a:camera prst="orthographicFront"/>
              <a:lightRig rig="flat" dir="t"/>
            </a:scene3d>
            <a:sp3d prstMaterial="dkEdge">
              <a:bevelT w="8200" h="38100"/>
            </a:sp3d>
          </p:spPr>
          <p:style>
            <a:lnRef idx="0">
              <a:scrgbClr r="0" g="0" b="0"/>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99137" tIns="199136" rIns="199136" bIns="1890664" numCol="1" spcCol="1270" anchor="ctr" anchorCtr="0">
              <a:noAutofit/>
            </a:bodyPr>
            <a:lstStyle/>
            <a:p>
              <a:pPr lvl="0" algn="ctr" defTabSz="1244600">
                <a:lnSpc>
                  <a:spcPct val="90000"/>
                </a:lnSpc>
                <a:spcBef>
                  <a:spcPct val="0"/>
                </a:spcBef>
                <a:spcAft>
                  <a:spcPct val="35000"/>
                </a:spcAft>
              </a:pPr>
              <a:r>
                <a:rPr lang="en-US" sz="2800" kern="1200" dirty="0" smtClean="0"/>
                <a:t>Intake is the gathering of sufficient information to determine if an investigation is required including:</a:t>
              </a:r>
            </a:p>
          </p:txBody>
        </p:sp>
        <p:sp>
          <p:nvSpPr>
            <p:cNvPr id="6" name="Freeform 5"/>
            <p:cNvSpPr/>
            <p:nvPr/>
          </p:nvSpPr>
          <p:spPr>
            <a:xfrm>
              <a:off x="457200" y="4169141"/>
              <a:ext cx="4191000" cy="531054"/>
            </a:xfrm>
            <a:custGeom>
              <a:avLst/>
              <a:gdLst>
                <a:gd name="connsiteX0" fmla="*/ 0 w 4191000"/>
                <a:gd name="connsiteY0" fmla="*/ 0 h 531054"/>
                <a:gd name="connsiteX1" fmla="*/ 4191000 w 4191000"/>
                <a:gd name="connsiteY1" fmla="*/ 0 h 531054"/>
                <a:gd name="connsiteX2" fmla="*/ 4191000 w 4191000"/>
                <a:gd name="connsiteY2" fmla="*/ 531054 h 531054"/>
                <a:gd name="connsiteX3" fmla="*/ 0 w 4191000"/>
                <a:gd name="connsiteY3" fmla="*/ 531054 h 531054"/>
                <a:gd name="connsiteX4" fmla="*/ 0 w 4191000"/>
                <a:gd name="connsiteY4" fmla="*/ 0 h 531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00" h="531054">
                  <a:moveTo>
                    <a:pt x="0" y="0"/>
                  </a:moveTo>
                  <a:lnTo>
                    <a:pt x="4191000" y="0"/>
                  </a:lnTo>
                  <a:lnTo>
                    <a:pt x="4191000" y="531054"/>
                  </a:lnTo>
                  <a:lnTo>
                    <a:pt x="0" y="531054"/>
                  </a:lnTo>
                  <a:lnTo>
                    <a:pt x="0" y="0"/>
                  </a:lnTo>
                  <a:close/>
                </a:path>
              </a:pathLst>
            </a:custGeom>
            <a:ln>
              <a:solidFill>
                <a:schemeClr val="accent2">
                  <a:lumMod val="60000"/>
                  <a:lumOff val="40000"/>
                  <a:alpha val="90000"/>
                </a:schemeClr>
              </a:solidFill>
            </a:ln>
          </p:spPr>
          <p:style>
            <a:lnRef idx="1">
              <a:scrgbClr r="0" g="0" b="0"/>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Locating identified individual</a:t>
              </a:r>
            </a:p>
          </p:txBody>
        </p:sp>
        <p:sp>
          <p:nvSpPr>
            <p:cNvPr id="7" name="Freeform 6"/>
            <p:cNvSpPr/>
            <p:nvPr/>
          </p:nvSpPr>
          <p:spPr>
            <a:xfrm>
              <a:off x="4648200" y="4169141"/>
              <a:ext cx="4191000" cy="531054"/>
            </a:xfrm>
            <a:custGeom>
              <a:avLst/>
              <a:gdLst>
                <a:gd name="connsiteX0" fmla="*/ 0 w 4191000"/>
                <a:gd name="connsiteY0" fmla="*/ 0 h 531054"/>
                <a:gd name="connsiteX1" fmla="*/ 4191000 w 4191000"/>
                <a:gd name="connsiteY1" fmla="*/ 0 h 531054"/>
                <a:gd name="connsiteX2" fmla="*/ 4191000 w 4191000"/>
                <a:gd name="connsiteY2" fmla="*/ 531054 h 531054"/>
                <a:gd name="connsiteX3" fmla="*/ 0 w 4191000"/>
                <a:gd name="connsiteY3" fmla="*/ 531054 h 531054"/>
                <a:gd name="connsiteX4" fmla="*/ 0 w 4191000"/>
                <a:gd name="connsiteY4" fmla="*/ 0 h 531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00" h="531054">
                  <a:moveTo>
                    <a:pt x="0" y="0"/>
                  </a:moveTo>
                  <a:lnTo>
                    <a:pt x="4191000" y="0"/>
                  </a:lnTo>
                  <a:lnTo>
                    <a:pt x="4191000" y="531054"/>
                  </a:lnTo>
                  <a:lnTo>
                    <a:pt x="0" y="531054"/>
                  </a:lnTo>
                  <a:lnTo>
                    <a:pt x="0" y="0"/>
                  </a:lnTo>
                  <a:close/>
                </a:path>
              </a:pathLst>
            </a:custGeom>
            <a:ln>
              <a:solidFill>
                <a:schemeClr val="accent3">
                  <a:lumMod val="75000"/>
                  <a:alpha val="90000"/>
                </a:schemeClr>
              </a:solidFill>
            </a:ln>
          </p:spPr>
          <p:style>
            <a:lnRef idx="1">
              <a:scrgbClr r="0" g="0" b="0"/>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Indicating how emergent the needs may be</a:t>
              </a:r>
            </a:p>
          </p:txBody>
        </p:sp>
        <p:sp>
          <p:nvSpPr>
            <p:cNvPr id="9" name="Freeform 8"/>
            <p:cNvSpPr/>
            <p:nvPr/>
          </p:nvSpPr>
          <p:spPr>
            <a:xfrm rot="21600000">
              <a:off x="457200" y="1371819"/>
              <a:ext cx="8382000" cy="1776104"/>
            </a:xfrm>
            <a:custGeom>
              <a:avLst/>
              <a:gdLst>
                <a:gd name="connsiteX0" fmla="*/ 0 w 8382000"/>
                <a:gd name="connsiteY0" fmla="*/ 622044 h 1776102"/>
                <a:gd name="connsiteX1" fmla="*/ 3968987 w 8382000"/>
                <a:gd name="connsiteY1" fmla="*/ 622044 h 1776102"/>
                <a:gd name="connsiteX2" fmla="*/ 3968987 w 8382000"/>
                <a:gd name="connsiteY2" fmla="*/ 444026 h 1776102"/>
                <a:gd name="connsiteX3" fmla="*/ 3746975 w 8382000"/>
                <a:gd name="connsiteY3" fmla="*/ 444026 h 1776102"/>
                <a:gd name="connsiteX4" fmla="*/ 4191000 w 8382000"/>
                <a:gd name="connsiteY4" fmla="*/ 0 h 1776102"/>
                <a:gd name="connsiteX5" fmla="*/ 4635026 w 8382000"/>
                <a:gd name="connsiteY5" fmla="*/ 444026 h 1776102"/>
                <a:gd name="connsiteX6" fmla="*/ 4413013 w 8382000"/>
                <a:gd name="connsiteY6" fmla="*/ 444026 h 1776102"/>
                <a:gd name="connsiteX7" fmla="*/ 4413013 w 8382000"/>
                <a:gd name="connsiteY7" fmla="*/ 622044 h 1776102"/>
                <a:gd name="connsiteX8" fmla="*/ 8382000 w 8382000"/>
                <a:gd name="connsiteY8" fmla="*/ 622044 h 1776102"/>
                <a:gd name="connsiteX9" fmla="*/ 8382000 w 8382000"/>
                <a:gd name="connsiteY9" fmla="*/ 1776102 h 1776102"/>
                <a:gd name="connsiteX10" fmla="*/ 0 w 8382000"/>
                <a:gd name="connsiteY10" fmla="*/ 1776102 h 1776102"/>
                <a:gd name="connsiteX11" fmla="*/ 0 w 8382000"/>
                <a:gd name="connsiteY11" fmla="*/ 622044 h 177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2000" h="1776102">
                  <a:moveTo>
                    <a:pt x="8382000" y="1154058"/>
                  </a:moveTo>
                  <a:lnTo>
                    <a:pt x="4413013" y="1154058"/>
                  </a:lnTo>
                  <a:lnTo>
                    <a:pt x="4413013" y="1332076"/>
                  </a:lnTo>
                  <a:lnTo>
                    <a:pt x="4635025" y="1332076"/>
                  </a:lnTo>
                  <a:lnTo>
                    <a:pt x="4191000" y="1776101"/>
                  </a:lnTo>
                  <a:lnTo>
                    <a:pt x="3746974" y="1332076"/>
                  </a:lnTo>
                  <a:lnTo>
                    <a:pt x="3968987" y="1332076"/>
                  </a:lnTo>
                  <a:lnTo>
                    <a:pt x="3968987" y="1154058"/>
                  </a:lnTo>
                  <a:lnTo>
                    <a:pt x="0" y="1154058"/>
                  </a:lnTo>
                  <a:lnTo>
                    <a:pt x="0" y="1"/>
                  </a:lnTo>
                  <a:lnTo>
                    <a:pt x="8382000" y="1"/>
                  </a:lnTo>
                  <a:lnTo>
                    <a:pt x="8382000" y="115405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9135" tIns="199137" rIns="199136" bIns="821181" numCol="1" spcCol="1270" anchor="ctr" anchorCtr="0">
              <a:noAutofit/>
            </a:bodyPr>
            <a:lstStyle/>
            <a:p>
              <a:pPr lvl="0" algn="ctr" defTabSz="1244600">
                <a:lnSpc>
                  <a:spcPct val="90000"/>
                </a:lnSpc>
                <a:spcBef>
                  <a:spcPct val="0"/>
                </a:spcBef>
                <a:spcAft>
                  <a:spcPct val="35000"/>
                </a:spcAft>
              </a:pPr>
              <a:r>
                <a:rPr lang="en-US" sz="2800" kern="1200" dirty="0" smtClean="0"/>
                <a:t>It is a process that is done differently in different jurisdictions</a:t>
              </a:r>
              <a:endParaRPr lang="en-US" sz="2800" kern="1200" dirty="0"/>
            </a:p>
          </p:txBody>
        </p:sp>
      </p:gr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tx2">
                    <a:lumMod val="75000"/>
                  </a:schemeClr>
                </a:solidFill>
              </a:rPr>
              <a:t>Goals of the Intake Interview</a:t>
            </a:r>
            <a:endParaRPr lang="en-US" b="1" dirty="0">
              <a:solidFill>
                <a:schemeClr val="tx2">
                  <a:lumMod val="75000"/>
                </a:schemeClr>
              </a:solidFill>
            </a:endParaRPr>
          </a:p>
        </p:txBody>
      </p:sp>
      <p:sp>
        <p:nvSpPr>
          <p:cNvPr id="3" name="Content Placeholder 2"/>
          <p:cNvSpPr>
            <a:spLocks noGrp="1"/>
          </p:cNvSpPr>
          <p:nvPr>
            <p:ph idx="1"/>
          </p:nvPr>
        </p:nvSpPr>
        <p:spPr>
          <a:xfrm>
            <a:off x="457200" y="1600201"/>
            <a:ext cx="5715000" cy="4952999"/>
          </a:xfrm>
        </p:spPr>
        <p:txBody>
          <a:bodyPr>
            <a:normAutofit lnSpcReduction="10000"/>
          </a:bodyPr>
          <a:lstStyle/>
          <a:p>
            <a:r>
              <a:rPr lang="en-US" dirty="0" smtClean="0"/>
              <a:t>Set the tone for an introduction to the agency and program</a:t>
            </a:r>
          </a:p>
          <a:p>
            <a:r>
              <a:rPr lang="en-US" sz="3200" dirty="0" smtClean="0"/>
              <a:t>Obtain the most relevant information on the situation</a:t>
            </a:r>
          </a:p>
          <a:p>
            <a:r>
              <a:rPr lang="en-US" sz="3200" dirty="0" smtClean="0"/>
              <a:t>Determine if the situation meets the criteria for APS investigation</a:t>
            </a:r>
          </a:p>
          <a:p>
            <a:r>
              <a:rPr lang="en-US" sz="3200" dirty="0" smtClean="0"/>
              <a:t>Provide clear explanations to the reporting party</a:t>
            </a:r>
          </a:p>
          <a:p>
            <a:endParaRPr lang="en-US" dirty="0"/>
          </a:p>
        </p:txBody>
      </p:sp>
      <p:pic>
        <p:nvPicPr>
          <p:cNvPr id="4108" name="Picture 12" descr="C:\Documents and Settings\Owner\Local Settings\Temporary Internet Files\Content.IE5\WTOPTS12\MPj0202155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600200"/>
            <a:ext cx="2426208"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7614</TotalTime>
  <Words>2400</Words>
  <Application>Microsoft Office PowerPoint</Application>
  <PresentationFormat>On-screen Show (4:3)</PresentationFormat>
  <Paragraphs>476</Paragraphs>
  <Slides>50</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Bradley Hand ITC</vt:lpstr>
      <vt:lpstr>Calibri</vt:lpstr>
      <vt:lpstr>Symbol</vt:lpstr>
      <vt:lpstr>Times New Roman</vt:lpstr>
      <vt:lpstr>Tunga</vt:lpstr>
      <vt:lpstr>Viner Hand ITC</vt:lpstr>
      <vt:lpstr>Vrinda</vt:lpstr>
      <vt:lpstr>Office Theme</vt:lpstr>
      <vt:lpstr>PowerPoint Presentation</vt:lpstr>
      <vt:lpstr>Housekeeping and Introductions</vt:lpstr>
      <vt:lpstr>Evaluation Process</vt:lpstr>
      <vt:lpstr>Developing an ID Code</vt:lpstr>
      <vt:lpstr>Learning Objectives (A.M.)</vt:lpstr>
      <vt:lpstr>Learning Objectives (P.M.)</vt:lpstr>
      <vt:lpstr>How is Intake Done in YOUR  agency?</vt:lpstr>
      <vt:lpstr>What is Intake?</vt:lpstr>
      <vt:lpstr>Goals of the Intake Interview</vt:lpstr>
      <vt:lpstr>Role of Intake Worker</vt:lpstr>
      <vt:lpstr>Skills for Effective Intake Interviews</vt:lpstr>
      <vt:lpstr>Getting the S.T.O.R.Y.</vt:lpstr>
      <vt:lpstr>Specifics</vt:lpstr>
      <vt:lpstr>Tale</vt:lpstr>
      <vt:lpstr>Others</vt:lpstr>
      <vt:lpstr>Reporting Party</vt:lpstr>
      <vt:lpstr>Yes or No: Ending the Intake Call</vt:lpstr>
      <vt:lpstr>Screen In or Out?</vt:lpstr>
      <vt:lpstr>A Few Facts about Safety</vt:lpstr>
      <vt:lpstr>Preparing for the Initial Visit</vt:lpstr>
      <vt:lpstr>Pre-Investigation Investigation</vt:lpstr>
      <vt:lpstr>Pre-Service Service Planning</vt:lpstr>
      <vt:lpstr>Consultation/Support/Backup</vt:lpstr>
      <vt:lpstr>Decision on Type of Visit</vt:lpstr>
      <vt:lpstr>Planning for Safety</vt:lpstr>
      <vt:lpstr>Involving Law Enforcement  at Initial Visit</vt:lpstr>
      <vt:lpstr>Gaining Access: Rapport at the Door</vt:lpstr>
      <vt:lpstr>Gaining Access: The Dos</vt:lpstr>
      <vt:lpstr>Gaining Access: The Dos</vt:lpstr>
      <vt:lpstr> What We Learned From Research</vt:lpstr>
      <vt:lpstr>Gaining Access: The Don’ts</vt:lpstr>
      <vt:lpstr>Dealing with Resistance</vt:lpstr>
      <vt:lpstr>If you are refused access</vt:lpstr>
      <vt:lpstr>Be Aware/ Beware </vt:lpstr>
      <vt:lpstr>Alleged Abuser: Initial Interview </vt:lpstr>
      <vt:lpstr>Preparing for the Interview</vt:lpstr>
      <vt:lpstr>The Dos</vt:lpstr>
      <vt:lpstr>The Don’ts</vt:lpstr>
      <vt:lpstr>Abuser Behaviors Associated with Danger</vt:lpstr>
      <vt:lpstr>Red Flags</vt:lpstr>
      <vt:lpstr>Proactive Responses to Conflict</vt:lpstr>
      <vt:lpstr>Warning Signals for Potential Violence</vt:lpstr>
      <vt:lpstr>Preventing Dangerous Situations</vt:lpstr>
      <vt:lpstr>Your Attitude</vt:lpstr>
      <vt:lpstr>Your Listening Skills</vt:lpstr>
      <vt:lpstr>Your Communications Skills</vt:lpstr>
      <vt:lpstr>Your Gut Reaction</vt:lpstr>
      <vt:lpstr>Exiting a Tense Situation </vt:lpstr>
      <vt:lpstr>Ethical Practice</vt:lpstr>
      <vt:lpstr>In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Intake and Gaining Access</dc:title>
  <dc:creator>Susan Castano</dc:creator>
  <cp:lastModifiedBy>Kathy</cp:lastModifiedBy>
  <cp:revision>409</cp:revision>
  <dcterms:created xsi:type="dcterms:W3CDTF">2002-04-03T14:44:17Z</dcterms:created>
  <dcterms:modified xsi:type="dcterms:W3CDTF">2015-11-02T22:01:44Z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69949CAB-0F74-48CF-A290-501FB6D5EFA6</vt:lpwstr>
  </property>
  <property fmtid="{D5CDD505-2E9C-101B-9397-08002B2CF9AE}" pid="3" name="ArticulatePath">
    <vt:lpwstr>initial-investigation</vt:lpwstr>
  </property>
</Properties>
</file>