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4.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6.xml" ContentType="application/vnd.openxmlformats-officedocument.presentationml.notesSlide+xml"/>
  <Override PartName="/ppt/tags/tag8.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9.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tags/tag10.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tags/tag11.xml" ContentType="application/vnd.openxmlformats-officedocument.presentationml.tags+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tags/tag12.xml" ContentType="application/vnd.openxmlformats-officedocument.presentationml.tags+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57"/>
  </p:notesMasterIdLst>
  <p:handoutMasterIdLst>
    <p:handoutMasterId r:id="rId58"/>
  </p:handoutMasterIdLst>
  <p:sldIdLst>
    <p:sldId id="498" r:id="rId2"/>
    <p:sldId id="499" r:id="rId3"/>
    <p:sldId id="554" r:id="rId4"/>
    <p:sldId id="505" r:id="rId5"/>
    <p:sldId id="425" r:id="rId6"/>
    <p:sldId id="426" r:id="rId7"/>
    <p:sldId id="258" r:id="rId8"/>
    <p:sldId id="257" r:id="rId9"/>
    <p:sldId id="507" r:id="rId10"/>
    <p:sldId id="465" r:id="rId11"/>
    <p:sldId id="396" r:id="rId12"/>
    <p:sldId id="333" r:id="rId13"/>
    <p:sldId id="506" r:id="rId14"/>
    <p:sldId id="331" r:id="rId15"/>
    <p:sldId id="332" r:id="rId16"/>
    <p:sldId id="511" r:id="rId17"/>
    <p:sldId id="521" r:id="rId18"/>
    <p:sldId id="520" r:id="rId19"/>
    <p:sldId id="508" r:id="rId20"/>
    <p:sldId id="509" r:id="rId21"/>
    <p:sldId id="512" r:id="rId22"/>
    <p:sldId id="510" r:id="rId23"/>
    <p:sldId id="513" r:id="rId24"/>
    <p:sldId id="517" r:id="rId25"/>
    <p:sldId id="518" r:id="rId26"/>
    <p:sldId id="437" r:id="rId27"/>
    <p:sldId id="537" r:id="rId28"/>
    <p:sldId id="539" r:id="rId29"/>
    <p:sldId id="538" r:id="rId30"/>
    <p:sldId id="546" r:id="rId31"/>
    <p:sldId id="547" r:id="rId32"/>
    <p:sldId id="548" r:id="rId33"/>
    <p:sldId id="549" r:id="rId34"/>
    <p:sldId id="550" r:id="rId35"/>
    <p:sldId id="551" r:id="rId36"/>
    <p:sldId id="540" r:id="rId37"/>
    <p:sldId id="541" r:id="rId38"/>
    <p:sldId id="542" r:id="rId39"/>
    <p:sldId id="543" r:id="rId40"/>
    <p:sldId id="544" r:id="rId41"/>
    <p:sldId id="471" r:id="rId42"/>
    <p:sldId id="473" r:id="rId43"/>
    <p:sldId id="545" r:id="rId44"/>
    <p:sldId id="472" r:id="rId45"/>
    <p:sldId id="461" r:id="rId46"/>
    <p:sldId id="552" r:id="rId47"/>
    <p:sldId id="440" r:id="rId48"/>
    <p:sldId id="450" r:id="rId49"/>
    <p:sldId id="451" r:id="rId50"/>
    <p:sldId id="452" r:id="rId51"/>
    <p:sldId id="335" r:id="rId52"/>
    <p:sldId id="489" r:id="rId53"/>
    <p:sldId id="494" r:id="rId54"/>
    <p:sldId id="553" r:id="rId55"/>
    <p:sldId id="493" r:id="rId56"/>
  </p:sldIdLst>
  <p:sldSz cx="9144000" cy="6858000" type="screen4x3"/>
  <p:notesSz cx="6858000" cy="9382125"/>
  <p:custDataLst>
    <p:tags r:id="rId59"/>
  </p:custDataLst>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6">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000000"/>
    <a:srgbClr val="FF9900"/>
    <a:srgbClr val="0066CC"/>
    <a:srgbClr val="3366CC"/>
    <a:srgbClr val="3366FF"/>
    <a:srgbClr val="0066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1" autoAdjust="0"/>
    <p:restoredTop sz="84547" autoAdjust="0"/>
  </p:normalViewPr>
  <p:slideViewPr>
    <p:cSldViewPr snapToGrid="0">
      <p:cViewPr varScale="1">
        <p:scale>
          <a:sx n="132" d="100"/>
          <a:sy n="132" d="100"/>
        </p:scale>
        <p:origin x="10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5" d="100"/>
          <a:sy n="65" d="100"/>
        </p:scale>
        <p:origin x="-1589" y="-72"/>
      </p:cViewPr>
      <p:guideLst>
        <p:guide orient="horz" pos="2956"/>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71800"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99683" name="Rectangle 3"/>
          <p:cNvSpPr>
            <a:spLocks noGrp="1" noChangeArrowheads="1"/>
          </p:cNvSpPr>
          <p:nvPr>
            <p:ph type="dt" sz="quarter" idx="1"/>
          </p:nvPr>
        </p:nvSpPr>
        <p:spPr bwMode="auto">
          <a:xfrm>
            <a:off x="3884613" y="0"/>
            <a:ext cx="2971800"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296D64ED-C780-4DF1-9444-3CF2E4F11958}" type="datetime1">
              <a:rPr lang="en-US"/>
              <a:pPr>
                <a:defRPr/>
              </a:pPr>
              <a:t>11/3/2015</a:t>
            </a:fld>
            <a:endParaRPr lang="en-US"/>
          </a:p>
        </p:txBody>
      </p:sp>
      <p:sp>
        <p:nvSpPr>
          <p:cNvPr id="199684" name="Rectangle 4"/>
          <p:cNvSpPr>
            <a:spLocks noGrp="1" noChangeArrowheads="1"/>
          </p:cNvSpPr>
          <p:nvPr>
            <p:ph type="ftr" sz="quarter" idx="2"/>
          </p:nvPr>
        </p:nvSpPr>
        <p:spPr bwMode="auto">
          <a:xfrm>
            <a:off x="0" y="8912225"/>
            <a:ext cx="2971800"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99685" name="Rectangle 5"/>
          <p:cNvSpPr>
            <a:spLocks noGrp="1" noChangeArrowheads="1"/>
          </p:cNvSpPr>
          <p:nvPr>
            <p:ph type="sldNum" sz="quarter" idx="3"/>
          </p:nvPr>
        </p:nvSpPr>
        <p:spPr bwMode="auto">
          <a:xfrm>
            <a:off x="3884613" y="8912225"/>
            <a:ext cx="2971800"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FB503F2-13A5-427D-951C-82AEF666A8B8}" type="slidenum">
              <a:rPr lang="en-US" altLang="en-US"/>
              <a:pPr/>
              <a:t>‹#›</a:t>
            </a:fld>
            <a:endParaRPr lang="en-US" altLang="en-US"/>
          </a:p>
        </p:txBody>
      </p:sp>
    </p:spTree>
    <p:extLst>
      <p:ext uri="{BB962C8B-B14F-4D97-AF65-F5344CB8AC3E}">
        <p14:creationId xmlns:p14="http://schemas.microsoft.com/office/powerpoint/2010/main" val="4049384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A076D14E-4719-4FDE-8B53-BF84FDB127B9}" type="datetime1">
              <a:rPr lang="en-US"/>
              <a:pPr>
                <a:defRPr/>
              </a:pPr>
              <a:t>11/3/2015</a:t>
            </a:fld>
            <a:endParaRPr lang="en-US"/>
          </a:p>
        </p:txBody>
      </p:sp>
      <p:sp>
        <p:nvSpPr>
          <p:cNvPr id="70660" name="Rectangle 4"/>
          <p:cNvSpPr>
            <a:spLocks noGrp="1" noRot="1" noChangeAspect="1" noChangeArrowheads="1" noTextEdit="1"/>
          </p:cNvSpPr>
          <p:nvPr>
            <p:ph type="sldImg" idx="2"/>
          </p:nvPr>
        </p:nvSpPr>
        <p:spPr bwMode="auto">
          <a:xfrm>
            <a:off x="1085850" y="704850"/>
            <a:ext cx="4687888" cy="3516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456113"/>
            <a:ext cx="5486400" cy="4221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912225"/>
            <a:ext cx="2971800"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912225"/>
            <a:ext cx="2971800"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76622D17-98A6-463D-B089-EA886E2DEC8E}" type="slidenum">
              <a:rPr lang="en-US" altLang="en-US"/>
              <a:pPr/>
              <a:t>‹#›</a:t>
            </a:fld>
            <a:endParaRPr lang="en-US" altLang="en-US"/>
          </a:p>
        </p:txBody>
      </p:sp>
    </p:spTree>
    <p:extLst>
      <p:ext uri="{BB962C8B-B14F-4D97-AF65-F5344CB8AC3E}">
        <p14:creationId xmlns:p14="http://schemas.microsoft.com/office/powerpoint/2010/main" val="66870920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9305572-F687-4766-A026-B9A1AC3CCDED}" type="slidenum">
              <a:rPr lang="en-US" altLang="en-US"/>
              <a:pPr eaLnBrk="1" hangingPunct="1">
                <a:spcBef>
                  <a:spcPct val="0"/>
                </a:spcBef>
              </a:pPr>
              <a:t>1</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73034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090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9ED0DC2-D846-469D-9B06-BE514A79C240}" type="datetime1">
              <a:rPr lang="en-US" altLang="en-US" smtClean="0"/>
              <a:pPr eaLnBrk="1" hangingPunct="1">
                <a:spcBef>
                  <a:spcPct val="0"/>
                </a:spcBef>
              </a:pPr>
              <a:t>11/3/2015</a:t>
            </a:fld>
            <a:endParaRPr lang="en-US" altLang="en-US" smtClean="0"/>
          </a:p>
        </p:txBody>
      </p:sp>
      <p:sp>
        <p:nvSpPr>
          <p:cNvPr id="8090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C396658-203C-43FE-BB91-2DD84DD589F8}"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2846910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914F6B1-8775-440E-8A6A-0638DF11AA64}" type="datetime1">
              <a:rPr lang="en-US" altLang="en-US" smtClean="0"/>
              <a:pPr eaLnBrk="1" hangingPunct="1">
                <a:spcBef>
                  <a:spcPct val="0"/>
                </a:spcBef>
              </a:pPr>
              <a:t>11/3/2015</a:t>
            </a:fld>
            <a:endParaRPr lang="en-US" altLang="en-US" smtClean="0"/>
          </a:p>
        </p:txBody>
      </p:sp>
      <p:sp>
        <p:nvSpPr>
          <p:cNvPr id="819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12955D1-A8D0-43CF-9DBE-6F7E58C3FE4F}" type="slidenum">
              <a:rPr lang="en-US" altLang="en-US"/>
              <a:pPr eaLnBrk="1" hangingPunct="1">
                <a:spcBef>
                  <a:spcPct val="0"/>
                </a:spcBef>
              </a:pPr>
              <a:t>11</a:t>
            </a:fld>
            <a:endParaRPr lang="en-US" altLang="en-US"/>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15556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294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0BBE20F-4CB9-4331-A446-D758D36F8AF7}" type="datetime1">
              <a:rPr lang="en-US" altLang="en-US" smtClean="0"/>
              <a:pPr eaLnBrk="1" hangingPunct="1">
                <a:spcBef>
                  <a:spcPct val="0"/>
                </a:spcBef>
              </a:pPr>
              <a:t>11/3/2015</a:t>
            </a:fld>
            <a:endParaRPr lang="en-US" altLang="en-US" smtClean="0"/>
          </a:p>
        </p:txBody>
      </p:sp>
      <p:sp>
        <p:nvSpPr>
          <p:cNvPr id="829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B8BE8F8-4BB6-4844-8B3E-41CA88845732}" type="slidenum">
              <a:rPr lang="en-US" altLang="en-US"/>
              <a:pPr eaLnBrk="1" hangingPunct="1">
                <a:spcBef>
                  <a:spcPct val="0"/>
                </a:spcBef>
              </a:pPr>
              <a:t>12</a:t>
            </a:fld>
            <a:endParaRPr lang="en-US" altLang="en-US"/>
          </a:p>
        </p:txBody>
      </p:sp>
    </p:spTree>
    <p:extLst>
      <p:ext uri="{BB962C8B-B14F-4D97-AF65-F5344CB8AC3E}">
        <p14:creationId xmlns:p14="http://schemas.microsoft.com/office/powerpoint/2010/main" val="718460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39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6AC26DB-91EB-4234-BD38-19D437305AE2}" type="datetime1">
              <a:rPr lang="en-US" altLang="en-US" smtClean="0"/>
              <a:pPr eaLnBrk="1" hangingPunct="1">
                <a:spcBef>
                  <a:spcPct val="0"/>
                </a:spcBef>
              </a:pPr>
              <a:t>11/3/2015</a:t>
            </a:fld>
            <a:endParaRPr lang="en-US" altLang="en-US" smtClean="0"/>
          </a:p>
        </p:txBody>
      </p:sp>
      <p:sp>
        <p:nvSpPr>
          <p:cNvPr id="839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00E7D79-7B8E-4057-BB03-860C926721FE}" type="slidenum">
              <a:rPr lang="en-US" altLang="en-US"/>
              <a:pPr eaLnBrk="1" hangingPunct="1">
                <a:spcBef>
                  <a:spcPct val="0"/>
                </a:spcBef>
              </a:pPr>
              <a:t>13</a:t>
            </a:fld>
            <a:endParaRPr lang="en-US" altLang="en-US"/>
          </a:p>
        </p:txBody>
      </p:sp>
    </p:spTree>
    <p:extLst>
      <p:ext uri="{BB962C8B-B14F-4D97-AF65-F5344CB8AC3E}">
        <p14:creationId xmlns:p14="http://schemas.microsoft.com/office/powerpoint/2010/main" val="1103782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701468E-23D0-49FB-AFC6-5A257ADBF457}" type="datetime1">
              <a:rPr lang="en-US" altLang="en-US" smtClean="0"/>
              <a:pPr eaLnBrk="1" hangingPunct="1">
                <a:spcBef>
                  <a:spcPct val="0"/>
                </a:spcBef>
              </a:pPr>
              <a:t>11/3/2015</a:t>
            </a:fld>
            <a:endParaRPr lang="en-US" altLang="en-US" smtClean="0"/>
          </a:p>
        </p:txBody>
      </p:sp>
      <p:sp>
        <p:nvSpPr>
          <p:cNvPr id="849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9D6F21E-487C-4F3F-8F0F-88032269D081}" type="slidenum">
              <a:rPr lang="en-US" altLang="en-US"/>
              <a:pPr eaLnBrk="1" hangingPunct="1">
                <a:spcBef>
                  <a:spcPct val="0"/>
                </a:spcBef>
              </a:pPr>
              <a:t>14</a:t>
            </a:fld>
            <a:endParaRPr lang="en-US" altLang="en-US"/>
          </a:p>
        </p:txBody>
      </p:sp>
      <p:sp>
        <p:nvSpPr>
          <p:cNvPr id="84996" name="Rectangle 2"/>
          <p:cNvSpPr>
            <a:spLocks noGrp="1" noRot="1" noChangeAspect="1" noChangeArrowheads="1" noTextEdit="1"/>
          </p:cNvSpPr>
          <p:nvPr>
            <p:ph type="sldImg"/>
          </p:nvPr>
        </p:nvSpPr>
        <p:spPr>
          <a:ln/>
        </p:spPr>
      </p:sp>
      <p:sp>
        <p:nvSpPr>
          <p:cNvPr id="849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68612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602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5B1176D-2CE1-4987-A05B-5EC5E6058D0C}" type="datetime1">
              <a:rPr lang="en-US" altLang="en-US" smtClean="0"/>
              <a:pPr eaLnBrk="1" hangingPunct="1">
                <a:spcBef>
                  <a:spcPct val="0"/>
                </a:spcBef>
              </a:pPr>
              <a:t>11/3/2015</a:t>
            </a:fld>
            <a:endParaRPr lang="en-US" altLang="en-US" smtClean="0"/>
          </a:p>
        </p:txBody>
      </p:sp>
      <p:sp>
        <p:nvSpPr>
          <p:cNvPr id="860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9CE36B1-3D10-42CB-B67F-7ECA55E6EDA1}" type="slidenum">
              <a:rPr lang="en-US" altLang="en-US"/>
              <a:pPr eaLnBrk="1" hangingPunct="1">
                <a:spcBef>
                  <a:spcPct val="0"/>
                </a:spcBef>
              </a:pPr>
              <a:t>15</a:t>
            </a:fld>
            <a:endParaRPr lang="en-US" altLang="en-US"/>
          </a:p>
        </p:txBody>
      </p:sp>
    </p:spTree>
    <p:extLst>
      <p:ext uri="{BB962C8B-B14F-4D97-AF65-F5344CB8AC3E}">
        <p14:creationId xmlns:p14="http://schemas.microsoft.com/office/powerpoint/2010/main" val="2449276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870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D85ABC5-9B9A-4D67-90A1-DAD22260F5A0}" type="slidenum">
              <a:rPr lang="en-US" altLang="en-US"/>
              <a:pPr eaLnBrk="1" hangingPunct="1">
                <a:spcBef>
                  <a:spcPct val="0"/>
                </a:spcBef>
              </a:pPr>
              <a:t>16</a:t>
            </a:fld>
            <a:endParaRPr lang="en-US" altLang="en-US"/>
          </a:p>
        </p:txBody>
      </p:sp>
      <p:sp>
        <p:nvSpPr>
          <p:cNvPr id="87044" name="Rectangle 2"/>
          <p:cNvSpPr>
            <a:spLocks noGrp="1" noRot="1" noChangeAspect="1" noChangeArrowheads="1" noTextEdit="1"/>
          </p:cNvSpPr>
          <p:nvPr>
            <p:ph type="sldImg"/>
          </p:nvPr>
        </p:nvSpPr>
        <p:spPr>
          <a:ln/>
        </p:spPr>
      </p:sp>
      <p:sp>
        <p:nvSpPr>
          <p:cNvPr id="870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Refer the trainees to handout #1.  All of these medical conditions can influence cognitive functioning. Point out the red flags that require immediate medical attention.</a:t>
            </a:r>
          </a:p>
        </p:txBody>
      </p:sp>
    </p:spTree>
    <p:extLst>
      <p:ext uri="{BB962C8B-B14F-4D97-AF65-F5344CB8AC3E}">
        <p14:creationId xmlns:p14="http://schemas.microsoft.com/office/powerpoint/2010/main" val="252079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880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B0CECC-0FB7-497C-8C64-6E0C7121BBB8}" type="slidenum">
              <a:rPr lang="en-US" altLang="en-US"/>
              <a:pPr eaLnBrk="1" hangingPunct="1">
                <a:spcBef>
                  <a:spcPct val="0"/>
                </a:spcBef>
              </a:pPr>
              <a:t>17</a:t>
            </a:fld>
            <a:endParaRPr lang="en-US" altLang="en-US"/>
          </a:p>
        </p:txBody>
      </p:sp>
      <p:sp>
        <p:nvSpPr>
          <p:cNvPr id="88068" name="Rectangle 1026"/>
          <p:cNvSpPr>
            <a:spLocks noGrp="1" noRot="1" noChangeAspect="1" noChangeArrowheads="1" noTextEdit="1"/>
          </p:cNvSpPr>
          <p:nvPr>
            <p:ph type="sldImg"/>
          </p:nvPr>
        </p:nvSpPr>
        <p:spPr>
          <a:ln/>
        </p:spPr>
      </p:sp>
      <p:sp>
        <p:nvSpPr>
          <p:cNvPr id="88069"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03171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890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E79F500-2CCC-479F-BC39-6B284C0CD512}" type="slidenum">
              <a:rPr lang="en-US" altLang="en-US"/>
              <a:pPr eaLnBrk="1" hangingPunct="1">
                <a:spcBef>
                  <a:spcPct val="0"/>
                </a:spcBef>
              </a:pPr>
              <a:t>18</a:t>
            </a:fld>
            <a:endParaRPr lang="en-US" altLang="en-US"/>
          </a:p>
        </p:txBody>
      </p:sp>
      <p:sp>
        <p:nvSpPr>
          <p:cNvPr id="89092" name="Rectangle 2"/>
          <p:cNvSpPr>
            <a:spLocks noGrp="1" noRot="1" noChangeAspect="1" noChangeArrowheads="1" noTextEdit="1"/>
          </p:cNvSpPr>
          <p:nvPr>
            <p:ph type="sldImg"/>
          </p:nvPr>
        </p:nvSpPr>
        <p:spPr>
          <a:ln/>
        </p:spPr>
      </p:sp>
      <p:sp>
        <p:nvSpPr>
          <p:cNvPr id="89093" name="Rectangle 3"/>
          <p:cNvSpPr>
            <a:spLocks noGrp="1" noChangeArrowheads="1"/>
          </p:cNvSpPr>
          <p:nvPr>
            <p:ph type="body" idx="1"/>
          </p:nvPr>
        </p:nvSpPr>
        <p:spPr>
          <a:xfrm>
            <a:off x="914400" y="4456113"/>
            <a:ext cx="5029200" cy="4221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eaLnBrk="1" hangingPunct="1"/>
            <a:endParaRPr lang="en-US" altLang="en-US" sz="1000" smtClean="0">
              <a:latin typeface="Arial" panose="020B0604020202020204" pitchFamily="34" charset="0"/>
            </a:endParaRPr>
          </a:p>
        </p:txBody>
      </p:sp>
    </p:spTree>
    <p:extLst>
      <p:ext uri="{BB962C8B-B14F-4D97-AF65-F5344CB8AC3E}">
        <p14:creationId xmlns:p14="http://schemas.microsoft.com/office/powerpoint/2010/main" val="2938478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01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01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957FCAA-2F9B-4F3D-A825-37224EB5F6C7}" type="slidenum">
              <a:rPr lang="en-US" altLang="en-US"/>
              <a:pPr eaLnBrk="1" hangingPunct="1">
                <a:spcBef>
                  <a:spcPct val="0"/>
                </a:spcBef>
              </a:pPr>
              <a:t>19</a:t>
            </a:fld>
            <a:endParaRPr lang="en-US" altLang="en-US"/>
          </a:p>
        </p:txBody>
      </p:sp>
    </p:spTree>
    <p:extLst>
      <p:ext uri="{BB962C8B-B14F-4D97-AF65-F5344CB8AC3E}">
        <p14:creationId xmlns:p14="http://schemas.microsoft.com/office/powerpoint/2010/main" val="2368845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3803DB0-4E6F-43FD-854E-E3F760602620}" type="slidenum">
              <a:rPr lang="en-US" altLang="en-US"/>
              <a:pPr eaLnBrk="1" hangingPunct="1">
                <a:spcBef>
                  <a:spcPct val="0"/>
                </a:spcBef>
              </a:pPr>
              <a:t>2</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4823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11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24977A7-1EC5-472F-9707-3DC8CD0369DF}" type="slidenum">
              <a:rPr lang="en-US" altLang="en-US"/>
              <a:pPr eaLnBrk="1" hangingPunct="1">
                <a:spcBef>
                  <a:spcPct val="0"/>
                </a:spcBef>
              </a:pPr>
              <a:t>20</a:t>
            </a:fld>
            <a:endParaRPr lang="en-US" altLang="en-US"/>
          </a:p>
        </p:txBody>
      </p:sp>
      <p:sp>
        <p:nvSpPr>
          <p:cNvPr id="91140" name="Rectangle 2"/>
          <p:cNvSpPr>
            <a:spLocks noGrp="1" noRot="1" noChangeAspect="1" noChangeArrowheads="1" noTextEdit="1"/>
          </p:cNvSpPr>
          <p:nvPr>
            <p:ph type="sldImg"/>
          </p:nvPr>
        </p:nvSpPr>
        <p:spPr>
          <a:ln/>
        </p:spPr>
      </p:sp>
      <p:sp>
        <p:nvSpPr>
          <p:cNvPr id="911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smtClean="0">
                <a:latin typeface="Arial" panose="020B0604020202020204" pitchFamily="34" charset="0"/>
              </a:rPr>
              <a:t> </a:t>
            </a:r>
          </a:p>
          <a:p>
            <a:pPr eaLnBrk="1" hangingPunct="1">
              <a:lnSpc>
                <a:spcPct val="90000"/>
              </a:lnSpc>
            </a:pPr>
            <a:endParaRPr lang="en-US" altLang="en-US" sz="1000" smtClean="0">
              <a:latin typeface="Arial" panose="020B0604020202020204" pitchFamily="34" charset="0"/>
            </a:endParaRPr>
          </a:p>
          <a:p>
            <a:pPr eaLnBrk="1" hangingPunct="1">
              <a:lnSpc>
                <a:spcPct val="90000"/>
              </a:lnSpc>
            </a:pPr>
            <a:endParaRPr lang="en-US" altLang="en-US" sz="1000" smtClean="0">
              <a:latin typeface="Arial" panose="020B0604020202020204" pitchFamily="34" charset="0"/>
            </a:endParaRPr>
          </a:p>
        </p:txBody>
      </p:sp>
    </p:spTree>
    <p:extLst>
      <p:ext uri="{BB962C8B-B14F-4D97-AF65-F5344CB8AC3E}">
        <p14:creationId xmlns:p14="http://schemas.microsoft.com/office/powerpoint/2010/main" val="2287022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21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751A3C0-2EC0-46A3-AA98-398A1132BA5E}" type="slidenum">
              <a:rPr lang="en-US" altLang="en-US"/>
              <a:pPr eaLnBrk="1" hangingPunct="1">
                <a:spcBef>
                  <a:spcPct val="0"/>
                </a:spcBef>
              </a:pPr>
              <a:t>22</a:t>
            </a:fld>
            <a:endParaRPr lang="en-US" altLang="en-US"/>
          </a:p>
        </p:txBody>
      </p:sp>
      <p:sp>
        <p:nvSpPr>
          <p:cNvPr id="92164" name="Rectangle 2"/>
          <p:cNvSpPr>
            <a:spLocks noGrp="1" noRot="1" noChangeAspect="1" noChangeArrowheads="1" noTextEdit="1"/>
          </p:cNvSpPr>
          <p:nvPr>
            <p:ph type="sldImg"/>
          </p:nvPr>
        </p:nvSpPr>
        <p:spPr>
          <a:ln/>
        </p:spPr>
      </p:sp>
      <p:sp>
        <p:nvSpPr>
          <p:cNvPr id="921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090370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31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D3E89E4-7BF6-4F19-9193-AF93F671C941}" type="slidenum">
              <a:rPr lang="en-US" altLang="en-US"/>
              <a:pPr eaLnBrk="1" hangingPunct="1">
                <a:spcBef>
                  <a:spcPct val="0"/>
                </a:spcBef>
              </a:pPr>
              <a:t>23</a:t>
            </a:fld>
            <a:endParaRPr lang="en-US" altLang="en-US"/>
          </a:p>
        </p:txBody>
      </p:sp>
      <p:sp>
        <p:nvSpPr>
          <p:cNvPr id="93188" name="Rectangle 2"/>
          <p:cNvSpPr>
            <a:spLocks noGrp="1" noRot="1" noChangeAspect="1" noChangeArrowheads="1" noTextEdit="1"/>
          </p:cNvSpPr>
          <p:nvPr>
            <p:ph type="sldImg"/>
          </p:nvPr>
        </p:nvSpPr>
        <p:spPr>
          <a:ln/>
        </p:spPr>
      </p:sp>
      <p:sp>
        <p:nvSpPr>
          <p:cNvPr id="93189" name="Rectangle 3"/>
          <p:cNvSpPr>
            <a:spLocks noGrp="1" noChangeArrowheads="1"/>
          </p:cNvSpPr>
          <p:nvPr>
            <p:ph type="body" idx="1"/>
          </p:nvPr>
        </p:nvSpPr>
        <p:spPr>
          <a:xfrm>
            <a:off x="914400" y="4456113"/>
            <a:ext cx="5029200" cy="4221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panose="020B0604020202020204" pitchFamily="34" charset="0"/>
            </a:endParaRPr>
          </a:p>
        </p:txBody>
      </p:sp>
    </p:spTree>
    <p:extLst>
      <p:ext uri="{BB962C8B-B14F-4D97-AF65-F5344CB8AC3E}">
        <p14:creationId xmlns:p14="http://schemas.microsoft.com/office/powerpoint/2010/main" val="18638592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42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60CB3AF-6B77-4E9A-9854-54C419A682D7}" type="slidenum">
              <a:rPr lang="en-US" altLang="en-US"/>
              <a:pPr eaLnBrk="1" hangingPunct="1">
                <a:spcBef>
                  <a:spcPct val="0"/>
                </a:spcBef>
              </a:pPr>
              <a:t>24</a:t>
            </a:fld>
            <a:endParaRPr lang="en-US" altLang="en-US"/>
          </a:p>
        </p:txBody>
      </p:sp>
      <p:sp>
        <p:nvSpPr>
          <p:cNvPr id="94212" name="Rectangle 2"/>
          <p:cNvSpPr>
            <a:spLocks noGrp="1" noRot="1" noChangeAspect="1" noChangeArrowheads="1" noTextEdit="1"/>
          </p:cNvSpPr>
          <p:nvPr>
            <p:ph type="sldImg"/>
          </p:nvPr>
        </p:nvSpPr>
        <p:spPr>
          <a:ln/>
        </p:spPr>
      </p:sp>
      <p:sp>
        <p:nvSpPr>
          <p:cNvPr id="942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1000" smtClean="0">
              <a:latin typeface="Arial" panose="020B0604020202020204" pitchFamily="34" charset="0"/>
            </a:endParaRPr>
          </a:p>
        </p:txBody>
      </p:sp>
    </p:spTree>
    <p:extLst>
      <p:ext uri="{BB962C8B-B14F-4D97-AF65-F5344CB8AC3E}">
        <p14:creationId xmlns:p14="http://schemas.microsoft.com/office/powerpoint/2010/main" val="7750247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52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9DB1141-8181-4099-BB65-C8F67AA38510}" type="slidenum">
              <a:rPr lang="en-US" altLang="en-US"/>
              <a:pPr eaLnBrk="1" hangingPunct="1">
                <a:spcBef>
                  <a:spcPct val="0"/>
                </a:spcBef>
              </a:pPr>
              <a:t>25</a:t>
            </a:fld>
            <a:endParaRPr lang="en-US" altLang="en-US"/>
          </a:p>
        </p:txBody>
      </p:sp>
      <p:sp>
        <p:nvSpPr>
          <p:cNvPr id="95236" name="Rectangle 2"/>
          <p:cNvSpPr>
            <a:spLocks noGrp="1" noRot="1" noChangeAspect="1" noChangeArrowheads="1" noTextEdit="1"/>
          </p:cNvSpPr>
          <p:nvPr>
            <p:ph type="sldImg"/>
          </p:nvPr>
        </p:nvSpPr>
        <p:spPr>
          <a:ln/>
        </p:spPr>
      </p:sp>
      <p:sp>
        <p:nvSpPr>
          <p:cNvPr id="952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1000" smtClean="0">
              <a:latin typeface="Arial" panose="020B0604020202020204" pitchFamily="34" charset="0"/>
            </a:endParaRPr>
          </a:p>
        </p:txBody>
      </p:sp>
    </p:spTree>
    <p:extLst>
      <p:ext uri="{BB962C8B-B14F-4D97-AF65-F5344CB8AC3E}">
        <p14:creationId xmlns:p14="http://schemas.microsoft.com/office/powerpoint/2010/main" val="11062862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9626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F0D481F-4DCF-4E27-8B4D-3F219421244E}" type="datetime1">
              <a:rPr lang="en-US" altLang="en-US" smtClean="0"/>
              <a:pPr eaLnBrk="1" hangingPunct="1">
                <a:spcBef>
                  <a:spcPct val="0"/>
                </a:spcBef>
              </a:pPr>
              <a:t>11/3/2015</a:t>
            </a:fld>
            <a:endParaRPr lang="en-US" altLang="en-US" smtClean="0"/>
          </a:p>
        </p:txBody>
      </p:sp>
      <p:sp>
        <p:nvSpPr>
          <p:cNvPr id="962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A5F1508-D4FE-4242-BB0D-0523B06C6E3C}" type="slidenum">
              <a:rPr lang="en-US" altLang="en-US"/>
              <a:pPr eaLnBrk="1" hangingPunct="1">
                <a:spcBef>
                  <a:spcPct val="0"/>
                </a:spcBef>
              </a:pPr>
              <a:t>26</a:t>
            </a:fld>
            <a:endParaRPr lang="en-US" altLang="en-US"/>
          </a:p>
        </p:txBody>
      </p:sp>
    </p:spTree>
    <p:extLst>
      <p:ext uri="{BB962C8B-B14F-4D97-AF65-F5344CB8AC3E}">
        <p14:creationId xmlns:p14="http://schemas.microsoft.com/office/powerpoint/2010/main" val="6168708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72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54D8D16-84F3-4FA0-ADFB-ECA064EA1779}" type="slidenum">
              <a:rPr lang="en-US" altLang="en-US"/>
              <a:pPr eaLnBrk="1" hangingPunct="1">
                <a:spcBef>
                  <a:spcPct val="0"/>
                </a:spcBef>
              </a:pPr>
              <a:t>28</a:t>
            </a:fld>
            <a:endParaRPr lang="en-US" altLang="en-US"/>
          </a:p>
        </p:txBody>
      </p:sp>
      <p:sp>
        <p:nvSpPr>
          <p:cNvPr id="97284" name="Rectangle 2"/>
          <p:cNvSpPr>
            <a:spLocks noGrp="1" noRot="1" noChangeAspect="1" noChangeArrowheads="1" noTextEdit="1"/>
          </p:cNvSpPr>
          <p:nvPr>
            <p:ph type="sldImg"/>
          </p:nvPr>
        </p:nvSpPr>
        <p:spPr>
          <a:ln/>
        </p:spPr>
      </p:sp>
      <p:sp>
        <p:nvSpPr>
          <p:cNvPr id="972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latin typeface="Arial" panose="020B0604020202020204" pitchFamily="34" charset="0"/>
            </a:endParaRPr>
          </a:p>
        </p:txBody>
      </p:sp>
    </p:spTree>
    <p:extLst>
      <p:ext uri="{BB962C8B-B14F-4D97-AF65-F5344CB8AC3E}">
        <p14:creationId xmlns:p14="http://schemas.microsoft.com/office/powerpoint/2010/main" val="628866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983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3D2FCD1-1CC4-4FA9-9660-E96E697533E2}" type="slidenum">
              <a:rPr lang="en-US" altLang="en-US"/>
              <a:pPr eaLnBrk="1" hangingPunct="1">
                <a:spcBef>
                  <a:spcPct val="0"/>
                </a:spcBef>
              </a:pPr>
              <a:t>29</a:t>
            </a:fld>
            <a:endParaRPr lang="en-US" altLang="en-US"/>
          </a:p>
        </p:txBody>
      </p:sp>
      <p:sp>
        <p:nvSpPr>
          <p:cNvPr id="98308" name="Rectangle 2"/>
          <p:cNvSpPr>
            <a:spLocks noGrp="1" noRot="1" noChangeAspect="1" noChangeArrowheads="1" noTextEdit="1"/>
          </p:cNvSpPr>
          <p:nvPr>
            <p:ph type="sldImg"/>
          </p:nvPr>
        </p:nvSpPr>
        <p:spPr>
          <a:ln/>
        </p:spPr>
      </p:sp>
      <p:sp>
        <p:nvSpPr>
          <p:cNvPr id="98309" name="Rectangle 3"/>
          <p:cNvSpPr>
            <a:spLocks noGrp="1" noChangeArrowheads="1"/>
          </p:cNvSpPr>
          <p:nvPr>
            <p:ph type="body" idx="1"/>
          </p:nvPr>
        </p:nvSpPr>
        <p:spPr>
          <a:xfrm>
            <a:off x="914400" y="4456113"/>
            <a:ext cx="5029200" cy="4221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900" smtClean="0">
              <a:latin typeface="Arial" panose="020B0604020202020204" pitchFamily="34" charset="0"/>
            </a:endParaRPr>
          </a:p>
        </p:txBody>
      </p:sp>
    </p:spTree>
    <p:extLst>
      <p:ext uri="{BB962C8B-B14F-4D97-AF65-F5344CB8AC3E}">
        <p14:creationId xmlns:p14="http://schemas.microsoft.com/office/powerpoint/2010/main" val="2961795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0464888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4525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3EC87EE-9E8E-401B-ADB9-C83FE2C1852F}" type="slidenum">
              <a:rPr lang="en-US" altLang="en-US"/>
              <a:pPr eaLnBrk="1" hangingPunct="1">
                <a:spcBef>
                  <a:spcPct val="0"/>
                </a:spcBef>
              </a:pPr>
              <a:t>3</a:t>
            </a:fld>
            <a:endParaRPr lang="en-US" altLang="en-US"/>
          </a:p>
        </p:txBody>
      </p:sp>
    </p:spTree>
    <p:extLst>
      <p:ext uri="{BB962C8B-B14F-4D97-AF65-F5344CB8AC3E}">
        <p14:creationId xmlns:p14="http://schemas.microsoft.com/office/powerpoint/2010/main" val="35411607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108981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76300"/>
            <a:endParaRPr lang="en-US" altLang="en-US" smtClean="0">
              <a:latin typeface="Arial" panose="020B0604020202020204" pitchFamily="34" charset="0"/>
            </a:endParaRPr>
          </a:p>
        </p:txBody>
      </p:sp>
    </p:spTree>
    <p:extLst>
      <p:ext uri="{BB962C8B-B14F-4D97-AF65-F5344CB8AC3E}">
        <p14:creationId xmlns:p14="http://schemas.microsoft.com/office/powerpoint/2010/main" val="39831633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smtClean="0">
              <a:latin typeface="Arial" panose="020B0604020202020204" pitchFamily="34" charset="0"/>
            </a:endParaRPr>
          </a:p>
        </p:txBody>
      </p:sp>
    </p:spTree>
    <p:extLst>
      <p:ext uri="{BB962C8B-B14F-4D97-AF65-F5344CB8AC3E}">
        <p14:creationId xmlns:p14="http://schemas.microsoft.com/office/powerpoint/2010/main" val="2751657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76300"/>
            <a:endParaRPr lang="en-US" altLang="en-US" smtClean="0">
              <a:latin typeface="Arial" panose="020B0604020202020204" pitchFamily="34" charset="0"/>
            </a:endParaRPr>
          </a:p>
        </p:txBody>
      </p:sp>
    </p:spTree>
    <p:extLst>
      <p:ext uri="{BB962C8B-B14F-4D97-AF65-F5344CB8AC3E}">
        <p14:creationId xmlns:p14="http://schemas.microsoft.com/office/powerpoint/2010/main" val="22441465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1100" smtClean="0">
                <a:latin typeface="Arial" panose="020B0604020202020204" pitchFamily="34" charset="0"/>
              </a:rPr>
              <a:t> </a:t>
            </a:r>
            <a:endParaRPr lang="en-US" altLang="en-US" smtClean="0">
              <a:latin typeface="Arial" panose="020B0604020202020204" pitchFamily="34" charset="0"/>
            </a:endParaRPr>
          </a:p>
        </p:txBody>
      </p:sp>
      <p:sp>
        <p:nvSpPr>
          <p:cNvPr id="10547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1054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47D4721-008B-4EEC-9498-38E17E9DE648}" type="slidenum">
              <a:rPr lang="en-US" altLang="en-US"/>
              <a:pPr eaLnBrk="1" hangingPunct="1">
                <a:spcBef>
                  <a:spcPct val="0"/>
                </a:spcBef>
              </a:pPr>
              <a:t>36</a:t>
            </a:fld>
            <a:endParaRPr lang="en-US" altLang="en-US"/>
          </a:p>
        </p:txBody>
      </p:sp>
    </p:spTree>
    <p:extLst>
      <p:ext uri="{BB962C8B-B14F-4D97-AF65-F5344CB8AC3E}">
        <p14:creationId xmlns:p14="http://schemas.microsoft.com/office/powerpoint/2010/main" val="2643438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650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10650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2A67A33-5AC9-4855-8851-06AFE82ACA37}" type="slidenum">
              <a:rPr lang="en-US" altLang="en-US"/>
              <a:pPr eaLnBrk="1" hangingPunct="1">
                <a:spcBef>
                  <a:spcPct val="0"/>
                </a:spcBef>
              </a:pPr>
              <a:t>37</a:t>
            </a:fld>
            <a:endParaRPr lang="en-US" altLang="en-US"/>
          </a:p>
        </p:txBody>
      </p:sp>
    </p:spTree>
    <p:extLst>
      <p:ext uri="{BB962C8B-B14F-4D97-AF65-F5344CB8AC3E}">
        <p14:creationId xmlns:p14="http://schemas.microsoft.com/office/powerpoint/2010/main" val="27764584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75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1075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E86F4EF-27EC-4F05-B566-69A9C4758F0A}" type="slidenum">
              <a:rPr lang="en-US" altLang="en-US"/>
              <a:pPr eaLnBrk="1" hangingPunct="1">
                <a:spcBef>
                  <a:spcPct val="0"/>
                </a:spcBef>
              </a:pPr>
              <a:t>38</a:t>
            </a:fld>
            <a:endParaRPr lang="en-US" altLang="en-US"/>
          </a:p>
        </p:txBody>
      </p:sp>
    </p:spTree>
    <p:extLst>
      <p:ext uri="{BB962C8B-B14F-4D97-AF65-F5344CB8AC3E}">
        <p14:creationId xmlns:p14="http://schemas.microsoft.com/office/powerpoint/2010/main" val="17289046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1085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7BBF9FC-76A8-4DEE-88EB-6E237C256B6A}" type="slidenum">
              <a:rPr lang="en-US" altLang="en-US"/>
              <a:pPr eaLnBrk="1" hangingPunct="1">
                <a:spcBef>
                  <a:spcPct val="0"/>
                </a:spcBef>
              </a:pPr>
              <a:t>39</a:t>
            </a:fld>
            <a:endParaRPr lang="en-US" altLang="en-US"/>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eaLnBrk="1" hangingPunct="1">
              <a:lnSpc>
                <a:spcPct val="90000"/>
              </a:lnSpc>
            </a:pPr>
            <a:endParaRPr lang="en-US" altLang="en-US" smtClean="0">
              <a:latin typeface="Arial" panose="020B0604020202020204" pitchFamily="34" charset="0"/>
            </a:endParaRPr>
          </a:p>
        </p:txBody>
      </p:sp>
    </p:spTree>
    <p:extLst>
      <p:ext uri="{BB962C8B-B14F-4D97-AF65-F5344CB8AC3E}">
        <p14:creationId xmlns:p14="http://schemas.microsoft.com/office/powerpoint/2010/main" val="16346809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1095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0690469-C845-44B2-B36D-0149134DCC10}" type="slidenum">
              <a:rPr lang="en-US" altLang="en-US"/>
              <a:pPr eaLnBrk="1" hangingPunct="1">
                <a:spcBef>
                  <a:spcPct val="0"/>
                </a:spcBef>
              </a:pPr>
              <a:t>40</a:t>
            </a:fld>
            <a:endParaRPr lang="en-US" altLang="en-US"/>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20414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1059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BFDA404-CF8F-41CB-B78E-E8D6CC6F76DA}" type="datetime1">
              <a:rPr lang="en-US" altLang="en-US" smtClean="0"/>
              <a:pPr eaLnBrk="1" hangingPunct="1">
                <a:spcBef>
                  <a:spcPct val="0"/>
                </a:spcBef>
              </a:pPr>
              <a:t>11/3/2015</a:t>
            </a:fld>
            <a:endParaRPr lang="en-US" altLang="en-US" smtClean="0"/>
          </a:p>
        </p:txBody>
      </p:sp>
      <p:sp>
        <p:nvSpPr>
          <p:cNvPr id="1105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730E715-A5B0-4239-B6E4-523F8EA0885C}" type="slidenum">
              <a:rPr lang="en-US" altLang="en-US"/>
              <a:pPr eaLnBrk="1" hangingPunct="1">
                <a:spcBef>
                  <a:spcPct val="0"/>
                </a:spcBef>
              </a:pPr>
              <a:t>41</a:t>
            </a:fld>
            <a:endParaRPr lang="en-US" altLang="en-US"/>
          </a:p>
        </p:txBody>
      </p:sp>
    </p:spTree>
    <p:extLst>
      <p:ext uri="{BB962C8B-B14F-4D97-AF65-F5344CB8AC3E}">
        <p14:creationId xmlns:p14="http://schemas.microsoft.com/office/powerpoint/2010/main" val="344114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1E14A68-03A0-4474-A402-1D58AAE6CBF8}" type="datetime1">
              <a:rPr lang="en-US" altLang="en-US" smtClean="0"/>
              <a:pPr eaLnBrk="1" hangingPunct="1">
                <a:spcBef>
                  <a:spcPct val="0"/>
                </a:spcBef>
              </a:pPr>
              <a:t>11/3/2015</a:t>
            </a:fld>
            <a:endParaRPr lang="en-US" altLang="en-US" smtClean="0"/>
          </a:p>
        </p:txBody>
      </p:sp>
      <p:sp>
        <p:nvSpPr>
          <p:cNvPr id="747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3C26BF1-E4CF-4737-8616-0C3595E7CA48}" type="slidenum">
              <a:rPr lang="en-US" altLang="en-US"/>
              <a:pPr eaLnBrk="1" hangingPunct="1">
                <a:spcBef>
                  <a:spcPct val="0"/>
                </a:spcBef>
              </a:pPr>
              <a:t>4</a:t>
            </a:fld>
            <a:endParaRPr lang="en-US" altLang="en-US"/>
          </a:p>
        </p:txBody>
      </p:sp>
      <p:sp>
        <p:nvSpPr>
          <p:cNvPr id="74756" name="Rectangle 2"/>
          <p:cNvSpPr>
            <a:spLocks noGrp="1" noRot="1" noChangeAspect="1" noChangeArrowheads="1" noTextEdit="1"/>
          </p:cNvSpPr>
          <p:nvPr>
            <p:ph type="sldImg"/>
          </p:nvPr>
        </p:nvSpPr>
        <p:spPr>
          <a:ln/>
        </p:spPr>
      </p:sp>
      <p:sp>
        <p:nvSpPr>
          <p:cNvPr id="747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481064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5E0FA0B-9366-480A-A876-373A1FDF93D2}" type="datetime1">
              <a:rPr lang="en-US" altLang="en-US" smtClean="0"/>
              <a:pPr eaLnBrk="1" hangingPunct="1">
                <a:spcBef>
                  <a:spcPct val="0"/>
                </a:spcBef>
              </a:pPr>
              <a:t>11/3/2015</a:t>
            </a:fld>
            <a:endParaRPr lang="en-US" altLang="en-US" smtClean="0"/>
          </a:p>
        </p:txBody>
      </p:sp>
      <p:sp>
        <p:nvSpPr>
          <p:cNvPr id="1116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6317A0D-6D49-49E7-8956-A2D62D6DF73B}" type="slidenum">
              <a:rPr lang="en-US" altLang="en-US"/>
              <a:pPr eaLnBrk="1" hangingPunct="1">
                <a:spcBef>
                  <a:spcPct val="0"/>
                </a:spcBef>
              </a:pPr>
              <a:t>42</a:t>
            </a:fld>
            <a:endParaRPr lang="en-US" altLang="en-US"/>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793251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1126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DAEA778-FD7A-4E73-AC8D-76410D9211F8}" type="slidenum">
              <a:rPr lang="en-US" altLang="en-US"/>
              <a:pPr eaLnBrk="1" hangingPunct="1">
                <a:spcBef>
                  <a:spcPct val="0"/>
                </a:spcBef>
              </a:pPr>
              <a:t>43</a:t>
            </a:fld>
            <a:endParaRPr lang="en-US" altLang="en-US"/>
          </a:p>
        </p:txBody>
      </p:sp>
      <p:sp>
        <p:nvSpPr>
          <p:cNvPr id="112644" name="Rectangle 2"/>
          <p:cNvSpPr>
            <a:spLocks noGrp="1" noRot="1" noChangeAspect="1" noChangeArrowheads="1" noTextEdit="1"/>
          </p:cNvSpPr>
          <p:nvPr>
            <p:ph type="sldImg"/>
          </p:nvPr>
        </p:nvSpPr>
        <p:spPr>
          <a:ln/>
        </p:spPr>
      </p:sp>
      <p:sp>
        <p:nvSpPr>
          <p:cNvPr id="112645" name="Rectangle 3"/>
          <p:cNvSpPr>
            <a:spLocks noGrp="1" noChangeArrowheads="1"/>
          </p:cNvSpPr>
          <p:nvPr>
            <p:ph type="body" idx="1"/>
          </p:nvPr>
        </p:nvSpPr>
        <p:spPr>
          <a:xfrm>
            <a:off x="914400" y="4456113"/>
            <a:ext cx="5029200" cy="4221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900" smtClean="0">
              <a:latin typeface="Arial" panose="020B0604020202020204" pitchFamily="34" charset="0"/>
            </a:endParaRPr>
          </a:p>
        </p:txBody>
      </p:sp>
    </p:spTree>
    <p:extLst>
      <p:ext uri="{BB962C8B-B14F-4D97-AF65-F5344CB8AC3E}">
        <p14:creationId xmlns:p14="http://schemas.microsoft.com/office/powerpoint/2010/main" val="17056078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FDAF4FE-6C4C-428A-B64F-FD3747109BBE}" type="datetime1">
              <a:rPr lang="en-US" altLang="en-US" smtClean="0"/>
              <a:pPr eaLnBrk="1" hangingPunct="1">
                <a:spcBef>
                  <a:spcPct val="0"/>
                </a:spcBef>
              </a:pPr>
              <a:t>11/3/2015</a:t>
            </a:fld>
            <a:endParaRPr lang="en-US" altLang="en-US" smtClean="0"/>
          </a:p>
        </p:txBody>
      </p:sp>
      <p:sp>
        <p:nvSpPr>
          <p:cNvPr id="1136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B3B99D5-7893-47AA-8236-A8339609FD46}" type="slidenum">
              <a:rPr lang="en-US" altLang="en-US"/>
              <a:pPr eaLnBrk="1" hangingPunct="1">
                <a:spcBef>
                  <a:spcPct val="0"/>
                </a:spcBef>
              </a:pPr>
              <a:t>44</a:t>
            </a:fld>
            <a:endParaRPr lang="en-US" altLang="en-US"/>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768194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7E40DD0-8BA9-4EA8-B4DB-928F9F42FC3A}" type="datetime1">
              <a:rPr lang="en-US" altLang="en-US" smtClean="0"/>
              <a:pPr eaLnBrk="1" hangingPunct="1">
                <a:spcBef>
                  <a:spcPct val="0"/>
                </a:spcBef>
              </a:pPr>
              <a:t>11/3/2015</a:t>
            </a:fld>
            <a:endParaRPr lang="en-US" altLang="en-US" smtClean="0"/>
          </a:p>
        </p:txBody>
      </p:sp>
      <p:sp>
        <p:nvSpPr>
          <p:cNvPr id="1146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97F5383-864C-4512-BB8B-74D44FF22513}" type="slidenum">
              <a:rPr lang="en-US" altLang="en-US"/>
              <a:pPr eaLnBrk="1" hangingPunct="1">
                <a:spcBef>
                  <a:spcPct val="0"/>
                </a:spcBef>
              </a:pPr>
              <a:t>45</a:t>
            </a:fld>
            <a:endParaRPr lang="en-US" altLang="en-US"/>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911274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1571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D2E3B81-DE2F-4998-B9C8-2ABEB65DC462}" type="datetime1">
              <a:rPr lang="en-US" altLang="en-US" smtClean="0"/>
              <a:pPr eaLnBrk="1" hangingPunct="1">
                <a:spcBef>
                  <a:spcPct val="0"/>
                </a:spcBef>
              </a:pPr>
              <a:t>11/3/2015</a:t>
            </a:fld>
            <a:endParaRPr lang="en-US" altLang="en-US" smtClean="0"/>
          </a:p>
        </p:txBody>
      </p:sp>
      <p:sp>
        <p:nvSpPr>
          <p:cNvPr id="1157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6DA59A9-CB3A-423A-AED7-5E73DD70AE2C}" type="slidenum">
              <a:rPr lang="en-US" altLang="en-US"/>
              <a:pPr eaLnBrk="1" hangingPunct="1">
                <a:spcBef>
                  <a:spcPct val="0"/>
                </a:spcBef>
              </a:pPr>
              <a:t>46</a:t>
            </a:fld>
            <a:endParaRPr lang="en-US" altLang="en-US"/>
          </a:p>
        </p:txBody>
      </p:sp>
    </p:spTree>
    <p:extLst>
      <p:ext uri="{BB962C8B-B14F-4D97-AF65-F5344CB8AC3E}">
        <p14:creationId xmlns:p14="http://schemas.microsoft.com/office/powerpoint/2010/main" val="19998641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1674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023AE3F-CAF3-4DF7-B166-CDC9FEB9F9FB}" type="datetime1">
              <a:rPr lang="en-US" altLang="en-US" smtClean="0"/>
              <a:pPr eaLnBrk="1" hangingPunct="1">
                <a:spcBef>
                  <a:spcPct val="0"/>
                </a:spcBef>
              </a:pPr>
              <a:t>11/3/2015</a:t>
            </a:fld>
            <a:endParaRPr lang="en-US" altLang="en-US" smtClean="0"/>
          </a:p>
        </p:txBody>
      </p:sp>
      <p:sp>
        <p:nvSpPr>
          <p:cNvPr id="1167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2D726AD-EB7C-4764-A216-6B7FDB279206}" type="slidenum">
              <a:rPr lang="en-US" altLang="en-US"/>
              <a:pPr eaLnBrk="1" hangingPunct="1">
                <a:spcBef>
                  <a:spcPct val="0"/>
                </a:spcBef>
              </a:pPr>
              <a:t>47</a:t>
            </a:fld>
            <a:endParaRPr lang="en-US" altLang="en-US"/>
          </a:p>
        </p:txBody>
      </p:sp>
    </p:spTree>
    <p:extLst>
      <p:ext uri="{BB962C8B-B14F-4D97-AF65-F5344CB8AC3E}">
        <p14:creationId xmlns:p14="http://schemas.microsoft.com/office/powerpoint/2010/main" val="7659204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1776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8E94858-20E4-42C6-A7B8-6BD8F2F1C36A}" type="datetime1">
              <a:rPr lang="en-US" altLang="en-US" smtClean="0"/>
              <a:pPr eaLnBrk="1" hangingPunct="1">
                <a:spcBef>
                  <a:spcPct val="0"/>
                </a:spcBef>
              </a:pPr>
              <a:t>11/3/2015</a:t>
            </a:fld>
            <a:endParaRPr lang="en-US" altLang="en-US" smtClean="0"/>
          </a:p>
        </p:txBody>
      </p:sp>
      <p:sp>
        <p:nvSpPr>
          <p:cNvPr id="1177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0855AE4-A727-420A-A71B-20615983949E}" type="slidenum">
              <a:rPr lang="en-US" altLang="en-US"/>
              <a:pPr eaLnBrk="1" hangingPunct="1">
                <a:spcBef>
                  <a:spcPct val="0"/>
                </a:spcBef>
              </a:pPr>
              <a:t>48</a:t>
            </a:fld>
            <a:endParaRPr lang="en-US" altLang="en-US"/>
          </a:p>
        </p:txBody>
      </p:sp>
    </p:spTree>
    <p:extLst>
      <p:ext uri="{BB962C8B-B14F-4D97-AF65-F5344CB8AC3E}">
        <p14:creationId xmlns:p14="http://schemas.microsoft.com/office/powerpoint/2010/main" val="12390461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1878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CB0A0FC-922E-4D89-A70C-0F42B4A2104E}" type="datetime1">
              <a:rPr lang="en-US" altLang="en-US" smtClean="0"/>
              <a:pPr eaLnBrk="1" hangingPunct="1">
                <a:spcBef>
                  <a:spcPct val="0"/>
                </a:spcBef>
              </a:pPr>
              <a:t>11/3/2015</a:t>
            </a:fld>
            <a:endParaRPr lang="en-US" altLang="en-US" smtClean="0"/>
          </a:p>
        </p:txBody>
      </p:sp>
      <p:sp>
        <p:nvSpPr>
          <p:cNvPr id="1187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70C8F30-4CE3-434D-804A-827DC025A665}" type="slidenum">
              <a:rPr lang="en-US" altLang="en-US"/>
              <a:pPr eaLnBrk="1" hangingPunct="1">
                <a:spcBef>
                  <a:spcPct val="0"/>
                </a:spcBef>
              </a:pPr>
              <a:t>49</a:t>
            </a:fld>
            <a:endParaRPr lang="en-US" altLang="en-US"/>
          </a:p>
        </p:txBody>
      </p:sp>
    </p:spTree>
    <p:extLst>
      <p:ext uri="{BB962C8B-B14F-4D97-AF65-F5344CB8AC3E}">
        <p14:creationId xmlns:p14="http://schemas.microsoft.com/office/powerpoint/2010/main" val="19766631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4FF7DF0-794A-4DED-93E4-E477C8D41556}" type="datetime1">
              <a:rPr lang="en-US" altLang="en-US" smtClean="0"/>
              <a:pPr eaLnBrk="1" hangingPunct="1">
                <a:spcBef>
                  <a:spcPct val="0"/>
                </a:spcBef>
              </a:pPr>
              <a:t>11/3/2015</a:t>
            </a:fld>
            <a:endParaRPr lang="en-US" altLang="en-US" smtClean="0"/>
          </a:p>
        </p:txBody>
      </p:sp>
      <p:sp>
        <p:nvSpPr>
          <p:cNvPr id="119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E9D2559-A7C1-4104-9898-3C0F08EB75A9}" type="slidenum">
              <a:rPr lang="en-US" altLang="en-US"/>
              <a:pPr eaLnBrk="1" hangingPunct="1">
                <a:spcBef>
                  <a:spcPct val="0"/>
                </a:spcBef>
              </a:pPr>
              <a:t>50</a:t>
            </a:fld>
            <a:endParaRPr lang="en-US" altLang="en-US"/>
          </a:p>
        </p:txBody>
      </p:sp>
      <p:sp>
        <p:nvSpPr>
          <p:cNvPr id="119812" name="Rectangle 2"/>
          <p:cNvSpPr>
            <a:spLocks noGrp="1" noRot="1" noChangeAspect="1" noChangeArrowheads="1" noTextEdit="1"/>
          </p:cNvSpPr>
          <p:nvPr>
            <p:ph type="sldImg"/>
          </p:nvPr>
        </p:nvSpPr>
        <p:spPr>
          <a:ln/>
        </p:spPr>
      </p:sp>
      <p:sp>
        <p:nvSpPr>
          <p:cNvPr id="1198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357880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2083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FB71D32-2F42-4144-BFCD-38F0DC32EBCC}" type="datetime1">
              <a:rPr lang="en-US" altLang="en-US" smtClean="0"/>
              <a:pPr eaLnBrk="1" hangingPunct="1">
                <a:spcBef>
                  <a:spcPct val="0"/>
                </a:spcBef>
              </a:pPr>
              <a:t>11/3/2015</a:t>
            </a:fld>
            <a:endParaRPr lang="en-US" altLang="en-US" smtClean="0"/>
          </a:p>
        </p:txBody>
      </p:sp>
      <p:sp>
        <p:nvSpPr>
          <p:cNvPr id="1208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2BBF28E-805C-40C4-9AF5-916E94767EF4}" type="slidenum">
              <a:rPr lang="en-US" altLang="en-US"/>
              <a:pPr eaLnBrk="1" hangingPunct="1">
                <a:spcBef>
                  <a:spcPct val="0"/>
                </a:spcBef>
              </a:pPr>
              <a:t>51</a:t>
            </a:fld>
            <a:endParaRPr lang="en-US" altLang="en-US"/>
          </a:p>
        </p:txBody>
      </p:sp>
    </p:spTree>
    <p:extLst>
      <p:ext uri="{BB962C8B-B14F-4D97-AF65-F5344CB8AC3E}">
        <p14:creationId xmlns:p14="http://schemas.microsoft.com/office/powerpoint/2010/main" val="9210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1A94C77-16B0-4B5F-A9D0-B1FDACD4785A}" type="datetime1">
              <a:rPr lang="en-US" altLang="en-US" smtClean="0"/>
              <a:pPr eaLnBrk="1" hangingPunct="1">
                <a:spcBef>
                  <a:spcPct val="0"/>
                </a:spcBef>
              </a:pPr>
              <a:t>11/3/2015</a:t>
            </a:fld>
            <a:endParaRPr lang="en-US" altLang="en-US" smtClean="0"/>
          </a:p>
        </p:txBody>
      </p:sp>
      <p:sp>
        <p:nvSpPr>
          <p:cNvPr id="757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43841AB-1288-4A8E-A755-CA08DBA4E1E8}" type="slidenum">
              <a:rPr lang="en-US" altLang="en-US"/>
              <a:pPr eaLnBrk="1" hangingPunct="1">
                <a:spcBef>
                  <a:spcPct val="0"/>
                </a:spcBef>
              </a:pPr>
              <a:t>5</a:t>
            </a:fld>
            <a:endParaRPr lang="en-US" altLang="en-US"/>
          </a:p>
        </p:txBody>
      </p:sp>
      <p:sp>
        <p:nvSpPr>
          <p:cNvPr id="75780" name="Rectangle 2"/>
          <p:cNvSpPr>
            <a:spLocks noGrp="1" noRot="1" noChangeAspect="1" noChangeArrowheads="1" noTextEdit="1"/>
          </p:cNvSpPr>
          <p:nvPr>
            <p:ph type="sldImg"/>
          </p:nvPr>
        </p:nvSpPr>
        <p:spPr>
          <a:ln/>
        </p:spPr>
      </p:sp>
      <p:sp>
        <p:nvSpPr>
          <p:cNvPr id="757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476943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2186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A7A57AF-E80D-443C-801A-45B6D82BE5AE}" type="datetime1">
              <a:rPr lang="en-US" altLang="en-US" smtClean="0"/>
              <a:pPr eaLnBrk="1" hangingPunct="1">
                <a:spcBef>
                  <a:spcPct val="0"/>
                </a:spcBef>
              </a:pPr>
              <a:t>11/3/2015</a:t>
            </a:fld>
            <a:endParaRPr lang="en-US" altLang="en-US" smtClean="0"/>
          </a:p>
        </p:txBody>
      </p:sp>
      <p:sp>
        <p:nvSpPr>
          <p:cNvPr id="1218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9F45B62-4F65-4F09-9AB0-EDF1CDF1A5C9}" type="slidenum">
              <a:rPr lang="en-US" altLang="en-US"/>
              <a:pPr eaLnBrk="1" hangingPunct="1">
                <a:spcBef>
                  <a:spcPct val="0"/>
                </a:spcBef>
              </a:pPr>
              <a:t>52</a:t>
            </a:fld>
            <a:endParaRPr lang="en-US" altLang="en-US"/>
          </a:p>
        </p:txBody>
      </p:sp>
    </p:spTree>
    <p:extLst>
      <p:ext uri="{BB962C8B-B14F-4D97-AF65-F5344CB8AC3E}">
        <p14:creationId xmlns:p14="http://schemas.microsoft.com/office/powerpoint/2010/main" val="33784267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2288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CB978D0-99F8-4978-9404-2C92BE8B2D64}" type="datetime1">
              <a:rPr lang="en-US" altLang="en-US" smtClean="0"/>
              <a:pPr eaLnBrk="1" hangingPunct="1">
                <a:spcBef>
                  <a:spcPct val="0"/>
                </a:spcBef>
              </a:pPr>
              <a:t>11/3/2015</a:t>
            </a:fld>
            <a:endParaRPr lang="en-US" altLang="en-US" smtClean="0"/>
          </a:p>
        </p:txBody>
      </p:sp>
      <p:sp>
        <p:nvSpPr>
          <p:cNvPr id="1228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D0E063E-99C4-402C-8E37-2EA1105423E7}" type="slidenum">
              <a:rPr lang="en-US" altLang="en-US"/>
              <a:pPr eaLnBrk="1" hangingPunct="1">
                <a:spcBef>
                  <a:spcPct val="0"/>
                </a:spcBef>
              </a:pPr>
              <a:t>53</a:t>
            </a:fld>
            <a:endParaRPr lang="en-US" altLang="en-US"/>
          </a:p>
        </p:txBody>
      </p:sp>
    </p:spTree>
    <p:extLst>
      <p:ext uri="{BB962C8B-B14F-4D97-AF65-F5344CB8AC3E}">
        <p14:creationId xmlns:p14="http://schemas.microsoft.com/office/powerpoint/2010/main" val="37827033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2390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352448F-4AB3-4516-B606-39AFE6F6ED9C}" type="datetime1">
              <a:rPr lang="en-US" altLang="en-US" smtClean="0"/>
              <a:pPr eaLnBrk="1" hangingPunct="1">
                <a:spcBef>
                  <a:spcPct val="0"/>
                </a:spcBef>
              </a:pPr>
              <a:t>11/3/2015</a:t>
            </a:fld>
            <a:endParaRPr lang="en-US" altLang="en-US" smtClean="0"/>
          </a:p>
        </p:txBody>
      </p:sp>
      <p:sp>
        <p:nvSpPr>
          <p:cNvPr id="1239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8809B36-89FC-4435-9EEC-FE8104111DE5}" type="slidenum">
              <a:rPr lang="en-US" altLang="en-US"/>
              <a:pPr eaLnBrk="1" hangingPunct="1">
                <a:spcBef>
                  <a:spcPct val="0"/>
                </a:spcBef>
              </a:pPr>
              <a:t>54</a:t>
            </a:fld>
            <a:endParaRPr lang="en-US" altLang="en-US"/>
          </a:p>
        </p:txBody>
      </p:sp>
    </p:spTree>
    <p:extLst>
      <p:ext uri="{BB962C8B-B14F-4D97-AF65-F5344CB8AC3E}">
        <p14:creationId xmlns:p14="http://schemas.microsoft.com/office/powerpoint/2010/main" val="25391900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2493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B8A661E-0FA9-49A0-A914-54832B4931D5}" type="datetime1">
              <a:rPr lang="en-US" altLang="en-US" smtClean="0"/>
              <a:pPr eaLnBrk="1" hangingPunct="1">
                <a:spcBef>
                  <a:spcPct val="0"/>
                </a:spcBef>
              </a:pPr>
              <a:t>11/3/2015</a:t>
            </a:fld>
            <a:endParaRPr lang="en-US" altLang="en-US" smtClean="0"/>
          </a:p>
        </p:txBody>
      </p:sp>
      <p:sp>
        <p:nvSpPr>
          <p:cNvPr id="1249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BD48674-2235-4FD4-969A-B4E957FFABC2}" type="slidenum">
              <a:rPr lang="en-US" altLang="en-US"/>
              <a:pPr eaLnBrk="1" hangingPunct="1">
                <a:spcBef>
                  <a:spcPct val="0"/>
                </a:spcBef>
              </a:pPr>
              <a:t>55</a:t>
            </a:fld>
            <a:endParaRPr lang="en-US" altLang="en-US"/>
          </a:p>
        </p:txBody>
      </p:sp>
    </p:spTree>
    <p:extLst>
      <p:ext uri="{BB962C8B-B14F-4D97-AF65-F5344CB8AC3E}">
        <p14:creationId xmlns:p14="http://schemas.microsoft.com/office/powerpoint/2010/main" val="377435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7680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7146356-A8BC-4E43-B0B3-3A76EC344314}" type="datetime1">
              <a:rPr lang="en-US" altLang="en-US" smtClean="0"/>
              <a:pPr eaLnBrk="1" hangingPunct="1">
                <a:spcBef>
                  <a:spcPct val="0"/>
                </a:spcBef>
              </a:pPr>
              <a:t>11/3/2015</a:t>
            </a:fld>
            <a:endParaRPr lang="en-US" altLang="en-US" smtClean="0"/>
          </a:p>
        </p:txBody>
      </p:sp>
      <p:sp>
        <p:nvSpPr>
          <p:cNvPr id="768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4C3E218-C5B1-45F0-A2D9-4FA1107AFB8B}" type="slidenum">
              <a:rPr lang="en-US" altLang="en-US"/>
              <a:pPr eaLnBrk="1" hangingPunct="1">
                <a:spcBef>
                  <a:spcPct val="0"/>
                </a:spcBef>
              </a:pPr>
              <a:t>6</a:t>
            </a:fld>
            <a:endParaRPr lang="en-US" altLang="en-US"/>
          </a:p>
        </p:txBody>
      </p:sp>
    </p:spTree>
    <p:extLst>
      <p:ext uri="{BB962C8B-B14F-4D97-AF65-F5344CB8AC3E}">
        <p14:creationId xmlns:p14="http://schemas.microsoft.com/office/powerpoint/2010/main" val="2019590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13861CD-EE35-47D6-AB0E-A4F0DC41B82E}" type="datetime1">
              <a:rPr lang="en-US" altLang="en-US" smtClean="0"/>
              <a:pPr eaLnBrk="1" hangingPunct="1">
                <a:spcBef>
                  <a:spcPct val="0"/>
                </a:spcBef>
              </a:pPr>
              <a:t>11/3/2015</a:t>
            </a:fld>
            <a:endParaRPr lang="en-US" altLang="en-US" smtClean="0"/>
          </a:p>
        </p:txBody>
      </p:sp>
      <p:sp>
        <p:nvSpPr>
          <p:cNvPr id="778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D71CC2C-520A-4FC8-8291-660E0FD46F32}" type="slidenum">
              <a:rPr lang="en-US" altLang="en-US"/>
              <a:pPr eaLnBrk="1" hangingPunct="1">
                <a:spcBef>
                  <a:spcPct val="0"/>
                </a:spcBef>
              </a:pPr>
              <a:t>7</a:t>
            </a:fld>
            <a:endParaRPr lang="en-US" altLang="en-US"/>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b="1" smtClean="0">
              <a:latin typeface="Arial" panose="020B0604020202020204" pitchFamily="34" charset="0"/>
            </a:endParaRPr>
          </a:p>
        </p:txBody>
      </p:sp>
    </p:spTree>
    <p:extLst>
      <p:ext uri="{BB962C8B-B14F-4D97-AF65-F5344CB8AC3E}">
        <p14:creationId xmlns:p14="http://schemas.microsoft.com/office/powerpoint/2010/main" val="1153982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F658E98-F8B5-4862-B353-866DA8DC6CEF}" type="datetime1">
              <a:rPr lang="en-US" altLang="en-US" smtClean="0"/>
              <a:pPr eaLnBrk="1" hangingPunct="1">
                <a:spcBef>
                  <a:spcPct val="0"/>
                </a:spcBef>
              </a:pPr>
              <a:t>11/3/2015</a:t>
            </a:fld>
            <a:endParaRPr lang="en-US" altLang="en-US" smtClean="0"/>
          </a:p>
        </p:txBody>
      </p:sp>
      <p:sp>
        <p:nvSpPr>
          <p:cNvPr id="788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288D9CA-3C5B-4097-8136-6C621BC9478F}" type="slidenum">
              <a:rPr lang="en-US" altLang="en-US"/>
              <a:pPr eaLnBrk="1" hangingPunct="1">
                <a:spcBef>
                  <a:spcPct val="0"/>
                </a:spcBef>
              </a:pPr>
              <a:t>8</a:t>
            </a:fld>
            <a:endParaRPr lang="en-US" altLang="en-US"/>
          </a:p>
        </p:txBody>
      </p:sp>
      <p:sp>
        <p:nvSpPr>
          <p:cNvPr id="78852" name="Rectangle 2"/>
          <p:cNvSpPr>
            <a:spLocks noGrp="1" noRot="1" noChangeAspect="1" noChangeArrowheads="1" noTextEdit="1"/>
          </p:cNvSpPr>
          <p:nvPr>
            <p:ph type="sldImg"/>
          </p:nvPr>
        </p:nvSpPr>
        <p:spPr>
          <a:ln/>
        </p:spPr>
      </p:sp>
      <p:sp>
        <p:nvSpPr>
          <p:cNvPr id="78853"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36419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smtClean="0"/>
              <a:t>Biopsychosocial Assessment Trainer's Manual</a:t>
            </a:r>
          </a:p>
        </p:txBody>
      </p:sp>
      <p:sp>
        <p:nvSpPr>
          <p:cNvPr id="798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defRPr>
            </a:lvl1pPr>
            <a:lvl2pPr marL="742950" indent="-285750" defTabSz="927100" eaLnBrk="0" hangingPunct="0">
              <a:spcBef>
                <a:spcPct val="30000"/>
              </a:spcBef>
              <a:defRPr sz="1200">
                <a:solidFill>
                  <a:schemeClr val="tx1"/>
                </a:solidFill>
                <a:latin typeface="Arial" panose="020B0604020202020204" pitchFamily="34" charset="0"/>
              </a:defRPr>
            </a:lvl2pPr>
            <a:lvl3pPr marL="1143000" indent="-228600" defTabSz="927100" eaLnBrk="0" hangingPunct="0">
              <a:spcBef>
                <a:spcPct val="30000"/>
              </a:spcBef>
              <a:defRPr sz="1200">
                <a:solidFill>
                  <a:schemeClr val="tx1"/>
                </a:solidFill>
                <a:latin typeface="Arial" panose="020B0604020202020204" pitchFamily="34" charset="0"/>
              </a:defRPr>
            </a:lvl3pPr>
            <a:lvl4pPr marL="1600200" indent="-228600" defTabSz="927100" eaLnBrk="0" hangingPunct="0">
              <a:spcBef>
                <a:spcPct val="30000"/>
              </a:spcBef>
              <a:defRPr sz="1200">
                <a:solidFill>
                  <a:schemeClr val="tx1"/>
                </a:solidFill>
                <a:latin typeface="Arial" panose="020B0604020202020204" pitchFamily="34" charset="0"/>
              </a:defRPr>
            </a:lvl4pPr>
            <a:lvl5pPr marL="2057400" indent="-228600" defTabSz="927100" eaLnBrk="0" hangingPunct="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A527579-9ACA-402A-AD17-0DF643A9FA5A}" type="slidenum">
              <a:rPr lang="en-US" altLang="en-US"/>
              <a:pPr eaLnBrk="1" hangingPunct="1">
                <a:spcBef>
                  <a:spcPct val="0"/>
                </a:spcBef>
              </a:pPr>
              <a:t>9</a:t>
            </a:fld>
            <a:endParaRPr lang="en-US" altLang="en-US"/>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Ask what interaction they have seen between the biological, psychological, and social realms – how have difficulties in one area affected others?</a:t>
            </a:r>
            <a:endParaRPr lang="en-US" altLang="en-US" smtClean="0">
              <a:latin typeface="Arial" panose="020B0604020202020204" pitchFamily="34" charset="0"/>
            </a:endParaRPr>
          </a:p>
          <a:p>
            <a:pPr eaLnBrk="1" hangingPunct="1"/>
            <a:r>
              <a:rPr lang="en-US" altLang="en-US" smtClean="0">
                <a:latin typeface="Arial" panose="020B0604020202020204" pitchFamily="34" charset="0"/>
              </a:rPr>
              <a:t>Point out that we fall into the trap of looking for deficits and sometimes forget that our clients have many strengths that have gotten them this far.  We need to build on strengths and enhance them.  We have to use our own strengths and enhance them –we are all different and have unique ways of approaching our work and our clients.  Resources are different in different counties, training opportunities vary.  There are many approaches to doing an assessment – we will be presenting a variety of them- use the ones that work best for you in your setting.</a:t>
            </a:r>
          </a:p>
          <a:p>
            <a:pPr eaLnBrk="1" hangingPunct="1"/>
            <a:r>
              <a:rPr lang="en-US" altLang="en-US" smtClean="0">
                <a:latin typeface="Arial" panose="020B0604020202020204" pitchFamily="34" charset="0"/>
              </a:rPr>
              <a:t>There are many components to the assessment.  We will be highlighting the most challenging ones- the ones that most directly influence capacity issues.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8312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31D343BA-673F-44BD-911D-52EEC01D4345}" type="datetimeFigureOut">
              <a:rPr lang="en-US"/>
              <a:pPr>
                <a:defRPr/>
              </a:pPr>
              <a:t>11/3/2015</a:t>
            </a:fld>
            <a:endParaRPr lang="en-US"/>
          </a:p>
        </p:txBody>
      </p:sp>
      <p:sp>
        <p:nvSpPr>
          <p:cNvPr id="16" name="Footer Placeholder 16"/>
          <p:cNvSpPr>
            <a:spLocks noGrp="1"/>
          </p:cNvSpPr>
          <p:nvPr>
            <p:ph type="ftr" sz="quarter" idx="11"/>
          </p:nvPr>
        </p:nvSpPr>
        <p:spPr/>
        <p:txBody>
          <a:bodyPr/>
          <a:lstStyle>
            <a:lvl1pPr>
              <a:defRPr/>
            </a:lvl1pPr>
          </a:lstStyle>
          <a:p>
            <a:pPr>
              <a:defRPr/>
            </a:pPr>
            <a:r>
              <a:rPr lang="en-US"/>
              <a:t>Assessing Clients’ Capacity Mod</a:t>
            </a:r>
            <a:endParaRPr lang="en-US" dirty="0"/>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r>
              <a:rPr lang="en-US" altLang="en-US"/>
              <a:t>Slide</a:t>
            </a:r>
            <a:r>
              <a:rPr lang="en-US" altLang="en-US">
                <a:latin typeface="Georgia" panose="02040502050405020303" pitchFamily="18" charset="0"/>
              </a:rPr>
              <a:t> </a:t>
            </a:r>
            <a:fld id="{30B7E0DA-7D23-41FF-BC33-24D20D37CE97}" type="slidenum">
              <a:rPr lang="en-US" altLang="en-US"/>
              <a:pPr/>
              <a:t>‹#›</a:t>
            </a:fld>
            <a:endParaRPr lang="en-US" altLang="en-US"/>
          </a:p>
        </p:txBody>
      </p:sp>
    </p:spTree>
    <p:extLst>
      <p:ext uri="{BB962C8B-B14F-4D97-AF65-F5344CB8AC3E}">
        <p14:creationId xmlns:p14="http://schemas.microsoft.com/office/powerpoint/2010/main" val="20495086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endParaRPr lang="en-US" altLang="en-US"/>
          </a:p>
          <a:p>
            <a:r>
              <a:rPr lang="en-US" altLang="en-US"/>
              <a:t>Slide </a:t>
            </a:r>
            <a:fld id="{EB236A74-EA3D-4C0F-9430-54FE5B1426F7}" type="slidenum">
              <a:rPr lang="en-US" altLang="en-US"/>
              <a:pPr/>
              <a:t>‹#›</a:t>
            </a:fld>
            <a:endParaRPr lang="en-US" altLang="en-US"/>
          </a:p>
        </p:txBody>
      </p:sp>
    </p:spTree>
    <p:extLst>
      <p:ext uri="{BB962C8B-B14F-4D97-AF65-F5344CB8AC3E}">
        <p14:creationId xmlns:p14="http://schemas.microsoft.com/office/powerpoint/2010/main" val="107364749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endParaRPr lang="en-US" altLang="en-US"/>
          </a:p>
          <a:p>
            <a:r>
              <a:rPr lang="en-US" altLang="en-US"/>
              <a:t>Slide </a:t>
            </a:r>
            <a:fld id="{4C5B420A-EA27-4851-B062-A95C3F9B25D3}" type="slidenum">
              <a:rPr lang="en-US" altLang="en-US"/>
              <a:pPr/>
              <a:t>‹#›</a:t>
            </a:fld>
            <a:endParaRPr lang="en-US" alt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3578831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3429000" cy="476250"/>
          </a:xfrm>
        </p:spPr>
        <p:txBody>
          <a:bodyPr/>
          <a:lstStyle>
            <a:lvl1pPr>
              <a:defRPr/>
            </a:lvl1pPr>
          </a:lstStyle>
          <a:p>
            <a:pPr>
              <a:defRPr/>
            </a:pPr>
            <a:r>
              <a:rPr lang="en-US"/>
              <a:t>Module 2: Ethics and Values</a:t>
            </a:r>
          </a:p>
        </p:txBody>
      </p:sp>
      <p:sp>
        <p:nvSpPr>
          <p:cNvPr id="6" name="Slide Number Placeholder 5"/>
          <p:cNvSpPr>
            <a:spLocks noGrp="1"/>
          </p:cNvSpPr>
          <p:nvPr>
            <p:ph type="sldNum" sz="quarter" idx="11"/>
          </p:nvPr>
        </p:nvSpPr>
        <p:spPr>
          <a:xfrm>
            <a:off x="6553200" y="6245225"/>
            <a:ext cx="2133600" cy="476250"/>
          </a:xfrm>
        </p:spPr>
        <p:txBody>
          <a:bodyPr/>
          <a:lstStyle>
            <a:lvl1pPr>
              <a:defRPr/>
            </a:lvl1pPr>
          </a:lstStyle>
          <a:p>
            <a:r>
              <a:rPr lang="en-US" altLang="en-US"/>
              <a:t>Slide </a:t>
            </a:r>
            <a:fld id="{2F3C8BC7-D90B-4E6E-984A-D2847E4E99FE}" type="slidenum">
              <a:rPr lang="en-US" altLang="en-US"/>
              <a:pPr/>
              <a:t>‹#›</a:t>
            </a:fld>
            <a:endParaRPr lang="en-US" altLang="en-US"/>
          </a:p>
        </p:txBody>
      </p:sp>
    </p:spTree>
    <p:extLst>
      <p:ext uri="{BB962C8B-B14F-4D97-AF65-F5344CB8AC3E}">
        <p14:creationId xmlns:p14="http://schemas.microsoft.com/office/powerpoint/2010/main" val="128015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962E2E-7D2B-428B-BC8B-E99A59A91EB1}" type="datetimeFigureOut">
              <a:rPr lang="en-US"/>
              <a:pPr>
                <a:defRPr/>
              </a:pPr>
              <a:t>11/3/2015</a:t>
            </a:fld>
            <a:endParaRPr lang="en-US"/>
          </a:p>
        </p:txBody>
      </p:sp>
      <p:sp>
        <p:nvSpPr>
          <p:cNvPr id="5" name="Footer Placeholder 4"/>
          <p:cNvSpPr>
            <a:spLocks noGrp="1"/>
          </p:cNvSpPr>
          <p:nvPr>
            <p:ph type="ftr" sz="quarter" idx="11"/>
          </p:nvPr>
        </p:nvSpPr>
        <p:spPr/>
        <p:txBody>
          <a:bodyPr wrap="square" lIns="91440" tIns="45720" rIns="91440" bIns="45720" numCol="1" anchor="t" anchorCtr="0" compatLnSpc="1">
            <a:prstTxWarp prst="textNoShape">
              <a:avLst/>
            </a:prstTxWarp>
          </a:bodyPr>
          <a:lstStyle>
            <a:lvl1pPr>
              <a:defRPr smtClean="0"/>
            </a:lvl1pPr>
          </a:lstStyle>
          <a:p>
            <a:fld id="{B182F5FA-60EA-407F-A346-E1A7CCDF7DA8}" type="slidenum">
              <a:rPr lang="en-US" altLang="en-US"/>
              <a:pPr/>
              <a:t>‹#›</a:t>
            </a:fld>
            <a:endParaRPr lang="en-US" alt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271AEFA2-419A-4787-B609-71B5CFB91211}" type="slidenum">
              <a:rPr lang="en-US" altLang="en-US"/>
              <a:pPr/>
              <a:t>‹#›</a:t>
            </a:fld>
            <a:endParaRPr lang="en-US" altLang="en-US"/>
          </a:p>
        </p:txBody>
      </p:sp>
    </p:spTree>
    <p:extLst>
      <p:ext uri="{BB962C8B-B14F-4D97-AF65-F5344CB8AC3E}">
        <p14:creationId xmlns:p14="http://schemas.microsoft.com/office/powerpoint/2010/main" val="213510854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endParaRPr lang="en-US" altLang="en-US"/>
          </a:p>
          <a:p>
            <a:r>
              <a:rPr lang="en-US" altLang="en-US"/>
              <a:t>Slide </a:t>
            </a:r>
            <a:fld id="{19709C8F-4854-43FB-91CD-356B1849C7F4}" type="slidenum">
              <a:rPr lang="en-US" altLang="en-US"/>
              <a:pPr/>
              <a:t>‹#›</a:t>
            </a:fld>
            <a:endParaRPr lang="en-US" altLang="en-US"/>
          </a:p>
        </p:txBody>
      </p:sp>
    </p:spTree>
    <p:extLst>
      <p:ext uri="{BB962C8B-B14F-4D97-AF65-F5344CB8AC3E}">
        <p14:creationId xmlns:p14="http://schemas.microsoft.com/office/powerpoint/2010/main" val="13327324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endParaRPr lang="en-US" altLang="en-US"/>
          </a:p>
          <a:p>
            <a:r>
              <a:rPr lang="en-US" altLang="en-US"/>
              <a:t>Slide </a:t>
            </a:r>
            <a:fld id="{2B0A54FA-D88D-4F23-ACBD-6B8D61A4758A}" type="slidenum">
              <a:rPr lang="en-US" altLang="en-US"/>
              <a:pPr/>
              <a:t>‹#›</a:t>
            </a:fld>
            <a:endParaRPr lang="en-US" altLang="en-US"/>
          </a:p>
        </p:txBody>
      </p:sp>
    </p:spTree>
    <p:extLst>
      <p:ext uri="{BB962C8B-B14F-4D97-AF65-F5344CB8AC3E}">
        <p14:creationId xmlns:p14="http://schemas.microsoft.com/office/powerpoint/2010/main" val="39450301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endParaRPr lang="en-US" altLang="en-US"/>
          </a:p>
          <a:p>
            <a:r>
              <a:rPr lang="en-US" altLang="en-US"/>
              <a:t>Slide </a:t>
            </a:r>
            <a:fld id="{6DE38164-7305-4843-92BA-9A8CED45A4C3}" type="slidenum">
              <a:rPr lang="en-US" altLang="en-US"/>
              <a:pPr/>
              <a:t>‹#›</a:t>
            </a:fld>
            <a:endParaRPr lang="en-US" altLang="en-US"/>
          </a:p>
        </p:txBody>
      </p:sp>
    </p:spTree>
    <p:extLst>
      <p:ext uri="{BB962C8B-B14F-4D97-AF65-F5344CB8AC3E}">
        <p14:creationId xmlns:p14="http://schemas.microsoft.com/office/powerpoint/2010/main" val="53784474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endParaRPr lang="en-US" altLang="en-US"/>
          </a:p>
          <a:p>
            <a:r>
              <a:rPr lang="en-US" altLang="en-US"/>
              <a:t>Slide </a:t>
            </a:r>
            <a:fld id="{F2B77877-78EE-44FB-A35E-0D8AFC16D67B}" type="slidenum">
              <a:rPr lang="en-US" altLang="en-US"/>
              <a:pPr/>
              <a:t>‹#›</a:t>
            </a:fld>
            <a:endParaRPr lang="en-US" altLang="en-US"/>
          </a:p>
        </p:txBody>
      </p:sp>
    </p:spTree>
    <p:extLst>
      <p:ext uri="{BB962C8B-B14F-4D97-AF65-F5344CB8AC3E}">
        <p14:creationId xmlns:p14="http://schemas.microsoft.com/office/powerpoint/2010/main" val="115487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endParaRPr lang="en-US" altLang="en-US"/>
          </a:p>
          <a:p>
            <a:r>
              <a:rPr lang="en-US" altLang="en-US"/>
              <a:t>Slide </a:t>
            </a:r>
            <a:fld id="{905C7A6D-9AD1-4AC0-ACD7-575852A6C12D}" type="slidenum">
              <a:rPr lang="en-US" altLang="en-US"/>
              <a:pPr/>
              <a:t>‹#›</a:t>
            </a:fld>
            <a:endParaRPr lang="en-US" altLang="en-US"/>
          </a:p>
        </p:txBody>
      </p:sp>
    </p:spTree>
    <p:extLst>
      <p:ext uri="{BB962C8B-B14F-4D97-AF65-F5344CB8AC3E}">
        <p14:creationId xmlns:p14="http://schemas.microsoft.com/office/powerpoint/2010/main" val="332571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endParaRPr lang="en-US" altLang="en-US"/>
          </a:p>
          <a:p>
            <a:r>
              <a:rPr lang="en-US" altLang="en-US"/>
              <a:t>Slide </a:t>
            </a:r>
            <a:fld id="{D74279B9-D18D-4AC1-9B54-6CA90D427D3D}" type="slidenum">
              <a:rPr lang="en-US" altLang="en-US"/>
              <a:pPr/>
              <a:t>‹#›</a:t>
            </a:fld>
            <a:endParaRPr lang="en-US" alt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27973549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endParaRPr lang="en-US" altLang="en-US"/>
          </a:p>
          <a:p>
            <a:r>
              <a:rPr lang="en-US" altLang="en-US"/>
              <a:t>Slide </a:t>
            </a:r>
            <a:fld id="{490666BD-667C-416B-91B0-8F3404023505}" type="slidenum">
              <a:rPr lang="en-US" altLang="en-US"/>
              <a:pPr/>
              <a:t>‹#›</a:t>
            </a:fld>
            <a:endParaRPr lang="en-US" alt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134737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C2FA65E3-CFC5-417D-9187-22A1A2E8EDF5}" type="datetimeFigureOut">
              <a:rPr lang="en-US"/>
              <a:pPr>
                <a:defRPr/>
              </a:pPr>
              <a:t>11/3/2015</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r>
              <a:rPr lang="en-US"/>
              <a:t>Assessing APS Clients’ Capacity Module 17</a:t>
            </a: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defRPr>
            </a:lvl1pPr>
          </a:lstStyle>
          <a:p>
            <a:endParaRPr lang="en-US" altLang="en-US"/>
          </a:p>
          <a:p>
            <a:r>
              <a:rPr lang="en-US" altLang="en-US"/>
              <a:t>Slide </a:t>
            </a:r>
            <a:fld id="{9C4CBDFB-0236-46E5-AA40-FB5CCD5E5300}" type="slidenum">
              <a:rPr lang="en-US" altLang="en-US"/>
              <a:pPr/>
              <a:t>‹#›</a:t>
            </a:fld>
            <a:endParaRPr lang="en-US" alt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 id="2147484088" r:id="rId12"/>
  </p:sldLayoutIdLst>
  <p:hf hdr="0" ftr="0" dt="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5.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6.jpeg"/></Relationships>
</file>

<file path=ppt/slides/_rels/slide3.xml.rels><?xml version="1.0" encoding="UTF-8" standalone="yes"?>
<Relationships xmlns="http://schemas.openxmlformats.org/package/2006/relationships"><Relationship Id="rId3" Type="http://schemas.openxmlformats.org/officeDocument/2006/relationships/hyperlink" Target="http://www.napsa-now.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9.png"/></Relationships>
</file>

<file path=ppt/slides/_rels/slide3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4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4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37.jpeg"/></Relationships>
</file>

<file path=ppt/slides/_rels/slide49.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43.jpeg"/></Relationships>
</file>

<file path=ppt/slides/_rels/slide5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55.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hyperlink" Target="http://www.napsa-now.org/" TargetMode="External"/><Relationship Id="rId4" Type="http://schemas.openxmlformats.org/officeDocument/2006/relationships/hyperlink" Target="http://www.ncea.aoa.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660400" y="2374900"/>
            <a:ext cx="7543800" cy="1930400"/>
          </a:xfrm>
        </p:spPr>
        <p:txBody>
          <a:bodyPr>
            <a:normAutofit fontScale="90000"/>
          </a:bodyPr>
          <a:lstStyle/>
          <a:p>
            <a:pPr eaLnBrk="1" fontAlgn="auto" hangingPunct="1">
              <a:spcAft>
                <a:spcPts val="0"/>
              </a:spcAft>
              <a:defRPr/>
            </a:pPr>
            <a:r>
              <a:rPr lang="en-US" sz="4000" dirty="0" smtClean="0">
                <a:solidFill>
                  <a:schemeClr val="accent3">
                    <a:shade val="75000"/>
                  </a:schemeClr>
                </a:solidFill>
              </a:rPr>
              <a:t>ASSESSING ADULT PROTECTIVE SERVICES CLIENTS’ DECISION MAKING CAPACITY</a:t>
            </a:r>
            <a:endParaRPr lang="en-US" sz="4000" dirty="0">
              <a:solidFill>
                <a:schemeClr val="accent3">
                  <a:shade val="75000"/>
                </a:schemeClr>
              </a:solidFill>
            </a:endParaRPr>
          </a:p>
        </p:txBody>
      </p:sp>
      <p:sp>
        <p:nvSpPr>
          <p:cNvPr id="14339" name="Rectangle 5"/>
          <p:cNvSpPr>
            <a:spLocks noGrp="1" noChangeArrowheads="1"/>
          </p:cNvSpPr>
          <p:nvPr>
            <p:ph type="body" sz="half" idx="1"/>
          </p:nvPr>
        </p:nvSpPr>
        <p:spPr>
          <a:xfrm>
            <a:off x="609600" y="457200"/>
            <a:ext cx="7607300" cy="1663700"/>
          </a:xfrm>
          <a:solidFill>
            <a:schemeClr val="bg2"/>
          </a:solidFill>
        </p:spPr>
        <p:txBody>
          <a:bodyPr/>
          <a:lstStyle/>
          <a:p>
            <a:pPr marL="365125" indent="-255588" algn="ctr" eaLnBrk="1" hangingPunct="1">
              <a:lnSpc>
                <a:spcPct val="90000"/>
              </a:lnSpc>
              <a:spcBef>
                <a:spcPct val="0"/>
              </a:spcBef>
              <a:spcAft>
                <a:spcPts val="600"/>
              </a:spcAft>
              <a:buFont typeface="Symbol" panose="05050102010706020507" pitchFamily="18" charset="2"/>
              <a:buNone/>
            </a:pPr>
            <a:r>
              <a:rPr lang="en-US" altLang="en-US" sz="3600" smtClean="0">
                <a:solidFill>
                  <a:schemeClr val="tx2"/>
                </a:solidFill>
              </a:rPr>
              <a:t>Adult Protective Services </a:t>
            </a:r>
          </a:p>
          <a:p>
            <a:pPr marL="365125" indent="-255588" algn="ctr" eaLnBrk="1" hangingPunct="1">
              <a:lnSpc>
                <a:spcPct val="90000"/>
              </a:lnSpc>
              <a:spcBef>
                <a:spcPct val="0"/>
              </a:spcBef>
              <a:buFont typeface="Symbol" panose="05050102010706020507" pitchFamily="18" charset="2"/>
              <a:buNone/>
            </a:pPr>
            <a:r>
              <a:rPr lang="en-US" altLang="en-US" sz="3600" smtClean="0">
                <a:solidFill>
                  <a:schemeClr val="tx2"/>
                </a:solidFill>
              </a:rPr>
              <a:t>Core Competencies</a:t>
            </a:r>
            <a:endParaRPr lang="en-US" altLang="en-US" sz="1400" smtClean="0">
              <a:solidFill>
                <a:schemeClr val="tx2"/>
              </a:solidFill>
            </a:endParaRPr>
          </a:p>
          <a:p>
            <a:pPr marL="365125" indent="-255588" algn="ctr" eaLnBrk="1" hangingPunct="1">
              <a:lnSpc>
                <a:spcPct val="90000"/>
              </a:lnSpc>
              <a:spcBef>
                <a:spcPct val="0"/>
              </a:spcBef>
              <a:buFont typeface="Symbol" panose="05050102010706020507" pitchFamily="18" charset="2"/>
              <a:buNone/>
            </a:pPr>
            <a:r>
              <a:rPr lang="en-US" altLang="en-US" sz="3600" smtClean="0">
                <a:solidFill>
                  <a:schemeClr val="tx2"/>
                </a:solidFill>
              </a:rPr>
              <a:t>MODULE # 17</a:t>
            </a:r>
          </a:p>
        </p:txBody>
      </p:sp>
      <p:pic>
        <p:nvPicPr>
          <p:cNvPr id="15364" name="Picture 2" descr="C:\Documents and Settings\kathleen\Local Settings\Temporary Internet Files\Content.IE5\ED0RHKU6\MPj03211970000[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9563" y="4305300"/>
            <a:ext cx="1385887" cy="1943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74638" y="6362700"/>
            <a:ext cx="2898775" cy="307975"/>
          </a:xfrm>
          <a:prstGeom prst="rect">
            <a:avLst/>
          </a:prstGeom>
          <a:noFill/>
        </p:spPr>
        <p:txBody>
          <a:bodyPr>
            <a:spAutoFit/>
          </a:bodyPr>
          <a:lstStyle/>
          <a:p>
            <a:pPr>
              <a:defRPr/>
            </a:pPr>
            <a:r>
              <a:rPr lang="en-US" sz="1400" dirty="0">
                <a:solidFill>
                  <a:schemeClr val="tx1">
                    <a:lumMod val="75000"/>
                    <a:lumOff val="25000"/>
                  </a:schemeClr>
                </a:solidFill>
                <a:latin typeface="+mn-lt"/>
                <a:cs typeface="Arial" charset="0"/>
              </a:rPr>
              <a:t>Version 2 - Revised July 2015</a:t>
            </a:r>
          </a:p>
        </p:txBody>
      </p:sp>
      <p:sp>
        <p:nvSpPr>
          <p:cNvPr id="7" name="Rectangle 4"/>
          <p:cNvSpPr txBox="1">
            <a:spLocks noChangeArrowheads="1"/>
          </p:cNvSpPr>
          <p:nvPr/>
        </p:nvSpPr>
        <p:spPr>
          <a:xfrm>
            <a:off x="885825" y="4637088"/>
            <a:ext cx="7543800" cy="517525"/>
          </a:xfrm>
          <a:prstGeom prst="rect">
            <a:avLst/>
          </a:prstGeom>
        </p:spPr>
        <p:txBody>
          <a:bodyPr anchor="b">
            <a:normAutofit fontScale="825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fontAlgn="auto">
              <a:spcAft>
                <a:spcPts val="0"/>
              </a:spcAft>
              <a:defRPr/>
            </a:pPr>
            <a:r>
              <a:rPr lang="en-US" sz="2000" dirty="0" smtClean="0">
                <a:solidFill>
                  <a:schemeClr val="tx2"/>
                </a:solidFill>
                <a:latin typeface="+mn-lt"/>
              </a:rPr>
              <a:t>Developed by the National Center on Elder Abuse</a:t>
            </a:r>
            <a:br>
              <a:rPr lang="en-US" sz="2000" dirty="0" smtClean="0">
                <a:solidFill>
                  <a:schemeClr val="tx2"/>
                </a:solidFill>
                <a:latin typeface="+mn-lt"/>
              </a:rPr>
            </a:br>
            <a:r>
              <a:rPr lang="en-US" sz="2000" dirty="0" smtClean="0">
                <a:solidFill>
                  <a:schemeClr val="tx2"/>
                </a:solidFill>
                <a:latin typeface="+mn-lt"/>
              </a:rPr>
              <a:t> and National Adult Protective Services Association</a:t>
            </a:r>
            <a:endParaRPr lang="en-US" sz="2000" dirty="0">
              <a:solidFill>
                <a:schemeClr val="tx2"/>
              </a:solidFill>
              <a:latin typeface="+mn-lt"/>
            </a:endParaRPr>
          </a:p>
        </p:txBody>
      </p:sp>
      <p:pic>
        <p:nvPicPr>
          <p:cNvPr id="14343" name="Picture 1"/>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838450" y="5391150"/>
            <a:ext cx="41544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7132638" y="4841875"/>
            <a:ext cx="180340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1"/>
          </p:nvPr>
        </p:nvSpPr>
        <p:spPr>
          <a:xfrm>
            <a:off x="457200" y="1600200"/>
            <a:ext cx="8229600" cy="3933825"/>
          </a:xfrm>
        </p:spPr>
        <p:txBody>
          <a:bodyPr/>
          <a:lstStyle/>
          <a:p>
            <a:pPr eaLnBrk="1" hangingPunct="1">
              <a:lnSpc>
                <a:spcPct val="90000"/>
              </a:lnSpc>
              <a:buClr>
                <a:schemeClr val="tx2"/>
              </a:buClr>
              <a:buSzPct val="120000"/>
              <a:buFont typeface="Lucida Sans Unicode" panose="020B0602030504020204" pitchFamily="34" charset="0"/>
              <a:buChar char="‣"/>
            </a:pPr>
            <a:r>
              <a:rPr lang="en-US" altLang="en-US" smtClean="0"/>
              <a:t>As a result of physical or mental stress.</a:t>
            </a:r>
          </a:p>
          <a:p>
            <a:pPr eaLnBrk="1" hangingPunct="1">
              <a:lnSpc>
                <a:spcPct val="90000"/>
              </a:lnSpc>
              <a:buClr>
                <a:schemeClr val="tx2"/>
              </a:buClr>
              <a:buSzPct val="120000"/>
              <a:buFont typeface="Lucida Sans Unicode" panose="020B0602030504020204" pitchFamily="34" charset="0"/>
              <a:buChar char="‣"/>
            </a:pPr>
            <a:endParaRPr lang="en-US" altLang="en-US" smtClean="0"/>
          </a:p>
          <a:p>
            <a:pPr eaLnBrk="1" hangingPunct="1">
              <a:lnSpc>
                <a:spcPct val="90000"/>
              </a:lnSpc>
              <a:buClr>
                <a:schemeClr val="tx2"/>
              </a:buClr>
              <a:buSzPct val="120000"/>
              <a:buFont typeface="Lucida Sans Unicode" panose="020B0602030504020204" pitchFamily="34" charset="0"/>
              <a:buChar char="‣"/>
            </a:pPr>
            <a:r>
              <a:rPr lang="en-US" altLang="en-US" smtClean="0"/>
              <a:t>According to the complexity of the decision.</a:t>
            </a:r>
          </a:p>
          <a:p>
            <a:pPr eaLnBrk="1" hangingPunct="1">
              <a:lnSpc>
                <a:spcPct val="90000"/>
              </a:lnSpc>
              <a:buClr>
                <a:schemeClr val="tx2"/>
              </a:buClr>
              <a:buSzPct val="120000"/>
              <a:buFont typeface="Lucida Sans Unicode" panose="020B0602030504020204" pitchFamily="34" charset="0"/>
              <a:buChar char="‣"/>
            </a:pPr>
            <a:endParaRPr lang="en-US" altLang="en-US" smtClean="0"/>
          </a:p>
          <a:p>
            <a:pPr eaLnBrk="1" hangingPunct="1">
              <a:lnSpc>
                <a:spcPct val="90000"/>
              </a:lnSpc>
              <a:buClr>
                <a:schemeClr val="tx2"/>
              </a:buClr>
              <a:buSzPct val="120000"/>
              <a:buFont typeface="Lucida Sans Unicode" panose="020B0602030504020204" pitchFamily="34" charset="0"/>
              <a:buChar char="‣"/>
            </a:pPr>
            <a:r>
              <a:rPr lang="en-US" altLang="en-US" smtClean="0"/>
              <a:t>From day to day.</a:t>
            </a:r>
          </a:p>
          <a:p>
            <a:pPr eaLnBrk="1" hangingPunct="1">
              <a:lnSpc>
                <a:spcPct val="90000"/>
              </a:lnSpc>
              <a:buClr>
                <a:schemeClr val="tx2"/>
              </a:buClr>
              <a:buSzPct val="120000"/>
              <a:buFont typeface="Lucida Sans Unicode" panose="020B0602030504020204" pitchFamily="34" charset="0"/>
              <a:buChar char="‣"/>
            </a:pPr>
            <a:endParaRPr lang="en-US" altLang="en-US" smtClean="0"/>
          </a:p>
          <a:p>
            <a:pPr eaLnBrk="1" hangingPunct="1">
              <a:lnSpc>
                <a:spcPct val="90000"/>
              </a:lnSpc>
              <a:buClr>
                <a:schemeClr val="tx2"/>
              </a:buClr>
              <a:buSzPct val="120000"/>
              <a:buFont typeface="Lucida Sans Unicode" panose="020B0602030504020204" pitchFamily="34" charset="0"/>
              <a:buChar char="‣"/>
            </a:pPr>
            <a:r>
              <a:rPr lang="en-US" altLang="en-US" smtClean="0"/>
              <a:t>From morning to evening.</a:t>
            </a:r>
          </a:p>
        </p:txBody>
      </p:sp>
      <p:sp>
        <p:nvSpPr>
          <p:cNvPr id="23555" name="Text Box 5"/>
          <p:cNvSpPr txBox="1">
            <a:spLocks noChangeArrowheads="1"/>
          </p:cNvSpPr>
          <p:nvPr/>
        </p:nvSpPr>
        <p:spPr bwMode="auto">
          <a:xfrm>
            <a:off x="250825" y="5637213"/>
            <a:ext cx="3289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r>
              <a:rPr lang="en-US" altLang="en-US" sz="1600">
                <a:latin typeface="Arial" panose="020B0604020202020204" pitchFamily="34" charset="0"/>
              </a:rPr>
              <a:t>Source: Kemp 2005</a:t>
            </a:r>
          </a:p>
          <a:p>
            <a:pPr>
              <a:spcBef>
                <a:spcPct val="0"/>
              </a:spcBef>
              <a:buClrTx/>
              <a:buSzTx/>
              <a:buFontTx/>
              <a:buNone/>
            </a:pPr>
            <a:endParaRPr lang="en-US" altLang="en-US" sz="2000">
              <a:latin typeface="Arial" panose="020B0604020202020204" pitchFamily="34" charset="0"/>
            </a:endParaRPr>
          </a:p>
        </p:txBody>
      </p:sp>
      <p:sp>
        <p:nvSpPr>
          <p:cNvPr id="23556" name="Rectangle 14"/>
          <p:cNvSpPr>
            <a:spLocks noGrp="1" noChangeArrowheads="1"/>
          </p:cNvSpPr>
          <p:nvPr>
            <p:ph type="title"/>
          </p:nvPr>
        </p:nvSpPr>
        <p:spPr>
          <a:xfrm>
            <a:off x="457200" y="277813"/>
            <a:ext cx="8229600" cy="750887"/>
          </a:xfrm>
        </p:spPr>
        <p:txBody>
          <a:bodyPr/>
          <a:lstStyle/>
          <a:p>
            <a:pPr eaLnBrk="1" hangingPunct="1"/>
            <a:r>
              <a:rPr lang="en-US" altLang="en-US" smtClean="0">
                <a:solidFill>
                  <a:srgbClr val="7B9899"/>
                </a:solidFill>
                <a:sym typeface="Wingdings" panose="05000000000000000000" pitchFamily="2" charset="2"/>
              </a:rPr>
              <a:t>CAPACITY MAY VARY…</a:t>
            </a:r>
            <a:endParaRPr lang="en-US" altLang="en-US" sz="4000" smtClean="0">
              <a:solidFill>
                <a:srgbClr val="7B9899"/>
              </a:solidFill>
              <a:sym typeface="Wingdings" panose="05000000000000000000" pitchFamily="2" charset="2"/>
            </a:endParaRPr>
          </a:p>
        </p:txBody>
      </p:sp>
      <p:pic>
        <p:nvPicPr>
          <p:cNvPr id="23557" name="Picture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18175" y="3989388"/>
            <a:ext cx="3155950" cy="2103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60400" y="277813"/>
            <a:ext cx="7950200" cy="661987"/>
          </a:xfrm>
        </p:spPr>
        <p:txBody>
          <a:bodyPr/>
          <a:lstStyle/>
          <a:p>
            <a:pPr eaLnBrk="1" hangingPunct="1"/>
            <a:r>
              <a:rPr lang="en-US" altLang="en-US" smtClean="0">
                <a:solidFill>
                  <a:srgbClr val="7B9899"/>
                </a:solidFill>
              </a:rPr>
              <a:t>CAPACITY EVALUATION</a:t>
            </a:r>
          </a:p>
        </p:txBody>
      </p:sp>
      <p:sp>
        <p:nvSpPr>
          <p:cNvPr id="24579" name="Rectangle 3"/>
          <p:cNvSpPr>
            <a:spLocks noGrp="1" noChangeArrowheads="1"/>
          </p:cNvSpPr>
          <p:nvPr>
            <p:ph sz="quarter" idx="1"/>
          </p:nvPr>
        </p:nvSpPr>
        <p:spPr>
          <a:xfrm>
            <a:off x="247650" y="1663700"/>
            <a:ext cx="8629650" cy="4737100"/>
          </a:xfrm>
        </p:spPr>
        <p:txBody>
          <a:bodyPr/>
          <a:lstStyle/>
          <a:p>
            <a:pPr eaLnBrk="1" hangingPunct="1">
              <a:spcAft>
                <a:spcPct val="20000"/>
              </a:spcAft>
              <a:buClr>
                <a:srgbClr val="FFFF00"/>
              </a:buClr>
              <a:buFont typeface="Symbol" panose="05050102010706020507" pitchFamily="18" charset="2"/>
              <a:buNone/>
            </a:pPr>
            <a:r>
              <a:rPr lang="en-US" altLang="en-US" sz="3000" smtClean="0"/>
              <a:t>A complete capacity evaluation usually includes:</a:t>
            </a:r>
          </a:p>
          <a:p>
            <a:pPr eaLnBrk="1" hangingPunct="1">
              <a:lnSpc>
                <a:spcPct val="85000"/>
              </a:lnSpc>
              <a:spcAft>
                <a:spcPts val="600"/>
              </a:spcAft>
              <a:buClr>
                <a:schemeClr val="tx2"/>
              </a:buClr>
            </a:pPr>
            <a:r>
              <a:rPr lang="en-US" altLang="en-US" sz="2800" smtClean="0"/>
              <a:t>A physical examination</a:t>
            </a:r>
          </a:p>
          <a:p>
            <a:pPr eaLnBrk="1" hangingPunct="1">
              <a:lnSpc>
                <a:spcPct val="85000"/>
              </a:lnSpc>
              <a:spcAft>
                <a:spcPts val="600"/>
              </a:spcAft>
              <a:buClr>
                <a:schemeClr val="tx2"/>
              </a:buClr>
            </a:pPr>
            <a:r>
              <a:rPr lang="en-US" altLang="en-US" sz="2800" smtClean="0"/>
              <a:t>A neurological examination</a:t>
            </a:r>
          </a:p>
          <a:p>
            <a:pPr eaLnBrk="1" hangingPunct="1">
              <a:lnSpc>
                <a:spcPct val="85000"/>
              </a:lnSpc>
              <a:spcAft>
                <a:spcPts val="600"/>
              </a:spcAft>
              <a:buClr>
                <a:schemeClr val="tx2"/>
              </a:buClr>
            </a:pPr>
            <a:r>
              <a:rPr lang="en-US" altLang="en-US" sz="2800" smtClean="0"/>
              <a:t>Short and long term memory assessment</a:t>
            </a:r>
          </a:p>
          <a:p>
            <a:pPr eaLnBrk="1" hangingPunct="1">
              <a:lnSpc>
                <a:spcPct val="85000"/>
              </a:lnSpc>
              <a:spcAft>
                <a:spcPts val="600"/>
              </a:spcAft>
              <a:buClr>
                <a:schemeClr val="tx2"/>
              </a:buClr>
            </a:pPr>
            <a:r>
              <a:rPr lang="en-US" altLang="en-US" sz="2800" smtClean="0"/>
              <a:t>Assessment of executive function</a:t>
            </a:r>
          </a:p>
          <a:p>
            <a:pPr eaLnBrk="1" hangingPunct="1">
              <a:lnSpc>
                <a:spcPct val="85000"/>
              </a:lnSpc>
              <a:spcAft>
                <a:spcPts val="600"/>
              </a:spcAft>
              <a:buClr>
                <a:schemeClr val="tx2"/>
              </a:buClr>
            </a:pPr>
            <a:r>
              <a:rPr lang="en-US" altLang="en-US" sz="2800" smtClean="0"/>
              <a:t>Exam for existing psychological disorders</a:t>
            </a:r>
          </a:p>
          <a:p>
            <a:pPr eaLnBrk="1" hangingPunct="1">
              <a:lnSpc>
                <a:spcPct val="85000"/>
              </a:lnSpc>
              <a:spcAft>
                <a:spcPts val="600"/>
              </a:spcAft>
              <a:buClr>
                <a:schemeClr val="tx2"/>
              </a:buClr>
            </a:pPr>
            <a:r>
              <a:rPr lang="en-US" altLang="en-US" sz="2800" smtClean="0"/>
              <a:t>Diagnosis of any existing addictive syndromes.</a:t>
            </a:r>
          </a:p>
        </p:txBody>
      </p:sp>
      <p:sp>
        <p:nvSpPr>
          <p:cNvPr id="24580" name="Text Box 4"/>
          <p:cNvSpPr txBox="1">
            <a:spLocks noChangeArrowheads="1"/>
          </p:cNvSpPr>
          <p:nvPr/>
        </p:nvSpPr>
        <p:spPr bwMode="auto">
          <a:xfrm>
            <a:off x="3756025" y="5862638"/>
            <a:ext cx="4818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Oklahoma APS 2005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p:txBody>
          <a:bodyPr/>
          <a:lstStyle/>
          <a:p>
            <a:pPr eaLnBrk="1" hangingPunct="1"/>
            <a:r>
              <a:rPr lang="en-US" altLang="en-US" smtClean="0">
                <a:solidFill>
                  <a:srgbClr val="7B9899"/>
                </a:solidFill>
              </a:rPr>
              <a:t>WHAT IS INCAPACITY? </a:t>
            </a:r>
          </a:p>
        </p:txBody>
      </p:sp>
      <p:sp>
        <p:nvSpPr>
          <p:cNvPr id="25603" name="Rectangle 2"/>
          <p:cNvSpPr>
            <a:spLocks noGrp="1" noChangeArrowheads="1"/>
          </p:cNvSpPr>
          <p:nvPr>
            <p:ph sz="quarter" idx="1"/>
          </p:nvPr>
        </p:nvSpPr>
        <p:spPr>
          <a:xfrm>
            <a:off x="241300" y="1503363"/>
            <a:ext cx="8564563" cy="4379912"/>
          </a:xfrm>
        </p:spPr>
        <p:txBody>
          <a:bodyPr/>
          <a:lstStyle/>
          <a:p>
            <a:pPr marL="365125" indent="-255588" eaLnBrk="1" hangingPunct="1">
              <a:buFont typeface="Wingdings 3" panose="05040102010807070707" pitchFamily="18" charset="2"/>
              <a:buChar char=""/>
            </a:pPr>
            <a:r>
              <a:rPr lang="en-US" altLang="en-US" sz="2800" smtClean="0"/>
              <a:t>The inability to receive and evaluate information </a:t>
            </a:r>
          </a:p>
          <a:p>
            <a:pPr marL="365125" indent="-255588" eaLnBrk="1" hangingPunct="1">
              <a:buFont typeface="Wingdings 3" panose="05040102010807070707" pitchFamily="18" charset="2"/>
              <a:buNone/>
            </a:pPr>
            <a:endParaRPr lang="en-US" altLang="en-US" sz="800" smtClean="0"/>
          </a:p>
          <a:p>
            <a:pPr marL="365125" indent="-255588" eaLnBrk="1" hangingPunct="1">
              <a:buFont typeface="Wingdings 3" panose="05040102010807070707" pitchFamily="18" charset="2"/>
              <a:buChar char=""/>
            </a:pPr>
            <a:r>
              <a:rPr lang="en-US" altLang="en-US" sz="2800" smtClean="0"/>
              <a:t>Or to make or communicate decisions so that an individual is unable to meet essential requirements for: </a:t>
            </a:r>
          </a:p>
          <a:p>
            <a:pPr marL="620713" lvl="1" eaLnBrk="1" hangingPunct="1">
              <a:spcBef>
                <a:spcPts val="325"/>
              </a:spcBef>
              <a:buClr>
                <a:schemeClr val="tx2"/>
              </a:buClr>
              <a:buSzPct val="120000"/>
              <a:buFont typeface="Lucida Sans Unicode" panose="020B0602030504020204" pitchFamily="34" charset="0"/>
              <a:buChar char="‣"/>
            </a:pPr>
            <a:r>
              <a:rPr lang="en-US" altLang="en-US" sz="2400" smtClean="0">
                <a:solidFill>
                  <a:schemeClr val="tx1"/>
                </a:solidFill>
              </a:rPr>
              <a:t>physical health </a:t>
            </a:r>
          </a:p>
          <a:p>
            <a:pPr marL="620713" lvl="1" eaLnBrk="1" hangingPunct="1">
              <a:spcBef>
                <a:spcPts val="325"/>
              </a:spcBef>
              <a:buClr>
                <a:schemeClr val="tx2"/>
              </a:buClr>
              <a:buSzPct val="120000"/>
              <a:buFont typeface="Lucida Sans Unicode" panose="020B0602030504020204" pitchFamily="34" charset="0"/>
              <a:buChar char="‣"/>
            </a:pPr>
            <a:r>
              <a:rPr lang="en-US" altLang="en-US" sz="2400" smtClean="0">
                <a:solidFill>
                  <a:schemeClr val="tx1"/>
                </a:solidFill>
              </a:rPr>
              <a:t>safety</a:t>
            </a:r>
          </a:p>
          <a:p>
            <a:pPr marL="620713" lvl="1" eaLnBrk="1" hangingPunct="1">
              <a:spcBef>
                <a:spcPts val="325"/>
              </a:spcBef>
              <a:buClr>
                <a:schemeClr val="tx2"/>
              </a:buClr>
              <a:buSzPct val="120000"/>
              <a:buFont typeface="Lucida Sans Unicode" panose="020B0602030504020204" pitchFamily="34" charset="0"/>
              <a:buChar char="‣"/>
            </a:pPr>
            <a:r>
              <a:rPr lang="en-US" altLang="en-US" sz="2400" smtClean="0">
                <a:solidFill>
                  <a:schemeClr val="tx1"/>
                </a:solidFill>
              </a:rPr>
              <a:t>or self-care</a:t>
            </a:r>
          </a:p>
          <a:p>
            <a:pPr marL="365125" indent="-255588" eaLnBrk="1" hangingPunct="1">
              <a:buFont typeface="Wingdings 3" panose="05040102010807070707" pitchFamily="18" charset="2"/>
              <a:buChar char=""/>
            </a:pPr>
            <a:r>
              <a:rPr lang="en-US" altLang="en-US" sz="2800" smtClean="0"/>
              <a:t>Even with appropriate technological assistance.</a:t>
            </a:r>
          </a:p>
        </p:txBody>
      </p:sp>
      <p:sp>
        <p:nvSpPr>
          <p:cNvPr id="25604" name="Text Box 4"/>
          <p:cNvSpPr txBox="1">
            <a:spLocks noChangeArrowheads="1"/>
          </p:cNvSpPr>
          <p:nvPr/>
        </p:nvSpPr>
        <p:spPr bwMode="auto">
          <a:xfrm>
            <a:off x="352425" y="5873750"/>
            <a:ext cx="8553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American Bar Association 1997,1998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p:txBody>
          <a:bodyPr/>
          <a:lstStyle/>
          <a:p>
            <a:pPr eaLnBrk="1" hangingPunct="1"/>
            <a:r>
              <a:rPr lang="en-US" altLang="en-US" smtClean="0">
                <a:solidFill>
                  <a:srgbClr val="7B9899"/>
                </a:solidFill>
              </a:rPr>
              <a:t>INCAPACITY </a:t>
            </a:r>
          </a:p>
        </p:txBody>
      </p:sp>
      <p:sp>
        <p:nvSpPr>
          <p:cNvPr id="24580" name="Rectangle 2"/>
          <p:cNvSpPr>
            <a:spLocks noGrp="1" noChangeArrowheads="1"/>
          </p:cNvSpPr>
          <p:nvPr>
            <p:ph sz="quarter" idx="1"/>
          </p:nvPr>
        </p:nvSpPr>
        <p:spPr>
          <a:xfrm>
            <a:off x="241300" y="1503363"/>
            <a:ext cx="8564563" cy="4379912"/>
          </a:xfrm>
        </p:spPr>
        <p:txBody>
          <a:bodyPr/>
          <a:lstStyle/>
          <a:p>
            <a:pPr marL="365760" indent="-256032" eaLnBrk="1" fontAlgn="auto" hangingPunct="1">
              <a:lnSpc>
                <a:spcPct val="110000"/>
              </a:lnSpc>
              <a:spcAft>
                <a:spcPts val="600"/>
              </a:spcAft>
              <a:buClr>
                <a:schemeClr val="tx2"/>
              </a:buClr>
              <a:buSzPct val="120000"/>
              <a:buFont typeface="Lucida Sans Unicode" pitchFamily="34" charset="0"/>
              <a:buChar char="‣"/>
              <a:defRPr/>
            </a:pPr>
            <a:r>
              <a:rPr lang="en-US" sz="2800" dirty="0"/>
              <a:t>Legal incapacity is a judgment about one’s legal rights and </a:t>
            </a:r>
            <a:r>
              <a:rPr lang="en-US" sz="2800" dirty="0" smtClean="0"/>
              <a:t>responsibilities.</a:t>
            </a:r>
          </a:p>
          <a:p>
            <a:pPr marL="640398" lvl="1" indent="-256032" eaLnBrk="1" fontAlgn="auto" hangingPunct="1">
              <a:lnSpc>
                <a:spcPct val="110000"/>
              </a:lnSpc>
              <a:spcAft>
                <a:spcPts val="600"/>
              </a:spcAft>
              <a:buClr>
                <a:schemeClr val="tx2"/>
              </a:buClr>
              <a:buSzPct val="120000"/>
              <a:buFont typeface="Lucida Sans Unicode" pitchFamily="34" charset="0"/>
              <a:buChar char="‣"/>
              <a:defRPr/>
            </a:pPr>
            <a:r>
              <a:rPr lang="en-US" sz="2300" dirty="0" smtClean="0">
                <a:solidFill>
                  <a:schemeClr val="tx1"/>
                </a:solidFill>
              </a:rPr>
              <a:t>May </a:t>
            </a:r>
            <a:r>
              <a:rPr lang="en-US" sz="2300" dirty="0">
                <a:solidFill>
                  <a:schemeClr val="tx1"/>
                </a:solidFill>
              </a:rPr>
              <a:t>be partial or complete.</a:t>
            </a:r>
          </a:p>
          <a:p>
            <a:pPr marL="621792" lvl="1" indent="-274320" eaLnBrk="1" fontAlgn="auto" hangingPunct="1">
              <a:lnSpc>
                <a:spcPct val="90000"/>
              </a:lnSpc>
              <a:spcBef>
                <a:spcPts val="324"/>
              </a:spcBef>
              <a:spcAft>
                <a:spcPct val="20000"/>
              </a:spcAft>
              <a:buClr>
                <a:schemeClr val="tx2"/>
              </a:buClr>
              <a:buSzPct val="120000"/>
              <a:buFont typeface="Lucida Sans Unicode" pitchFamily="34" charset="0"/>
              <a:buChar char="‣"/>
              <a:defRPr/>
            </a:pPr>
            <a:r>
              <a:rPr lang="en-US" sz="2300" dirty="0">
                <a:solidFill>
                  <a:schemeClr val="tx1"/>
                </a:solidFill>
              </a:rPr>
              <a:t>Must be supported by evidence over time.</a:t>
            </a:r>
          </a:p>
          <a:p>
            <a:pPr marL="621792" lvl="1" indent="-274320" eaLnBrk="1" fontAlgn="auto" hangingPunct="1">
              <a:lnSpc>
                <a:spcPct val="90000"/>
              </a:lnSpc>
              <a:spcBef>
                <a:spcPts val="324"/>
              </a:spcBef>
              <a:spcAft>
                <a:spcPct val="20000"/>
              </a:spcAft>
              <a:buClr>
                <a:schemeClr val="tx2"/>
              </a:buClr>
              <a:buSzPct val="120000"/>
              <a:buFont typeface="Lucida Sans Unicode" pitchFamily="34" charset="0"/>
              <a:buChar char="‣"/>
              <a:defRPr/>
            </a:pPr>
            <a:r>
              <a:rPr lang="en-US" sz="2300" dirty="0">
                <a:solidFill>
                  <a:schemeClr val="tx1"/>
                </a:solidFill>
              </a:rPr>
              <a:t>Must result in substantial harm. </a:t>
            </a:r>
            <a:endParaRPr lang="en-US" sz="2300" dirty="0" smtClean="0">
              <a:solidFill>
                <a:schemeClr val="tx1"/>
              </a:solidFill>
            </a:endParaRPr>
          </a:p>
          <a:p>
            <a:pPr marL="347472" lvl="1" indent="0" eaLnBrk="1" fontAlgn="auto" hangingPunct="1">
              <a:lnSpc>
                <a:spcPct val="90000"/>
              </a:lnSpc>
              <a:spcBef>
                <a:spcPts val="324"/>
              </a:spcBef>
              <a:spcAft>
                <a:spcPct val="20000"/>
              </a:spcAft>
              <a:buClr>
                <a:schemeClr val="tx2"/>
              </a:buClr>
              <a:buSzPct val="120000"/>
              <a:buFont typeface="Wingdings" panose="05000000000000000000" pitchFamily="2" charset="2"/>
              <a:buNone/>
              <a:defRPr/>
            </a:pPr>
            <a:endParaRPr lang="en-US" sz="2300" dirty="0" smtClean="0"/>
          </a:p>
          <a:p>
            <a:pPr marL="347154" indent="-274320" eaLnBrk="1" fontAlgn="auto" hangingPunct="1">
              <a:lnSpc>
                <a:spcPct val="90000"/>
              </a:lnSpc>
              <a:spcBef>
                <a:spcPts val="324"/>
              </a:spcBef>
              <a:spcAft>
                <a:spcPct val="20000"/>
              </a:spcAft>
              <a:buClr>
                <a:schemeClr val="tx2"/>
              </a:buClr>
              <a:buSzPct val="120000"/>
              <a:buFont typeface="Lucida Sans Unicode" pitchFamily="34" charset="0"/>
              <a:buChar char="‣"/>
              <a:defRPr/>
            </a:pPr>
            <a:r>
              <a:rPr lang="en-US" sz="2800" dirty="0"/>
              <a:t>Clinical incapacity is a judgment about one’s functional abilities.</a:t>
            </a:r>
          </a:p>
        </p:txBody>
      </p:sp>
      <p:sp>
        <p:nvSpPr>
          <p:cNvPr id="26628" name="Text Box 4"/>
          <p:cNvSpPr txBox="1">
            <a:spLocks noChangeArrowheads="1"/>
          </p:cNvSpPr>
          <p:nvPr/>
        </p:nvSpPr>
        <p:spPr bwMode="auto">
          <a:xfrm>
            <a:off x="352425" y="5873750"/>
            <a:ext cx="8553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Quinn, 2005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290513"/>
            <a:ext cx="8229600" cy="738187"/>
          </a:xfrm>
        </p:spPr>
        <p:txBody>
          <a:bodyPr>
            <a:normAutofit/>
          </a:bodyPr>
          <a:lstStyle/>
          <a:p>
            <a:pPr eaLnBrk="1" fontAlgn="auto" hangingPunct="1">
              <a:spcAft>
                <a:spcPts val="0"/>
              </a:spcAft>
              <a:defRPr/>
            </a:pPr>
            <a:r>
              <a:rPr lang="en-US" dirty="0" smtClean="0"/>
              <a:t>JUDGMENT </a:t>
            </a:r>
            <a:r>
              <a:rPr lang="en-US" dirty="0"/>
              <a:t>OF INCAPACITY</a:t>
            </a:r>
            <a:r>
              <a:rPr lang="en-US" sz="4000" dirty="0">
                <a:latin typeface="Arial Rounded MT Bold" pitchFamily="34" charset="0"/>
              </a:rPr>
              <a:t> </a:t>
            </a:r>
          </a:p>
        </p:txBody>
      </p:sp>
      <p:sp>
        <p:nvSpPr>
          <p:cNvPr id="27651" name="Rectangle 3"/>
          <p:cNvSpPr>
            <a:spLocks noGrp="1" noChangeArrowheads="1"/>
          </p:cNvSpPr>
          <p:nvPr>
            <p:ph sz="quarter" idx="1"/>
          </p:nvPr>
        </p:nvSpPr>
        <p:spPr>
          <a:xfrm>
            <a:off x="571500" y="1771650"/>
            <a:ext cx="8229600" cy="4389438"/>
          </a:xfrm>
        </p:spPr>
        <p:txBody>
          <a:bodyPr/>
          <a:lstStyle/>
          <a:p>
            <a:pPr lvl="1" eaLnBrk="1" hangingPunct="1">
              <a:buClr>
                <a:schemeClr val="tx2"/>
              </a:buClr>
              <a:buSzPct val="120000"/>
              <a:buFont typeface="Lucida Sans Unicode" panose="020B0602030504020204" pitchFamily="34" charset="0"/>
              <a:buChar char="‣"/>
            </a:pPr>
            <a:r>
              <a:rPr lang="en-US" altLang="en-US" sz="2800" smtClean="0">
                <a:solidFill>
                  <a:schemeClr val="tx1"/>
                </a:solidFill>
              </a:rPr>
              <a:t>The client may lose the right to: </a:t>
            </a:r>
          </a:p>
          <a:p>
            <a:pPr lvl="2" eaLnBrk="1" hangingPunct="1">
              <a:lnSpc>
                <a:spcPct val="90000"/>
              </a:lnSpc>
              <a:buClr>
                <a:schemeClr val="tx2"/>
              </a:buClr>
              <a:buSzPct val="120000"/>
              <a:buFont typeface="Lucida Sans Unicode" panose="020B0602030504020204" pitchFamily="34" charset="0"/>
              <a:buChar char="‣"/>
            </a:pPr>
            <a:r>
              <a:rPr lang="en-US" altLang="en-US" sz="2800" smtClean="0"/>
              <a:t>make decisions about medical treatment and personal care</a:t>
            </a:r>
          </a:p>
          <a:p>
            <a:pPr lvl="2" eaLnBrk="1" hangingPunct="1">
              <a:buClr>
                <a:schemeClr val="tx2"/>
              </a:buClr>
              <a:buSzPct val="120000"/>
              <a:buFont typeface="Lucida Sans Unicode" panose="020B0602030504020204" pitchFamily="34" charset="0"/>
              <a:buChar char="‣"/>
            </a:pPr>
            <a:r>
              <a:rPr lang="en-US" altLang="en-US" sz="2800" smtClean="0"/>
              <a:t>marry</a:t>
            </a:r>
          </a:p>
          <a:p>
            <a:pPr lvl="2" eaLnBrk="1" hangingPunct="1">
              <a:buClr>
                <a:schemeClr val="tx2"/>
              </a:buClr>
              <a:buSzPct val="120000"/>
              <a:buFont typeface="Lucida Sans Unicode" panose="020B0602030504020204" pitchFamily="34" charset="0"/>
              <a:buChar char="‣"/>
            </a:pPr>
            <a:r>
              <a:rPr lang="en-US" altLang="en-US" sz="2800" smtClean="0"/>
              <a:t>enter into  contracts</a:t>
            </a:r>
          </a:p>
          <a:p>
            <a:pPr lvl="2" eaLnBrk="1" hangingPunct="1">
              <a:buClr>
                <a:schemeClr val="tx2"/>
              </a:buClr>
              <a:buSzPct val="120000"/>
              <a:buFont typeface="Lucida Sans Unicode" panose="020B0602030504020204" pitchFamily="34" charset="0"/>
              <a:buChar char="‣"/>
            </a:pPr>
            <a:r>
              <a:rPr lang="en-US" altLang="en-US" sz="2800" smtClean="0"/>
              <a:t>testify in court</a:t>
            </a:r>
          </a:p>
          <a:p>
            <a:pPr lvl="2" eaLnBrk="1" hangingPunct="1">
              <a:buClr>
                <a:schemeClr val="tx2"/>
              </a:buClr>
              <a:buSzPct val="120000"/>
              <a:buFont typeface="Lucida Sans Unicode" panose="020B0602030504020204" pitchFamily="34" charset="0"/>
              <a:buChar char="‣"/>
            </a:pPr>
            <a:r>
              <a:rPr lang="en-US" altLang="en-US" sz="2800" smtClean="0"/>
              <a:t>participate in research</a:t>
            </a:r>
          </a:p>
          <a:p>
            <a:pPr lvl="2" eaLnBrk="1" hangingPunct="1">
              <a:buClr>
                <a:schemeClr val="tx2"/>
              </a:buClr>
              <a:buSzPct val="120000"/>
              <a:buFont typeface="Lucida Sans Unicode" panose="020B0602030504020204" pitchFamily="34" charset="0"/>
              <a:buChar char="‣"/>
            </a:pPr>
            <a:r>
              <a:rPr lang="en-US" altLang="en-US" sz="2800" smtClean="0"/>
              <a:t>choose where to live</a:t>
            </a:r>
          </a:p>
        </p:txBody>
      </p:sp>
      <p:pic>
        <p:nvPicPr>
          <p:cNvPr id="27652"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848350" y="3838575"/>
            <a:ext cx="30861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p:txBody>
          <a:bodyPr/>
          <a:lstStyle/>
          <a:p>
            <a:pPr eaLnBrk="1" hangingPunct="1"/>
            <a:r>
              <a:rPr lang="en-US" altLang="en-US" smtClean="0">
                <a:solidFill>
                  <a:srgbClr val="7B9899"/>
                </a:solidFill>
              </a:rPr>
              <a:t>ASSESSING INCAPACITY</a:t>
            </a:r>
          </a:p>
        </p:txBody>
      </p:sp>
      <p:sp>
        <p:nvSpPr>
          <p:cNvPr id="28675" name="Rectangle 2"/>
          <p:cNvSpPr>
            <a:spLocks noGrp="1" noChangeArrowheads="1"/>
          </p:cNvSpPr>
          <p:nvPr>
            <p:ph sz="quarter" idx="1"/>
          </p:nvPr>
        </p:nvSpPr>
        <p:spPr>
          <a:xfrm>
            <a:off x="338138" y="1574800"/>
            <a:ext cx="8805862" cy="4051300"/>
          </a:xfrm>
        </p:spPr>
        <p:txBody>
          <a:bodyPr/>
          <a:lstStyle/>
          <a:p>
            <a:pPr eaLnBrk="1" hangingPunct="1">
              <a:buClr>
                <a:schemeClr val="tx2"/>
              </a:buClr>
              <a:buSzPct val="120000"/>
              <a:buFont typeface="Arial" panose="020B0604020202020204" pitchFamily="34" charset="0"/>
              <a:buChar char="•"/>
            </a:pPr>
            <a:r>
              <a:rPr lang="en-US" altLang="en-US" smtClean="0"/>
              <a:t>Age, eccentricity, poverty or medical diagnosis </a:t>
            </a:r>
          </a:p>
          <a:p>
            <a:pPr eaLnBrk="1" hangingPunct="1">
              <a:buClr>
                <a:schemeClr val="tx2"/>
              </a:buClr>
              <a:buSzPct val="120000"/>
              <a:buFont typeface="Wingdings 3" panose="05040102010807070707" pitchFamily="18" charset="2"/>
              <a:buNone/>
            </a:pPr>
            <a:r>
              <a:rPr lang="en-US" altLang="en-US" b="1" smtClean="0"/>
              <a:t>	alone</a:t>
            </a:r>
            <a:r>
              <a:rPr lang="en-US" altLang="en-US" smtClean="0"/>
              <a:t> do not justify a finding of incapacity</a:t>
            </a:r>
            <a:br>
              <a:rPr lang="en-US" altLang="en-US" smtClean="0"/>
            </a:br>
            <a:endParaRPr lang="en-US" altLang="en-US" smtClean="0"/>
          </a:p>
          <a:p>
            <a:pPr eaLnBrk="1" hangingPunct="1">
              <a:buClr>
                <a:schemeClr val="tx2"/>
              </a:buClr>
              <a:buSzPct val="120000"/>
              <a:buFont typeface="Arial" panose="020B0604020202020204" pitchFamily="34" charset="0"/>
              <a:buChar char="•"/>
            </a:pPr>
            <a:r>
              <a:rPr lang="en-US" altLang="en-US" smtClean="0"/>
              <a:t>Can be influenced by </a:t>
            </a:r>
            <a:r>
              <a:rPr lang="en-US" altLang="en-US" b="1" smtClean="0"/>
              <a:t>medical conditions </a:t>
            </a:r>
            <a:r>
              <a:rPr lang="en-US" altLang="en-US" smtClean="0"/>
              <a:t>such as:</a:t>
            </a:r>
          </a:p>
          <a:p>
            <a:pPr lvl="1" eaLnBrk="1" hangingPunct="1">
              <a:spcBef>
                <a:spcPts val="300"/>
              </a:spcBef>
              <a:spcAft>
                <a:spcPts val="300"/>
              </a:spcAft>
              <a:buClr>
                <a:schemeClr val="tx2"/>
              </a:buClr>
              <a:buSzPct val="120000"/>
              <a:buFont typeface="Lucida Sans Unicode" panose="020B0602030504020204" pitchFamily="34" charset="0"/>
              <a:buChar char="‣"/>
            </a:pPr>
            <a:r>
              <a:rPr lang="en-US" altLang="en-US" smtClean="0">
                <a:solidFill>
                  <a:schemeClr val="tx1"/>
                </a:solidFill>
              </a:rPr>
              <a:t>medication and medication interactions, sensory deficits, substance abuse, mental illness</a:t>
            </a:r>
            <a:br>
              <a:rPr lang="en-US" altLang="en-US" smtClean="0">
                <a:solidFill>
                  <a:schemeClr val="tx1"/>
                </a:solidFill>
              </a:rPr>
            </a:br>
            <a:endParaRPr lang="en-US" altLang="en-US" smtClean="0">
              <a:solidFill>
                <a:schemeClr val="tx1"/>
              </a:solidFill>
            </a:endParaRPr>
          </a:p>
          <a:p>
            <a:pPr eaLnBrk="1" hangingPunct="1">
              <a:lnSpc>
                <a:spcPct val="90000"/>
              </a:lnSpc>
              <a:buClr>
                <a:schemeClr val="tx2"/>
              </a:buClr>
              <a:buSzPct val="120000"/>
              <a:buFont typeface="Arial" panose="020B0604020202020204" pitchFamily="34" charset="0"/>
              <a:buChar char="•"/>
            </a:pPr>
            <a:r>
              <a:rPr lang="en-US" altLang="en-US" smtClean="0"/>
              <a:t>Can be influenced by </a:t>
            </a:r>
            <a:r>
              <a:rPr lang="en-US" altLang="en-US" b="1" smtClean="0"/>
              <a:t>situational factors</a:t>
            </a:r>
            <a:r>
              <a:rPr lang="en-US" altLang="en-US" smtClean="0"/>
              <a:t> such as: </a:t>
            </a:r>
          </a:p>
          <a:p>
            <a:pPr lvl="1" eaLnBrk="1" hangingPunct="1">
              <a:buClr>
                <a:schemeClr val="tx2"/>
              </a:buClr>
              <a:buSzPct val="120000"/>
              <a:buFont typeface="Lucida Sans Unicode" panose="020B0602030504020204" pitchFamily="34" charset="0"/>
              <a:buChar char="‣"/>
            </a:pPr>
            <a:r>
              <a:rPr lang="en-US" altLang="en-US" smtClean="0">
                <a:solidFill>
                  <a:schemeClr val="tx1"/>
                </a:solidFill>
              </a:rPr>
              <a:t>substance abuse, depression, social setting, nutrition</a:t>
            </a:r>
          </a:p>
          <a:p>
            <a:pPr lvl="1" eaLnBrk="1" hangingPunct="1">
              <a:spcBef>
                <a:spcPts val="300"/>
              </a:spcBef>
              <a:spcAft>
                <a:spcPts val="300"/>
              </a:spcAft>
              <a:buClr>
                <a:schemeClr val="tx2"/>
              </a:buClr>
              <a:buSzPct val="120000"/>
              <a:buFont typeface="Lucida Sans Unicode" panose="020B0602030504020204" pitchFamily="34" charset="0"/>
              <a:buChar char="‣"/>
            </a:pPr>
            <a:endParaRPr lang="en-US" altLang="en-US" smtClean="0">
              <a:solidFill>
                <a:schemeClr val="tx1"/>
              </a:solidFill>
            </a:endParaRPr>
          </a:p>
          <a:p>
            <a:pPr eaLnBrk="1" hangingPunct="1">
              <a:buClr>
                <a:schemeClr val="tx2"/>
              </a:buClr>
              <a:buSzPct val="120000"/>
              <a:buFont typeface="Wingdings 3" panose="05040102010807070707" pitchFamily="18" charset="2"/>
              <a:buNone/>
            </a:pPr>
            <a:endParaRPr lang="en-US" altLang="en-US" smtClean="0"/>
          </a:p>
          <a:p>
            <a:pPr eaLnBrk="1" hangingPunct="1">
              <a:spcAft>
                <a:spcPct val="20000"/>
              </a:spcAft>
              <a:buClr>
                <a:srgbClr val="FFFF00"/>
              </a:buClr>
            </a:pPr>
            <a:endParaRPr lang="en-US" altLang="en-US" smtClean="0"/>
          </a:p>
        </p:txBody>
      </p:sp>
      <p:sp>
        <p:nvSpPr>
          <p:cNvPr id="28676" name="Text Box 4"/>
          <p:cNvSpPr txBox="1">
            <a:spLocks noChangeArrowheads="1"/>
          </p:cNvSpPr>
          <p:nvPr/>
        </p:nvSpPr>
        <p:spPr bwMode="auto">
          <a:xfrm>
            <a:off x="5534025" y="5775325"/>
            <a:ext cx="3127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Quinn 2005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p:txBody>
          <a:bodyPr/>
          <a:lstStyle/>
          <a:p>
            <a:pPr eaLnBrk="1" hangingPunct="1">
              <a:defRPr/>
            </a:pPr>
            <a:r>
              <a:rPr lang="en-US" smtClean="0"/>
              <a:t>Medical Conditions </a:t>
            </a:r>
          </a:p>
        </p:txBody>
      </p:sp>
      <p:sp>
        <p:nvSpPr>
          <p:cNvPr id="29699" name="Rectangle 1027"/>
          <p:cNvSpPr>
            <a:spLocks noGrp="1" noChangeArrowheads="1"/>
          </p:cNvSpPr>
          <p:nvPr>
            <p:ph type="body" idx="1"/>
          </p:nvPr>
        </p:nvSpPr>
        <p:spPr>
          <a:xfrm>
            <a:off x="301625" y="1527175"/>
            <a:ext cx="8504238" cy="4572000"/>
          </a:xfrm>
        </p:spPr>
        <p:txBody>
          <a:bodyPr/>
          <a:lstStyle/>
          <a:p>
            <a:pPr eaLnBrk="1" hangingPunct="1">
              <a:buFontTx/>
              <a:buNone/>
            </a:pPr>
            <a:r>
              <a:rPr lang="en-US" altLang="en-US" smtClean="0"/>
              <a:t>These medical conditions can  impact cognition:</a:t>
            </a:r>
          </a:p>
          <a:p>
            <a:pPr eaLnBrk="1" hangingPunct="1"/>
            <a:r>
              <a:rPr lang="en-US" altLang="en-US" smtClean="0"/>
              <a:t>Dehydration				</a:t>
            </a:r>
          </a:p>
          <a:p>
            <a:pPr eaLnBrk="1" hangingPunct="1"/>
            <a:r>
              <a:rPr lang="en-US" altLang="en-US" smtClean="0"/>
              <a:t>Congestive heart failure</a:t>
            </a:r>
          </a:p>
          <a:p>
            <a:pPr eaLnBrk="1" hangingPunct="1"/>
            <a:r>
              <a:rPr lang="en-US" altLang="en-US" smtClean="0"/>
              <a:t>Chronic lung disease</a:t>
            </a:r>
          </a:p>
          <a:p>
            <a:pPr eaLnBrk="1" hangingPunct="1"/>
            <a:r>
              <a:rPr lang="en-US" altLang="en-US" smtClean="0"/>
              <a:t>Urinary tract infection</a:t>
            </a:r>
          </a:p>
          <a:p>
            <a:pPr eaLnBrk="1" hangingPunct="1"/>
            <a:r>
              <a:rPr lang="en-US" altLang="en-US" smtClean="0"/>
              <a:t>Diabetes </a:t>
            </a:r>
          </a:p>
          <a:p>
            <a:pPr eaLnBrk="1" hangingPunct="1"/>
            <a:r>
              <a:rPr lang="en-US" altLang="en-US" smtClean="0"/>
              <a:t>Mini-stroke</a:t>
            </a:r>
          </a:p>
        </p:txBody>
      </p:sp>
      <p:pic>
        <p:nvPicPr>
          <p:cNvPr id="65541" name="Picture 5" descr="C:\Documents and Settings\Owner\My Documents\My Pictures\Microsoft Clip Organizer\j042655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72100" y="2527300"/>
            <a:ext cx="3200400"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9701"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smtClean="0"/>
              <a:t>Medication Issues</a:t>
            </a:r>
          </a:p>
        </p:txBody>
      </p:sp>
      <p:sp>
        <p:nvSpPr>
          <p:cNvPr id="30723" name="Rectangle 3"/>
          <p:cNvSpPr>
            <a:spLocks noGrp="1" noChangeArrowheads="1"/>
          </p:cNvSpPr>
          <p:nvPr>
            <p:ph type="body" idx="1"/>
          </p:nvPr>
        </p:nvSpPr>
        <p:spPr>
          <a:xfrm>
            <a:off x="301625" y="1527175"/>
            <a:ext cx="8504238" cy="4572000"/>
          </a:xfrm>
        </p:spPr>
        <p:txBody>
          <a:bodyPr/>
          <a:lstStyle/>
          <a:p>
            <a:pPr eaLnBrk="1" hangingPunct="1"/>
            <a:endParaRPr lang="en-US" altLang="en-US" smtClean="0"/>
          </a:p>
        </p:txBody>
      </p:sp>
      <p:pic>
        <p:nvPicPr>
          <p:cNvPr id="66564" name="Picture 4" descr="MPj0398845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3124200"/>
            <a:ext cx="2514600" cy="3733800"/>
          </a:xfrm>
          <a:prstGeom prst="rect">
            <a:avLst/>
          </a:prstGeom>
          <a:ln>
            <a:noFill/>
          </a:ln>
          <a:effectLst>
            <a:softEdge rad="317500"/>
          </a:effectLst>
        </p:spPr>
      </p:pic>
      <p:grpSp>
        <p:nvGrpSpPr>
          <p:cNvPr id="2" name="Group 1"/>
          <p:cNvGrpSpPr/>
          <p:nvPr/>
        </p:nvGrpSpPr>
        <p:grpSpPr>
          <a:xfrm>
            <a:off x="1828803" y="754689"/>
            <a:ext cx="6196729" cy="6356477"/>
            <a:chOff x="1828803" y="754689"/>
            <a:chExt cx="6196729" cy="6356477"/>
          </a:xfrm>
        </p:grpSpPr>
        <p:sp>
          <p:nvSpPr>
            <p:cNvPr id="3" name="Freeform 2"/>
            <p:cNvSpPr/>
            <p:nvPr/>
          </p:nvSpPr>
          <p:spPr>
            <a:xfrm>
              <a:off x="4418145" y="3829047"/>
              <a:ext cx="2997498" cy="2800352"/>
            </a:xfrm>
            <a:custGeom>
              <a:avLst/>
              <a:gdLst>
                <a:gd name="connsiteX0" fmla="*/ 2137977 w 2997498"/>
                <a:gd name="connsiteY0" fmla="*/ 446484 h 2800352"/>
                <a:gd name="connsiteX1" fmla="*/ 2348091 w 2997498"/>
                <a:gd name="connsiteY1" fmla="*/ 254886 h 2800352"/>
                <a:gd name="connsiteX2" fmla="*/ 2541527 w 2997498"/>
                <a:gd name="connsiteY2" fmla="*/ 404070 h 2800352"/>
                <a:gd name="connsiteX3" fmla="*/ 2409602 w 2997498"/>
                <a:gd name="connsiteY3" fmla="*/ 655969 h 2800352"/>
                <a:gd name="connsiteX4" fmla="*/ 2655394 w 2997498"/>
                <a:gd name="connsiteY4" fmla="*/ 1047260 h 2800352"/>
                <a:gd name="connsiteX5" fmla="*/ 2939716 w 2997498"/>
                <a:gd name="connsiteY5" fmla="*/ 1042985 h 2800352"/>
                <a:gd name="connsiteX6" fmla="*/ 2982685 w 2997498"/>
                <a:gd name="connsiteY6" fmla="*/ 1266963 h 2800352"/>
                <a:gd name="connsiteX7" fmla="*/ 2716966 w 2997498"/>
                <a:gd name="connsiteY7" fmla="*/ 1368210 h 2800352"/>
                <a:gd name="connsiteX8" fmla="*/ 2631603 w 2997498"/>
                <a:gd name="connsiteY8" fmla="*/ 1813169 h 2800352"/>
                <a:gd name="connsiteX9" fmla="*/ 2842475 w 2997498"/>
                <a:gd name="connsiteY9" fmla="*/ 2003932 h 2800352"/>
                <a:gd name="connsiteX10" fmla="*/ 2717707 w 2997498"/>
                <a:gd name="connsiteY10" fmla="*/ 2202558 h 2800352"/>
                <a:gd name="connsiteX11" fmla="*/ 2454313 w 2997498"/>
                <a:gd name="connsiteY11" fmla="*/ 2095408 h 2800352"/>
                <a:gd name="connsiteX12" fmla="*/ 2077738 w 2997498"/>
                <a:gd name="connsiteY12" fmla="*/ 2385835 h 2800352"/>
                <a:gd name="connsiteX13" fmla="*/ 2119759 w 2997498"/>
                <a:gd name="connsiteY13" fmla="*/ 2667066 h 2800352"/>
                <a:gd name="connsiteX14" fmla="*/ 1880202 w 2997498"/>
                <a:gd name="connsiteY14" fmla="*/ 2747206 h 2800352"/>
                <a:gd name="connsiteX15" fmla="*/ 1744541 w 2997498"/>
                <a:gd name="connsiteY15" fmla="*/ 2497299 h 2800352"/>
                <a:gd name="connsiteX16" fmla="*/ 1252957 w 2997498"/>
                <a:gd name="connsiteY16" fmla="*/ 2497299 h 2800352"/>
                <a:gd name="connsiteX17" fmla="*/ 1117296 w 2997498"/>
                <a:gd name="connsiteY17" fmla="*/ 2747206 h 2800352"/>
                <a:gd name="connsiteX18" fmla="*/ 877739 w 2997498"/>
                <a:gd name="connsiteY18" fmla="*/ 2667066 h 2800352"/>
                <a:gd name="connsiteX19" fmla="*/ 919760 w 2997498"/>
                <a:gd name="connsiteY19" fmla="*/ 2385834 h 2800352"/>
                <a:gd name="connsiteX20" fmla="*/ 543185 w 2997498"/>
                <a:gd name="connsiteY20" fmla="*/ 2095407 h 2800352"/>
                <a:gd name="connsiteX21" fmla="*/ 279791 w 2997498"/>
                <a:gd name="connsiteY21" fmla="*/ 2202558 h 2800352"/>
                <a:gd name="connsiteX22" fmla="*/ 155023 w 2997498"/>
                <a:gd name="connsiteY22" fmla="*/ 2003932 h 2800352"/>
                <a:gd name="connsiteX23" fmla="*/ 365894 w 2997498"/>
                <a:gd name="connsiteY23" fmla="*/ 1813169 h 2800352"/>
                <a:gd name="connsiteX24" fmla="*/ 280531 w 2997498"/>
                <a:gd name="connsiteY24" fmla="*/ 1368210 h 2800352"/>
                <a:gd name="connsiteX25" fmla="*/ 14813 w 2997498"/>
                <a:gd name="connsiteY25" fmla="*/ 1266963 h 2800352"/>
                <a:gd name="connsiteX26" fmla="*/ 57782 w 2997498"/>
                <a:gd name="connsiteY26" fmla="*/ 1042985 h 2800352"/>
                <a:gd name="connsiteX27" fmla="*/ 342104 w 2997498"/>
                <a:gd name="connsiteY27" fmla="*/ 1047260 h 2800352"/>
                <a:gd name="connsiteX28" fmla="*/ 587896 w 2997498"/>
                <a:gd name="connsiteY28" fmla="*/ 655969 h 2800352"/>
                <a:gd name="connsiteX29" fmla="*/ 455971 w 2997498"/>
                <a:gd name="connsiteY29" fmla="*/ 404070 h 2800352"/>
                <a:gd name="connsiteX30" fmla="*/ 649407 w 2997498"/>
                <a:gd name="connsiteY30" fmla="*/ 254886 h 2800352"/>
                <a:gd name="connsiteX31" fmla="*/ 859521 w 2997498"/>
                <a:gd name="connsiteY31" fmla="*/ 446484 h 2800352"/>
                <a:gd name="connsiteX32" fmla="*/ 1321459 w 2997498"/>
                <a:gd name="connsiteY32" fmla="*/ 291951 h 2800352"/>
                <a:gd name="connsiteX33" fmla="*/ 1370829 w 2997498"/>
                <a:gd name="connsiteY33" fmla="*/ 11916 h 2800352"/>
                <a:gd name="connsiteX34" fmla="*/ 1626669 w 2997498"/>
                <a:gd name="connsiteY34" fmla="*/ 11916 h 2800352"/>
                <a:gd name="connsiteX35" fmla="*/ 1676039 w 2997498"/>
                <a:gd name="connsiteY35" fmla="*/ 291951 h 2800352"/>
                <a:gd name="connsiteX36" fmla="*/ 2137977 w 2997498"/>
                <a:gd name="connsiteY36" fmla="*/ 446484 h 280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97498" h="2800352">
                  <a:moveTo>
                    <a:pt x="2137977" y="446484"/>
                  </a:moveTo>
                  <a:lnTo>
                    <a:pt x="2348091" y="254886"/>
                  </a:lnTo>
                  <a:lnTo>
                    <a:pt x="2541527" y="404070"/>
                  </a:lnTo>
                  <a:lnTo>
                    <a:pt x="2409602" y="655969"/>
                  </a:lnTo>
                  <a:cubicBezTo>
                    <a:pt x="2519600" y="769700"/>
                    <a:pt x="2603231" y="902838"/>
                    <a:pt x="2655394" y="1047260"/>
                  </a:cubicBezTo>
                  <a:lnTo>
                    <a:pt x="2939716" y="1042985"/>
                  </a:lnTo>
                  <a:lnTo>
                    <a:pt x="2982685" y="1266963"/>
                  </a:lnTo>
                  <a:lnTo>
                    <a:pt x="2716966" y="1368210"/>
                  </a:lnTo>
                  <a:cubicBezTo>
                    <a:pt x="2721691" y="1520319"/>
                    <a:pt x="2692646" y="1671719"/>
                    <a:pt x="2631603" y="1813169"/>
                  </a:cubicBezTo>
                  <a:lnTo>
                    <a:pt x="2842475" y="2003932"/>
                  </a:lnTo>
                  <a:lnTo>
                    <a:pt x="2717707" y="2202558"/>
                  </a:lnTo>
                  <a:lnTo>
                    <a:pt x="2454313" y="2095408"/>
                  </a:lnTo>
                  <a:cubicBezTo>
                    <a:pt x="2351554" y="2214722"/>
                    <a:pt x="2223423" y="2313541"/>
                    <a:pt x="2077738" y="2385835"/>
                  </a:cubicBezTo>
                  <a:lnTo>
                    <a:pt x="2119759" y="2667066"/>
                  </a:lnTo>
                  <a:lnTo>
                    <a:pt x="1880202" y="2747206"/>
                  </a:lnTo>
                  <a:lnTo>
                    <a:pt x="1744541" y="2497299"/>
                  </a:lnTo>
                  <a:cubicBezTo>
                    <a:pt x="1621517" y="2520582"/>
                    <a:pt x="1375981" y="2520582"/>
                    <a:pt x="1252957" y="2497299"/>
                  </a:cubicBezTo>
                  <a:lnTo>
                    <a:pt x="1117296" y="2747206"/>
                  </a:lnTo>
                  <a:lnTo>
                    <a:pt x="877739" y="2667066"/>
                  </a:lnTo>
                  <a:lnTo>
                    <a:pt x="919760" y="2385834"/>
                  </a:lnTo>
                  <a:cubicBezTo>
                    <a:pt x="774075" y="2313540"/>
                    <a:pt x="645943" y="2214721"/>
                    <a:pt x="543185" y="2095407"/>
                  </a:cubicBezTo>
                  <a:lnTo>
                    <a:pt x="279791" y="2202558"/>
                  </a:lnTo>
                  <a:lnTo>
                    <a:pt x="155023" y="2003932"/>
                  </a:lnTo>
                  <a:lnTo>
                    <a:pt x="365894" y="1813169"/>
                  </a:lnTo>
                  <a:cubicBezTo>
                    <a:pt x="304852" y="1671718"/>
                    <a:pt x="275807" y="1520319"/>
                    <a:pt x="280531" y="1368210"/>
                  </a:cubicBezTo>
                  <a:lnTo>
                    <a:pt x="14813" y="1266963"/>
                  </a:lnTo>
                  <a:lnTo>
                    <a:pt x="57782" y="1042985"/>
                  </a:lnTo>
                  <a:lnTo>
                    <a:pt x="342104" y="1047260"/>
                  </a:lnTo>
                  <a:cubicBezTo>
                    <a:pt x="394267" y="902839"/>
                    <a:pt x="477899" y="769700"/>
                    <a:pt x="587896" y="655969"/>
                  </a:cubicBezTo>
                  <a:lnTo>
                    <a:pt x="455971" y="404070"/>
                  </a:lnTo>
                  <a:lnTo>
                    <a:pt x="649407" y="254886"/>
                  </a:lnTo>
                  <a:lnTo>
                    <a:pt x="859521" y="446484"/>
                  </a:lnTo>
                  <a:cubicBezTo>
                    <a:pt x="1000481" y="366669"/>
                    <a:pt x="1157658" y="314088"/>
                    <a:pt x="1321459" y="291951"/>
                  </a:cubicBezTo>
                  <a:lnTo>
                    <a:pt x="1370829" y="11916"/>
                  </a:lnTo>
                  <a:lnTo>
                    <a:pt x="1626669" y="11916"/>
                  </a:lnTo>
                  <a:lnTo>
                    <a:pt x="1676039" y="291951"/>
                  </a:lnTo>
                  <a:cubicBezTo>
                    <a:pt x="1839840" y="314088"/>
                    <a:pt x="1997016" y="366668"/>
                    <a:pt x="2137977" y="446484"/>
                  </a:cubicBezTo>
                  <a:close/>
                </a:path>
              </a:pathLst>
            </a:custGeom>
            <a:effectLst>
              <a:outerShdw blurRad="50800" dist="38100" dir="8100000" algn="tr" rotWithShape="0">
                <a:prstClr val="black"/>
              </a:outerShdw>
            </a:effectLst>
          </p:spPr>
          <p:style>
            <a:lnRef idx="0">
              <a:schemeClr val="lt1">
                <a:hueOff val="0"/>
                <a:satOff val="0"/>
                <a:lumOff val="0"/>
                <a:alphaOff val="0"/>
              </a:schemeClr>
            </a:lnRef>
            <a:fillRef idx="3">
              <a:schemeClr val="accent2">
                <a:alpha val="90000"/>
                <a:hueOff val="0"/>
                <a:satOff val="0"/>
                <a:lumOff val="0"/>
                <a:alphaOff val="0"/>
              </a:schemeClr>
            </a:fillRef>
            <a:effectRef idx="3">
              <a:scrgbClr r="0" g="0" b="0"/>
            </a:effectRef>
            <a:fontRef idx="minor">
              <a:schemeClr val="lt1"/>
            </a:fontRef>
          </p:style>
          <p:txBody>
            <a:bodyPr spcFirstLastPara="0" vert="horz" wrap="square" lIns="618376" tIns="686449" rIns="618376" bIns="735424" numCol="1" spcCol="1270" anchor="ctr" anchorCtr="0">
              <a:noAutofit/>
            </a:bodyPr>
            <a:lstStyle/>
            <a:p>
              <a:pPr lvl="0" algn="ctr"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n-US" sz="2600" kern="1200" dirty="0" smtClean="0"/>
                <a:t>Medication interactions</a:t>
              </a:r>
              <a:r>
                <a:rPr lang="en-US" sz="2000" kern="1200" dirty="0" smtClean="0"/>
                <a:t>		</a:t>
              </a:r>
            </a:p>
          </p:txBody>
        </p:sp>
        <p:sp>
          <p:nvSpPr>
            <p:cNvPr id="4" name="Freeform 3"/>
            <p:cNvSpPr/>
            <p:nvPr/>
          </p:nvSpPr>
          <p:spPr>
            <a:xfrm>
              <a:off x="2133601" y="2667006"/>
              <a:ext cx="2814843" cy="2609834"/>
            </a:xfrm>
            <a:custGeom>
              <a:avLst/>
              <a:gdLst>
                <a:gd name="connsiteX0" fmla="*/ 2128009 w 2814843"/>
                <a:gd name="connsiteY0" fmla="*/ 661005 h 2609834"/>
                <a:gd name="connsiteX1" fmla="*/ 2507140 w 2814843"/>
                <a:gd name="connsiteY1" fmla="*/ 526912 h 2609834"/>
                <a:gd name="connsiteX2" fmla="*/ 2667623 w 2814843"/>
                <a:gd name="connsiteY2" fmla="*/ 776831 h 2609834"/>
                <a:gd name="connsiteX3" fmla="*/ 2387937 w 2814843"/>
                <a:gd name="connsiteY3" fmla="*/ 1065790 h 2609834"/>
                <a:gd name="connsiteX4" fmla="*/ 2387937 w 2814843"/>
                <a:gd name="connsiteY4" fmla="*/ 1544045 h 2609834"/>
                <a:gd name="connsiteX5" fmla="*/ 2667623 w 2814843"/>
                <a:gd name="connsiteY5" fmla="*/ 1833003 h 2609834"/>
                <a:gd name="connsiteX6" fmla="*/ 2507140 w 2814843"/>
                <a:gd name="connsiteY6" fmla="*/ 2082922 h 2609834"/>
                <a:gd name="connsiteX7" fmla="*/ 2128009 w 2814843"/>
                <a:gd name="connsiteY7" fmla="*/ 1948829 h 2609834"/>
                <a:gd name="connsiteX8" fmla="*/ 1667350 w 2814843"/>
                <a:gd name="connsiteY8" fmla="*/ 2187956 h 2609834"/>
                <a:gd name="connsiteX9" fmla="*/ 1575327 w 2814843"/>
                <a:gd name="connsiteY9" fmla="*/ 2579432 h 2609834"/>
                <a:gd name="connsiteX10" fmla="*/ 1239516 w 2814843"/>
                <a:gd name="connsiteY10" fmla="*/ 2579432 h 2609834"/>
                <a:gd name="connsiteX11" fmla="*/ 1147493 w 2814843"/>
                <a:gd name="connsiteY11" fmla="*/ 2187957 h 2609834"/>
                <a:gd name="connsiteX12" fmla="*/ 686834 w 2814843"/>
                <a:gd name="connsiteY12" fmla="*/ 1948830 h 2609834"/>
                <a:gd name="connsiteX13" fmla="*/ 307703 w 2814843"/>
                <a:gd name="connsiteY13" fmla="*/ 2082922 h 2609834"/>
                <a:gd name="connsiteX14" fmla="*/ 147220 w 2814843"/>
                <a:gd name="connsiteY14" fmla="*/ 1833003 h 2609834"/>
                <a:gd name="connsiteX15" fmla="*/ 426906 w 2814843"/>
                <a:gd name="connsiteY15" fmla="*/ 1544044 h 2609834"/>
                <a:gd name="connsiteX16" fmla="*/ 426906 w 2814843"/>
                <a:gd name="connsiteY16" fmla="*/ 1065789 h 2609834"/>
                <a:gd name="connsiteX17" fmla="*/ 147220 w 2814843"/>
                <a:gd name="connsiteY17" fmla="*/ 776831 h 2609834"/>
                <a:gd name="connsiteX18" fmla="*/ 307703 w 2814843"/>
                <a:gd name="connsiteY18" fmla="*/ 526912 h 2609834"/>
                <a:gd name="connsiteX19" fmla="*/ 686834 w 2814843"/>
                <a:gd name="connsiteY19" fmla="*/ 661005 h 2609834"/>
                <a:gd name="connsiteX20" fmla="*/ 1147493 w 2814843"/>
                <a:gd name="connsiteY20" fmla="*/ 421878 h 2609834"/>
                <a:gd name="connsiteX21" fmla="*/ 1239516 w 2814843"/>
                <a:gd name="connsiteY21" fmla="*/ 30402 h 2609834"/>
                <a:gd name="connsiteX22" fmla="*/ 1575327 w 2814843"/>
                <a:gd name="connsiteY22" fmla="*/ 30402 h 2609834"/>
                <a:gd name="connsiteX23" fmla="*/ 1667350 w 2814843"/>
                <a:gd name="connsiteY23" fmla="*/ 421877 h 2609834"/>
                <a:gd name="connsiteX24" fmla="*/ 2128009 w 2814843"/>
                <a:gd name="connsiteY24" fmla="*/ 661004 h 2609834"/>
                <a:gd name="connsiteX25" fmla="*/ 2128009 w 2814843"/>
                <a:gd name="connsiteY25" fmla="*/ 661005 h 260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14843" h="2609834">
                  <a:moveTo>
                    <a:pt x="2128009" y="661005"/>
                  </a:moveTo>
                  <a:lnTo>
                    <a:pt x="2507140" y="526912"/>
                  </a:lnTo>
                  <a:lnTo>
                    <a:pt x="2667623" y="776831"/>
                  </a:lnTo>
                  <a:lnTo>
                    <a:pt x="2387937" y="1065790"/>
                  </a:lnTo>
                  <a:cubicBezTo>
                    <a:pt x="2435178" y="1222379"/>
                    <a:pt x="2435178" y="1387455"/>
                    <a:pt x="2387937" y="1544045"/>
                  </a:cubicBezTo>
                  <a:lnTo>
                    <a:pt x="2667623" y="1833003"/>
                  </a:lnTo>
                  <a:lnTo>
                    <a:pt x="2507140" y="2082922"/>
                  </a:lnTo>
                  <a:lnTo>
                    <a:pt x="2128009" y="1948829"/>
                  </a:lnTo>
                  <a:cubicBezTo>
                    <a:pt x="2000801" y="2063907"/>
                    <a:pt x="1841798" y="2146446"/>
                    <a:pt x="1667350" y="2187956"/>
                  </a:cubicBezTo>
                  <a:lnTo>
                    <a:pt x="1575327" y="2579432"/>
                  </a:lnTo>
                  <a:lnTo>
                    <a:pt x="1239516" y="2579432"/>
                  </a:lnTo>
                  <a:lnTo>
                    <a:pt x="1147493" y="2187957"/>
                  </a:lnTo>
                  <a:cubicBezTo>
                    <a:pt x="973045" y="2146446"/>
                    <a:pt x="814042" y="2063908"/>
                    <a:pt x="686834" y="1948830"/>
                  </a:cubicBezTo>
                  <a:lnTo>
                    <a:pt x="307703" y="2082922"/>
                  </a:lnTo>
                  <a:lnTo>
                    <a:pt x="147220" y="1833003"/>
                  </a:lnTo>
                  <a:lnTo>
                    <a:pt x="426906" y="1544044"/>
                  </a:lnTo>
                  <a:cubicBezTo>
                    <a:pt x="379665" y="1387455"/>
                    <a:pt x="379665" y="1222379"/>
                    <a:pt x="426906" y="1065789"/>
                  </a:cubicBezTo>
                  <a:lnTo>
                    <a:pt x="147220" y="776831"/>
                  </a:lnTo>
                  <a:lnTo>
                    <a:pt x="307703" y="526912"/>
                  </a:lnTo>
                  <a:lnTo>
                    <a:pt x="686834" y="661005"/>
                  </a:lnTo>
                  <a:cubicBezTo>
                    <a:pt x="814042" y="545927"/>
                    <a:pt x="973045" y="463388"/>
                    <a:pt x="1147493" y="421878"/>
                  </a:cubicBezTo>
                  <a:lnTo>
                    <a:pt x="1239516" y="30402"/>
                  </a:lnTo>
                  <a:lnTo>
                    <a:pt x="1575327" y="30402"/>
                  </a:lnTo>
                  <a:lnTo>
                    <a:pt x="1667350" y="421877"/>
                  </a:lnTo>
                  <a:cubicBezTo>
                    <a:pt x="1841798" y="463388"/>
                    <a:pt x="2000801" y="545926"/>
                    <a:pt x="2128009" y="661004"/>
                  </a:cubicBezTo>
                  <a:lnTo>
                    <a:pt x="2128009" y="661005"/>
                  </a:lnTo>
                  <a:close/>
                </a:path>
              </a:pathLst>
            </a:custGeom>
            <a:effectLst>
              <a:outerShdw blurRad="50800" dist="38100" dir="8100000" algn="tr" rotWithShape="0">
                <a:prstClr val="black"/>
              </a:outerShdw>
            </a:effectLst>
          </p:spPr>
          <p:style>
            <a:lnRef idx="0">
              <a:schemeClr val="lt1">
                <a:hueOff val="0"/>
                <a:satOff val="0"/>
                <a:lumOff val="0"/>
                <a:alphaOff val="0"/>
              </a:schemeClr>
            </a:lnRef>
            <a:fillRef idx="3">
              <a:schemeClr val="accent2">
                <a:alpha val="90000"/>
                <a:hueOff val="0"/>
                <a:satOff val="0"/>
                <a:lumOff val="0"/>
                <a:alphaOff val="-20000"/>
              </a:schemeClr>
            </a:fillRef>
            <a:effectRef idx="3">
              <a:scrgbClr r="0" g="0" b="0"/>
            </a:effectRef>
            <a:fontRef idx="minor">
              <a:schemeClr val="lt1"/>
            </a:fontRef>
          </p:style>
          <p:txBody>
            <a:bodyPr spcFirstLastPara="0" vert="horz" wrap="square" lIns="713504" tIns="687675" rIns="713504" bIns="687675" numCol="1" spcCol="1270" anchor="ctr" anchorCtr="0">
              <a:noAutofit/>
            </a:bodyPr>
            <a:lstStyle/>
            <a:p>
              <a:pPr lvl="0" algn="ctr" defTabSz="933450">
                <a:lnSpc>
                  <a:spcPct val="90000"/>
                </a:lnSpc>
                <a:spcBef>
                  <a:spcPct val="0"/>
                </a:spcBef>
                <a:spcAft>
                  <a:spcPct val="35000"/>
                </a:spcAft>
              </a:pPr>
              <a:r>
                <a:rPr lang="en-US" sz="2100" kern="1200" dirty="0" smtClean="0"/>
                <a:t>Medication side effects</a:t>
              </a:r>
            </a:p>
          </p:txBody>
        </p:sp>
        <p:sp>
          <p:nvSpPr>
            <p:cNvPr id="6" name="Freeform 5"/>
            <p:cNvSpPr/>
            <p:nvPr/>
          </p:nvSpPr>
          <p:spPr>
            <a:xfrm>
              <a:off x="3505205" y="914399"/>
              <a:ext cx="2743201" cy="2743201"/>
            </a:xfrm>
            <a:custGeom>
              <a:avLst/>
              <a:gdLst>
                <a:gd name="connsiteX0" fmla="*/ 1675933 w 2239813"/>
                <a:gd name="connsiteY0" fmla="*/ 567288 h 2239813"/>
                <a:gd name="connsiteX1" fmla="*/ 2006381 w 2239813"/>
                <a:gd name="connsiteY1" fmla="*/ 467697 h 2239813"/>
                <a:gd name="connsiteX2" fmla="*/ 2127974 w 2239813"/>
                <a:gd name="connsiteY2" fmla="*/ 678302 h 2239813"/>
                <a:gd name="connsiteX3" fmla="*/ 1876502 w 2239813"/>
                <a:gd name="connsiteY3" fmla="*/ 914683 h 2239813"/>
                <a:gd name="connsiteX4" fmla="*/ 1876502 w 2239813"/>
                <a:gd name="connsiteY4" fmla="*/ 1325131 h 2239813"/>
                <a:gd name="connsiteX5" fmla="*/ 2127974 w 2239813"/>
                <a:gd name="connsiteY5" fmla="*/ 1561511 h 2239813"/>
                <a:gd name="connsiteX6" fmla="*/ 2006381 w 2239813"/>
                <a:gd name="connsiteY6" fmla="*/ 1772116 h 2239813"/>
                <a:gd name="connsiteX7" fmla="*/ 1675933 w 2239813"/>
                <a:gd name="connsiteY7" fmla="*/ 1672525 h 2239813"/>
                <a:gd name="connsiteX8" fmla="*/ 1320474 w 2239813"/>
                <a:gd name="connsiteY8" fmla="*/ 1877749 h 2239813"/>
                <a:gd name="connsiteX9" fmla="*/ 1241499 w 2239813"/>
                <a:gd name="connsiteY9" fmla="*/ 2213721 h 2239813"/>
                <a:gd name="connsiteX10" fmla="*/ 998314 w 2239813"/>
                <a:gd name="connsiteY10" fmla="*/ 2213721 h 2239813"/>
                <a:gd name="connsiteX11" fmla="*/ 919338 w 2239813"/>
                <a:gd name="connsiteY11" fmla="*/ 1877749 h 2239813"/>
                <a:gd name="connsiteX12" fmla="*/ 563879 w 2239813"/>
                <a:gd name="connsiteY12" fmla="*/ 1672525 h 2239813"/>
                <a:gd name="connsiteX13" fmla="*/ 233432 w 2239813"/>
                <a:gd name="connsiteY13" fmla="*/ 1772116 h 2239813"/>
                <a:gd name="connsiteX14" fmla="*/ 111839 w 2239813"/>
                <a:gd name="connsiteY14" fmla="*/ 1561511 h 2239813"/>
                <a:gd name="connsiteX15" fmla="*/ 363311 w 2239813"/>
                <a:gd name="connsiteY15" fmla="*/ 1325130 h 2239813"/>
                <a:gd name="connsiteX16" fmla="*/ 363311 w 2239813"/>
                <a:gd name="connsiteY16" fmla="*/ 914682 h 2239813"/>
                <a:gd name="connsiteX17" fmla="*/ 111839 w 2239813"/>
                <a:gd name="connsiteY17" fmla="*/ 678302 h 2239813"/>
                <a:gd name="connsiteX18" fmla="*/ 233432 w 2239813"/>
                <a:gd name="connsiteY18" fmla="*/ 467697 h 2239813"/>
                <a:gd name="connsiteX19" fmla="*/ 563880 w 2239813"/>
                <a:gd name="connsiteY19" fmla="*/ 567288 h 2239813"/>
                <a:gd name="connsiteX20" fmla="*/ 919339 w 2239813"/>
                <a:gd name="connsiteY20" fmla="*/ 362064 h 2239813"/>
                <a:gd name="connsiteX21" fmla="*/ 998314 w 2239813"/>
                <a:gd name="connsiteY21" fmla="*/ 26092 h 2239813"/>
                <a:gd name="connsiteX22" fmla="*/ 1241499 w 2239813"/>
                <a:gd name="connsiteY22" fmla="*/ 26092 h 2239813"/>
                <a:gd name="connsiteX23" fmla="*/ 1320475 w 2239813"/>
                <a:gd name="connsiteY23" fmla="*/ 362064 h 2239813"/>
                <a:gd name="connsiteX24" fmla="*/ 1675934 w 2239813"/>
                <a:gd name="connsiteY24" fmla="*/ 567288 h 2239813"/>
                <a:gd name="connsiteX25" fmla="*/ 1675933 w 2239813"/>
                <a:gd name="connsiteY25" fmla="*/ 567288 h 2239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39813" h="2239813">
                  <a:moveTo>
                    <a:pt x="1441649" y="566568"/>
                  </a:moveTo>
                  <a:lnTo>
                    <a:pt x="1681219" y="418191"/>
                  </a:lnTo>
                  <a:lnTo>
                    <a:pt x="1821622" y="558595"/>
                  </a:lnTo>
                  <a:lnTo>
                    <a:pt x="1673245" y="798165"/>
                  </a:lnTo>
                  <a:cubicBezTo>
                    <a:pt x="1730394" y="896450"/>
                    <a:pt x="1760333" y="1008183"/>
                    <a:pt x="1759983" y="1121875"/>
                  </a:cubicBezTo>
                  <a:lnTo>
                    <a:pt x="2008266" y="1255159"/>
                  </a:lnTo>
                  <a:lnTo>
                    <a:pt x="1956875" y="1446954"/>
                  </a:lnTo>
                  <a:lnTo>
                    <a:pt x="1675212" y="1438241"/>
                  </a:lnTo>
                  <a:cubicBezTo>
                    <a:pt x="1618670" y="1536875"/>
                    <a:pt x="1536875" y="1618670"/>
                    <a:pt x="1438240" y="1675213"/>
                  </a:cubicBezTo>
                  <a:lnTo>
                    <a:pt x="1446954" y="1956875"/>
                  </a:lnTo>
                  <a:lnTo>
                    <a:pt x="1255160" y="2008266"/>
                  </a:lnTo>
                  <a:lnTo>
                    <a:pt x="1121874" y="1759983"/>
                  </a:lnTo>
                  <a:cubicBezTo>
                    <a:pt x="1008182" y="1760333"/>
                    <a:pt x="896449" y="1730394"/>
                    <a:pt x="798164" y="1673245"/>
                  </a:cubicBezTo>
                  <a:lnTo>
                    <a:pt x="558594" y="1821622"/>
                  </a:lnTo>
                  <a:lnTo>
                    <a:pt x="418191" y="1681218"/>
                  </a:lnTo>
                  <a:lnTo>
                    <a:pt x="566568" y="1441648"/>
                  </a:lnTo>
                  <a:cubicBezTo>
                    <a:pt x="509419" y="1343363"/>
                    <a:pt x="479480" y="1231630"/>
                    <a:pt x="479830" y="1117938"/>
                  </a:cubicBezTo>
                  <a:lnTo>
                    <a:pt x="231547" y="984654"/>
                  </a:lnTo>
                  <a:lnTo>
                    <a:pt x="282938" y="792859"/>
                  </a:lnTo>
                  <a:lnTo>
                    <a:pt x="564601" y="801572"/>
                  </a:lnTo>
                  <a:cubicBezTo>
                    <a:pt x="621143" y="702938"/>
                    <a:pt x="702938" y="621143"/>
                    <a:pt x="801573" y="564600"/>
                  </a:cubicBezTo>
                  <a:lnTo>
                    <a:pt x="792859" y="282938"/>
                  </a:lnTo>
                  <a:lnTo>
                    <a:pt x="984653" y="231547"/>
                  </a:lnTo>
                  <a:lnTo>
                    <a:pt x="1117939" y="479830"/>
                  </a:lnTo>
                  <a:cubicBezTo>
                    <a:pt x="1231631" y="479480"/>
                    <a:pt x="1343364" y="509419"/>
                    <a:pt x="1441649" y="566568"/>
                  </a:cubicBezTo>
                  <a:lnTo>
                    <a:pt x="1441649" y="566568"/>
                  </a:lnTo>
                  <a:close/>
                </a:path>
              </a:pathLst>
            </a:custGeom>
            <a:effectLst>
              <a:outerShdw blurRad="50800" dist="38100" dir="8100000" algn="tr" rotWithShape="0">
                <a:prstClr val="black"/>
              </a:outerShdw>
            </a:effectLst>
          </p:spPr>
          <p:style>
            <a:lnRef idx="0">
              <a:schemeClr val="lt1">
                <a:hueOff val="0"/>
                <a:satOff val="0"/>
                <a:lumOff val="0"/>
                <a:alphaOff val="0"/>
              </a:schemeClr>
            </a:lnRef>
            <a:fillRef idx="3">
              <a:schemeClr val="accent2">
                <a:alpha val="90000"/>
                <a:hueOff val="0"/>
                <a:satOff val="0"/>
                <a:lumOff val="0"/>
                <a:alphaOff val="-40000"/>
              </a:schemeClr>
            </a:fillRef>
            <a:effectRef idx="3">
              <a:scrgbClr r="0" g="0" b="0"/>
            </a:effectRef>
            <a:fontRef idx="minor">
              <a:schemeClr val="lt1"/>
            </a:fontRef>
          </p:style>
          <p:txBody>
            <a:bodyPr spcFirstLastPara="0" vert="horz" wrap="square" lIns="770890" tIns="770891" rIns="770891" bIns="770890" numCol="1" spcCol="1270" anchor="ctr" anchorCtr="0">
              <a:noAutofit/>
            </a:bodyPr>
            <a:lstStyle/>
            <a:p>
              <a:pPr lvl="0" algn="ctr" defTabSz="977900">
                <a:lnSpc>
                  <a:spcPct val="90000"/>
                </a:lnSpc>
                <a:spcBef>
                  <a:spcPct val="0"/>
                </a:spcBef>
                <a:spcAft>
                  <a:spcPct val="35000"/>
                </a:spcAft>
              </a:pPr>
              <a:r>
                <a:rPr lang="en-US" sz="2200" kern="1200" dirty="0" smtClean="0"/>
                <a:t>Adverse reactions</a:t>
              </a:r>
            </a:p>
          </p:txBody>
        </p:sp>
        <p:sp>
          <p:nvSpPr>
            <p:cNvPr id="7" name="Circular Arrow 6"/>
            <p:cNvSpPr/>
            <p:nvPr/>
          </p:nvSpPr>
          <p:spPr>
            <a:xfrm>
              <a:off x="4002172" y="3087806"/>
              <a:ext cx="4023360" cy="4023360"/>
            </a:xfrm>
            <a:prstGeom prst="circularArrow">
              <a:avLst>
                <a:gd name="adj1" fmla="val 4687"/>
                <a:gd name="adj2" fmla="val 299029"/>
                <a:gd name="adj3" fmla="val 2543535"/>
                <a:gd name="adj4" fmla="val 15803529"/>
                <a:gd name="adj5" fmla="val 5469"/>
              </a:avLst>
            </a:prstGeom>
          </p:spPr>
          <p:style>
            <a:lnRef idx="0">
              <a:schemeClr val="accent2">
                <a:shade val="90000"/>
                <a:hueOff val="0"/>
                <a:satOff val="0"/>
                <a:lumOff val="0"/>
                <a:alphaOff val="0"/>
              </a:schemeClr>
            </a:lnRef>
            <a:fillRef idx="3">
              <a:schemeClr val="accent2">
                <a:shade val="90000"/>
                <a:hueOff val="0"/>
                <a:satOff val="0"/>
                <a:lumOff val="0"/>
                <a:alphaOff val="0"/>
              </a:schemeClr>
            </a:fillRef>
            <a:effectRef idx="3">
              <a:schemeClr val="accent2">
                <a:shade val="90000"/>
                <a:hueOff val="0"/>
                <a:satOff val="0"/>
                <a:lumOff val="0"/>
                <a:alphaOff val="0"/>
              </a:schemeClr>
            </a:effectRef>
            <a:fontRef idx="minor">
              <a:schemeClr val="lt1"/>
            </a:fontRef>
          </p:style>
        </p:sp>
        <p:sp>
          <p:nvSpPr>
            <p:cNvPr id="8" name="Shape 7"/>
            <p:cNvSpPr/>
            <p:nvPr/>
          </p:nvSpPr>
          <p:spPr>
            <a:xfrm rot="16200000">
              <a:off x="1828803" y="2819387"/>
              <a:ext cx="2923222" cy="2923222"/>
            </a:xfrm>
            <a:prstGeom prst="leftCircularArrow">
              <a:avLst>
                <a:gd name="adj1" fmla="val 6452"/>
                <a:gd name="adj2" fmla="val 429999"/>
                <a:gd name="adj3" fmla="val 10489124"/>
                <a:gd name="adj4" fmla="val 14837806"/>
                <a:gd name="adj5" fmla="val 7527"/>
              </a:avLst>
            </a:prstGeom>
          </p:spPr>
          <p:style>
            <a:lnRef idx="0">
              <a:schemeClr val="accent2">
                <a:shade val="90000"/>
                <a:hueOff val="-184298"/>
                <a:satOff val="-25944"/>
                <a:lumOff val="21984"/>
                <a:alphaOff val="0"/>
              </a:schemeClr>
            </a:lnRef>
            <a:fillRef idx="3">
              <a:schemeClr val="accent2">
                <a:shade val="90000"/>
                <a:hueOff val="-184298"/>
                <a:satOff val="-25944"/>
                <a:lumOff val="21984"/>
                <a:alphaOff val="0"/>
              </a:schemeClr>
            </a:fillRef>
            <a:effectRef idx="3">
              <a:schemeClr val="accent2">
                <a:shade val="90000"/>
                <a:hueOff val="-184298"/>
                <a:satOff val="-25944"/>
                <a:lumOff val="21984"/>
                <a:alphaOff val="0"/>
              </a:schemeClr>
            </a:effectRef>
            <a:fontRef idx="minor">
              <a:schemeClr val="lt1"/>
            </a:fontRef>
          </p:style>
        </p:sp>
        <p:sp>
          <p:nvSpPr>
            <p:cNvPr id="9" name="Circular Arrow 8"/>
            <p:cNvSpPr/>
            <p:nvPr/>
          </p:nvSpPr>
          <p:spPr>
            <a:xfrm>
              <a:off x="3160324" y="754689"/>
              <a:ext cx="3151822" cy="3151822"/>
            </a:xfrm>
            <a:prstGeom prst="circularArrow">
              <a:avLst>
                <a:gd name="adj1" fmla="val 5984"/>
                <a:gd name="adj2" fmla="val 394124"/>
                <a:gd name="adj3" fmla="val 13313824"/>
                <a:gd name="adj4" fmla="val 10508221"/>
                <a:gd name="adj5" fmla="val 6981"/>
              </a:avLst>
            </a:prstGeom>
          </p:spPr>
          <p:style>
            <a:lnRef idx="0">
              <a:schemeClr val="accent2">
                <a:shade val="90000"/>
                <a:hueOff val="-368595"/>
                <a:satOff val="-51888"/>
                <a:lumOff val="43968"/>
                <a:alphaOff val="0"/>
              </a:schemeClr>
            </a:lnRef>
            <a:fillRef idx="3">
              <a:schemeClr val="accent2">
                <a:shade val="90000"/>
                <a:hueOff val="-368595"/>
                <a:satOff val="-51888"/>
                <a:lumOff val="43968"/>
                <a:alphaOff val="0"/>
              </a:schemeClr>
            </a:fillRef>
            <a:effectRef idx="3">
              <a:schemeClr val="accent2">
                <a:shade val="90000"/>
                <a:hueOff val="-368595"/>
                <a:satOff val="-51888"/>
                <a:lumOff val="43968"/>
                <a:alphaOff val="0"/>
              </a:schemeClr>
            </a:effectRef>
            <a:fontRef idx="minor">
              <a:schemeClr val="lt1"/>
            </a:fontRef>
          </p:style>
        </p:sp>
      </p:grpSp>
      <p:sp>
        <p:nvSpPr>
          <p:cNvPr id="30726"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1625" y="228600"/>
            <a:ext cx="8534400" cy="758825"/>
          </a:xfrm>
        </p:spPr>
        <p:txBody>
          <a:bodyPr/>
          <a:lstStyle/>
          <a:p>
            <a:pPr eaLnBrk="1" hangingPunct="1"/>
            <a:r>
              <a:rPr lang="en-US" altLang="en-US" smtClean="0"/>
              <a:t>ACTIVITY: Differentiating the 3 D’s</a:t>
            </a:r>
          </a:p>
        </p:txBody>
      </p:sp>
      <p:graphicFrame>
        <p:nvGraphicFramePr>
          <p:cNvPr id="6" name="Content Placeholder 5"/>
          <p:cNvGraphicFramePr>
            <a:graphicFrameLocks noGrp="1"/>
          </p:cNvGraphicFramePr>
          <p:nvPr>
            <p:ph sz="half" idx="2"/>
          </p:nvPr>
        </p:nvGraphicFramePr>
        <p:xfrm>
          <a:off x="266700" y="1446213"/>
          <a:ext cx="8712200" cy="4749800"/>
        </p:xfrm>
        <a:graphic>
          <a:graphicData uri="http://schemas.openxmlformats.org/drawingml/2006/table">
            <a:tbl>
              <a:tblPr firstRow="1" bandRow="1">
                <a:tableStyleId>{5C22544A-7EE6-4342-B048-85BDC9FD1C3A}</a:tableStyleId>
              </a:tblPr>
              <a:tblGrid>
                <a:gridCol w="2753165"/>
                <a:gridCol w="2885636"/>
                <a:gridCol w="3073400"/>
              </a:tblGrid>
              <a:tr h="684293">
                <a:tc>
                  <a:txBody>
                    <a:bodyPr/>
                    <a:lstStyle/>
                    <a:p>
                      <a:r>
                        <a:rPr lang="en-US" sz="3200" dirty="0" smtClean="0">
                          <a:solidFill>
                            <a:schemeClr val="tx1"/>
                          </a:solidFill>
                        </a:rPr>
                        <a:t>Question</a:t>
                      </a:r>
                      <a:r>
                        <a:rPr lang="en-US" sz="3200" baseline="0" dirty="0" smtClean="0">
                          <a:solidFill>
                            <a:schemeClr val="tx1"/>
                          </a:solidFill>
                        </a:rPr>
                        <a:t> 1</a:t>
                      </a:r>
                      <a:endParaRPr lang="en-US" sz="3200" dirty="0">
                        <a:solidFill>
                          <a:schemeClr val="tx1"/>
                        </a:solidFill>
                      </a:endParaRPr>
                    </a:p>
                  </a:txBody>
                  <a:tcPr marL="120770" marR="120770" marT="60379" marB="60379"/>
                </a:tc>
                <a:tc>
                  <a:txBody>
                    <a:bodyPr/>
                    <a:lstStyle/>
                    <a:p>
                      <a:r>
                        <a:rPr lang="en-US" sz="3200" dirty="0" smtClean="0">
                          <a:solidFill>
                            <a:schemeClr val="tx1"/>
                          </a:solidFill>
                        </a:rPr>
                        <a:t>Question 2</a:t>
                      </a:r>
                      <a:endParaRPr lang="en-US" sz="3200" dirty="0">
                        <a:solidFill>
                          <a:schemeClr val="tx1"/>
                        </a:solidFill>
                      </a:endParaRPr>
                    </a:p>
                  </a:txBody>
                  <a:tcPr marL="120770" marR="120770" marT="60379" marB="60379"/>
                </a:tc>
                <a:tc>
                  <a:txBody>
                    <a:bodyPr/>
                    <a:lstStyle/>
                    <a:p>
                      <a:r>
                        <a:rPr lang="en-US" sz="3200" dirty="0" smtClean="0">
                          <a:solidFill>
                            <a:schemeClr val="tx1"/>
                          </a:solidFill>
                        </a:rPr>
                        <a:t>Question 3</a:t>
                      </a:r>
                      <a:endParaRPr lang="en-US" sz="3200" dirty="0">
                        <a:solidFill>
                          <a:schemeClr val="tx1"/>
                        </a:solidFill>
                      </a:endParaRPr>
                    </a:p>
                  </a:txBody>
                  <a:tcPr marL="120770" marR="120770" marT="60379" marB="60379"/>
                </a:tc>
              </a:tr>
              <a:tr h="4065507">
                <a:tc>
                  <a:txBody>
                    <a:bodyPr/>
                    <a:lstStyle/>
                    <a:p>
                      <a:pPr lvl="0"/>
                      <a:r>
                        <a:rPr kumimoji="0" lang="en-US" sz="2400" kern="1200" dirty="0" smtClean="0">
                          <a:solidFill>
                            <a:schemeClr val="dk1"/>
                          </a:solidFill>
                          <a:effectLst/>
                          <a:latin typeface="+mn-lt"/>
                          <a:ea typeface="+mn-ea"/>
                          <a:cs typeface="+mn-cs"/>
                        </a:rPr>
                        <a:t>What are the indicators that client may have a mental status problem?</a:t>
                      </a:r>
                    </a:p>
                    <a:p>
                      <a:endParaRPr lang="en-US" sz="2400" dirty="0"/>
                    </a:p>
                  </a:txBody>
                  <a:tcPr marL="120770" marR="120770" marT="60379" marB="60379"/>
                </a:tc>
                <a:tc>
                  <a:txBody>
                    <a:bodyPr/>
                    <a:lstStyle/>
                    <a:p>
                      <a:pPr lvl="0"/>
                      <a:r>
                        <a:rPr kumimoji="0" lang="en-US" sz="2400" kern="1200" dirty="0" smtClean="0">
                          <a:solidFill>
                            <a:schemeClr val="dk1"/>
                          </a:solidFill>
                          <a:effectLst/>
                          <a:latin typeface="+mn-lt"/>
                          <a:ea typeface="+mn-ea"/>
                          <a:cs typeface="+mn-cs"/>
                        </a:rPr>
                        <a:t>Does the client appear to have dementia, delirium or depression?</a:t>
                      </a:r>
                      <a:endParaRPr kumimoji="0" lang="en-US" sz="2400" kern="1200" dirty="0">
                        <a:solidFill>
                          <a:schemeClr val="dk1"/>
                        </a:solidFill>
                        <a:effectLst/>
                        <a:latin typeface="+mn-lt"/>
                        <a:ea typeface="+mn-ea"/>
                        <a:cs typeface="+mn-cs"/>
                      </a:endParaRPr>
                    </a:p>
                  </a:txBody>
                  <a:tcPr marL="120770" marR="120770" marT="60379" marB="60379"/>
                </a:tc>
                <a:tc>
                  <a:txBody>
                    <a:bodyPr/>
                    <a:lstStyle/>
                    <a:p>
                      <a:r>
                        <a:rPr kumimoji="0" lang="en-US" sz="2400" kern="1200" dirty="0" smtClean="0">
                          <a:solidFill>
                            <a:schemeClr val="dk1"/>
                          </a:solidFill>
                          <a:effectLst/>
                          <a:latin typeface="+mn-lt"/>
                          <a:ea typeface="+mn-ea"/>
                          <a:cs typeface="+mn-cs"/>
                        </a:rPr>
                        <a:t>What more information do you need and how would you get it?</a:t>
                      </a:r>
                    </a:p>
                    <a:p>
                      <a:endParaRPr lang="en-US" sz="2400" dirty="0"/>
                    </a:p>
                  </a:txBody>
                  <a:tcPr marL="120770" marR="120770" marT="60379" marB="60379"/>
                </a:tc>
              </a:tr>
            </a:tbl>
          </a:graphicData>
        </a:graphic>
      </p:graphicFrame>
      <p:pic>
        <p:nvPicPr>
          <p:cNvPr id="30737" name="Picture 4" descr="C:\Documents and Settings\Owner\Local Settings\Temporary Internet Files\Content.IE5\5FYIC8MK\MPj0422122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94000" y="3987800"/>
            <a:ext cx="3243263" cy="2193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31762"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smtClean="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228600"/>
            <a:ext cx="8229600" cy="685800"/>
          </a:xfrm>
        </p:spPr>
        <p:txBody>
          <a:bodyPr/>
          <a:lstStyle/>
          <a:p>
            <a:pPr>
              <a:defRPr/>
            </a:pPr>
            <a:r>
              <a:rPr lang="en-US" dirty="0" smtClean="0"/>
              <a:t>The 3 D’s</a:t>
            </a:r>
          </a:p>
        </p:txBody>
      </p:sp>
      <p:grpSp>
        <p:nvGrpSpPr>
          <p:cNvPr id="2" name="Group 1"/>
          <p:cNvGrpSpPr/>
          <p:nvPr/>
        </p:nvGrpSpPr>
        <p:grpSpPr>
          <a:xfrm>
            <a:off x="1308100" y="1612900"/>
            <a:ext cx="6629400" cy="4724399"/>
            <a:chOff x="1308100" y="1612900"/>
            <a:chExt cx="6629400" cy="4724399"/>
          </a:xfrm>
        </p:grpSpPr>
        <p:sp>
          <p:nvSpPr>
            <p:cNvPr id="3" name="Freeform 2"/>
            <p:cNvSpPr/>
            <p:nvPr/>
          </p:nvSpPr>
          <p:spPr>
            <a:xfrm>
              <a:off x="1308100" y="1612900"/>
              <a:ext cx="6629400" cy="1476375"/>
            </a:xfrm>
            <a:custGeom>
              <a:avLst/>
              <a:gdLst>
                <a:gd name="connsiteX0" fmla="*/ 0 w 6629400"/>
                <a:gd name="connsiteY0" fmla="*/ 147638 h 1476375"/>
                <a:gd name="connsiteX1" fmla="*/ 147638 w 6629400"/>
                <a:gd name="connsiteY1" fmla="*/ 0 h 1476375"/>
                <a:gd name="connsiteX2" fmla="*/ 6481763 w 6629400"/>
                <a:gd name="connsiteY2" fmla="*/ 0 h 1476375"/>
                <a:gd name="connsiteX3" fmla="*/ 6629401 w 6629400"/>
                <a:gd name="connsiteY3" fmla="*/ 147638 h 1476375"/>
                <a:gd name="connsiteX4" fmla="*/ 6629400 w 6629400"/>
                <a:gd name="connsiteY4" fmla="*/ 1328738 h 1476375"/>
                <a:gd name="connsiteX5" fmla="*/ 6481762 w 6629400"/>
                <a:gd name="connsiteY5" fmla="*/ 1476376 h 1476375"/>
                <a:gd name="connsiteX6" fmla="*/ 147638 w 6629400"/>
                <a:gd name="connsiteY6" fmla="*/ 1476375 h 1476375"/>
                <a:gd name="connsiteX7" fmla="*/ 0 w 6629400"/>
                <a:gd name="connsiteY7" fmla="*/ 1328737 h 1476375"/>
                <a:gd name="connsiteX8" fmla="*/ 0 w 6629400"/>
                <a:gd name="connsiteY8" fmla="*/ 147638 h 147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9400" h="1476375">
                  <a:moveTo>
                    <a:pt x="0" y="147638"/>
                  </a:moveTo>
                  <a:cubicBezTo>
                    <a:pt x="0" y="66100"/>
                    <a:pt x="66100" y="0"/>
                    <a:pt x="147638" y="0"/>
                  </a:cubicBezTo>
                  <a:lnTo>
                    <a:pt x="6481763" y="0"/>
                  </a:lnTo>
                  <a:cubicBezTo>
                    <a:pt x="6563301" y="0"/>
                    <a:pt x="6629401" y="66100"/>
                    <a:pt x="6629401" y="147638"/>
                  </a:cubicBezTo>
                  <a:cubicBezTo>
                    <a:pt x="6629401" y="541338"/>
                    <a:pt x="6629400" y="935038"/>
                    <a:pt x="6629400" y="1328738"/>
                  </a:cubicBezTo>
                  <a:cubicBezTo>
                    <a:pt x="6629400" y="1410276"/>
                    <a:pt x="6563300" y="1476376"/>
                    <a:pt x="6481762" y="1476376"/>
                  </a:cubicBezTo>
                  <a:lnTo>
                    <a:pt x="147638" y="1476375"/>
                  </a:lnTo>
                  <a:cubicBezTo>
                    <a:pt x="66100" y="1476375"/>
                    <a:pt x="0" y="1410275"/>
                    <a:pt x="0" y="1328737"/>
                  </a:cubicBezTo>
                  <a:lnTo>
                    <a:pt x="0" y="147638"/>
                  </a:lnTo>
                  <a:close/>
                </a:path>
              </a:pathLst>
            </a:custGeom>
            <a:solidFill>
              <a:schemeClr val="tx2"/>
            </a:solidFill>
          </p:spPr>
          <p:style>
            <a:lnRef idx="0">
              <a:schemeClr val="lt1">
                <a:hueOff val="0"/>
                <a:satOff val="0"/>
                <a:lumOff val="0"/>
                <a:alphaOff val="0"/>
              </a:schemeClr>
            </a:lnRef>
            <a:fillRef idx="3">
              <a:scrgbClr r="0" g="0" b="0"/>
            </a:fillRef>
            <a:effectRef idx="3">
              <a:schemeClr val="accent2">
                <a:shade val="80000"/>
                <a:hueOff val="0"/>
                <a:satOff val="0"/>
                <a:lumOff val="0"/>
                <a:alphaOff val="0"/>
              </a:schemeClr>
            </a:effectRef>
            <a:fontRef idx="minor">
              <a:schemeClr val="lt1"/>
            </a:fontRef>
          </p:style>
          <p:txBody>
            <a:bodyPr spcFirstLastPara="0" vert="horz" wrap="square" lIns="1625917" tIns="152400" rIns="152401" bIns="152400" numCol="1" spcCol="1270" anchor="ctr" anchorCtr="0">
              <a:noAutofit/>
            </a:bodyPr>
            <a:lstStyle/>
            <a:p>
              <a:pPr lvl="0" algn="l" defTabSz="1778000">
                <a:lnSpc>
                  <a:spcPct val="90000"/>
                </a:lnSpc>
                <a:spcBef>
                  <a:spcPct val="0"/>
                </a:spcBef>
                <a:spcAft>
                  <a:spcPct val="35000"/>
                </a:spcAft>
              </a:pPr>
              <a:r>
                <a:rPr lang="en-US" sz="4000" kern="1200" dirty="0" smtClean="0"/>
                <a:t>Dementia</a:t>
              </a:r>
              <a:endParaRPr lang="en-US" sz="4000" kern="1200" dirty="0"/>
            </a:p>
          </p:txBody>
        </p:sp>
        <p:sp>
          <p:nvSpPr>
            <p:cNvPr id="4" name="Rounded Rectangle 3"/>
            <p:cNvSpPr/>
            <p:nvPr/>
          </p:nvSpPr>
          <p:spPr>
            <a:xfrm>
              <a:off x="1566229" y="1760537"/>
              <a:ext cx="1104895" cy="1181099"/>
            </a:xfrm>
            <a:prstGeom prst="roundRect">
              <a:avLst>
                <a:gd name="adj" fmla="val 10000"/>
              </a:avLst>
            </a:prstGeom>
            <a:blipFill rotWithShape="0">
              <a:blip r:embed="rId4" cstate="email">
                <a:extLst>
                  <a:ext uri="{28A0092B-C50C-407E-A947-70E740481C1C}">
                    <a14:useLocalDpi xmlns:a14="http://schemas.microsoft.com/office/drawing/2010/main"/>
                  </a:ext>
                </a:extLst>
              </a:blip>
              <a:stretch>
                <a:fillRect/>
              </a:stretch>
            </a:blipFill>
          </p:spPr>
          <p:style>
            <a:lnRef idx="0">
              <a:schemeClr val="lt1">
                <a:hueOff val="0"/>
                <a:satOff val="0"/>
                <a:lumOff val="0"/>
                <a:alphaOff val="0"/>
              </a:schemeClr>
            </a:lnRef>
            <a:fillRef idx="1">
              <a:scrgbClr r="0" g="0" b="0"/>
            </a:fillRef>
            <a:effectRef idx="3">
              <a:schemeClr val="accent2">
                <a:tint val="50000"/>
                <a:hueOff val="0"/>
                <a:satOff val="0"/>
                <a:lumOff val="0"/>
                <a:alphaOff val="0"/>
              </a:schemeClr>
            </a:effectRef>
            <a:fontRef idx="minor">
              <a:schemeClr val="lt1">
                <a:hueOff val="0"/>
                <a:satOff val="0"/>
                <a:lumOff val="0"/>
                <a:alphaOff val="0"/>
              </a:schemeClr>
            </a:fontRef>
          </p:style>
        </p:sp>
        <p:sp>
          <p:nvSpPr>
            <p:cNvPr id="6" name="Freeform 5"/>
            <p:cNvSpPr/>
            <p:nvPr/>
          </p:nvSpPr>
          <p:spPr>
            <a:xfrm>
              <a:off x="1308100" y="3236912"/>
              <a:ext cx="6629400" cy="1476375"/>
            </a:xfrm>
            <a:custGeom>
              <a:avLst/>
              <a:gdLst>
                <a:gd name="connsiteX0" fmla="*/ 0 w 6629400"/>
                <a:gd name="connsiteY0" fmla="*/ 147638 h 1476375"/>
                <a:gd name="connsiteX1" fmla="*/ 147638 w 6629400"/>
                <a:gd name="connsiteY1" fmla="*/ 0 h 1476375"/>
                <a:gd name="connsiteX2" fmla="*/ 6481763 w 6629400"/>
                <a:gd name="connsiteY2" fmla="*/ 0 h 1476375"/>
                <a:gd name="connsiteX3" fmla="*/ 6629401 w 6629400"/>
                <a:gd name="connsiteY3" fmla="*/ 147638 h 1476375"/>
                <a:gd name="connsiteX4" fmla="*/ 6629400 w 6629400"/>
                <a:gd name="connsiteY4" fmla="*/ 1328738 h 1476375"/>
                <a:gd name="connsiteX5" fmla="*/ 6481762 w 6629400"/>
                <a:gd name="connsiteY5" fmla="*/ 1476376 h 1476375"/>
                <a:gd name="connsiteX6" fmla="*/ 147638 w 6629400"/>
                <a:gd name="connsiteY6" fmla="*/ 1476375 h 1476375"/>
                <a:gd name="connsiteX7" fmla="*/ 0 w 6629400"/>
                <a:gd name="connsiteY7" fmla="*/ 1328737 h 1476375"/>
                <a:gd name="connsiteX8" fmla="*/ 0 w 6629400"/>
                <a:gd name="connsiteY8" fmla="*/ 147638 h 147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9400" h="1476375">
                  <a:moveTo>
                    <a:pt x="0" y="147638"/>
                  </a:moveTo>
                  <a:cubicBezTo>
                    <a:pt x="0" y="66100"/>
                    <a:pt x="66100" y="0"/>
                    <a:pt x="147638" y="0"/>
                  </a:cubicBezTo>
                  <a:lnTo>
                    <a:pt x="6481763" y="0"/>
                  </a:lnTo>
                  <a:cubicBezTo>
                    <a:pt x="6563301" y="0"/>
                    <a:pt x="6629401" y="66100"/>
                    <a:pt x="6629401" y="147638"/>
                  </a:cubicBezTo>
                  <a:cubicBezTo>
                    <a:pt x="6629401" y="541338"/>
                    <a:pt x="6629400" y="935038"/>
                    <a:pt x="6629400" y="1328738"/>
                  </a:cubicBezTo>
                  <a:cubicBezTo>
                    <a:pt x="6629400" y="1410276"/>
                    <a:pt x="6563300" y="1476376"/>
                    <a:pt x="6481762" y="1476376"/>
                  </a:cubicBezTo>
                  <a:lnTo>
                    <a:pt x="147638" y="1476375"/>
                  </a:lnTo>
                  <a:cubicBezTo>
                    <a:pt x="66100" y="1476375"/>
                    <a:pt x="0" y="1410275"/>
                    <a:pt x="0" y="1328737"/>
                  </a:cubicBezTo>
                  <a:lnTo>
                    <a:pt x="0" y="147638"/>
                  </a:lnTo>
                  <a:close/>
                </a:path>
              </a:pathLst>
            </a:custGeom>
            <a:solidFill>
              <a:schemeClr val="accent3"/>
            </a:solidFill>
          </p:spPr>
          <p:style>
            <a:lnRef idx="0">
              <a:schemeClr val="lt1">
                <a:hueOff val="0"/>
                <a:satOff val="0"/>
                <a:lumOff val="0"/>
                <a:alphaOff val="0"/>
              </a:schemeClr>
            </a:lnRef>
            <a:fillRef idx="3">
              <a:scrgbClr r="0" g="0" b="0"/>
            </a:fillRef>
            <a:effectRef idx="3">
              <a:schemeClr val="accent2">
                <a:shade val="80000"/>
                <a:hueOff val="-151706"/>
                <a:satOff val="-24292"/>
                <a:lumOff val="18155"/>
                <a:alphaOff val="0"/>
              </a:schemeClr>
            </a:effectRef>
            <a:fontRef idx="minor">
              <a:schemeClr val="lt1"/>
            </a:fontRef>
          </p:style>
          <p:txBody>
            <a:bodyPr spcFirstLastPara="0" vert="horz" wrap="square" lIns="1625917" tIns="152400" rIns="152401" bIns="152400" numCol="1" spcCol="1270" anchor="ctr" anchorCtr="0">
              <a:noAutofit/>
            </a:bodyPr>
            <a:lstStyle/>
            <a:p>
              <a:pPr lvl="0" algn="l" defTabSz="1778000">
                <a:lnSpc>
                  <a:spcPct val="90000"/>
                </a:lnSpc>
                <a:spcBef>
                  <a:spcPct val="0"/>
                </a:spcBef>
                <a:spcAft>
                  <a:spcPct val="35000"/>
                </a:spcAft>
              </a:pPr>
              <a:r>
                <a:rPr lang="en-US" sz="4000" kern="1200" dirty="0" smtClean="0"/>
                <a:t>Delirium</a:t>
              </a:r>
              <a:endParaRPr lang="en-US" sz="4000" kern="1200" dirty="0"/>
            </a:p>
          </p:txBody>
        </p:sp>
        <p:sp>
          <p:nvSpPr>
            <p:cNvPr id="7" name="Rounded Rectangle 6"/>
            <p:cNvSpPr/>
            <p:nvPr/>
          </p:nvSpPr>
          <p:spPr>
            <a:xfrm>
              <a:off x="1566229" y="3384550"/>
              <a:ext cx="1104895" cy="1181099"/>
            </a:xfrm>
            <a:prstGeom prst="roundRect">
              <a:avLst>
                <a:gd name="adj" fmla="val 10000"/>
              </a:avLst>
            </a:prstGeom>
            <a:blipFill rotWithShape="0">
              <a:blip r:embed="rId5" cstate="email">
                <a:extLst>
                  <a:ext uri="{28A0092B-C50C-407E-A947-70E740481C1C}">
                    <a14:useLocalDpi xmlns:a14="http://schemas.microsoft.com/office/drawing/2010/main"/>
                  </a:ext>
                </a:extLst>
              </a:blip>
              <a:stretch>
                <a:fillRect/>
              </a:stretch>
            </a:blipFill>
          </p:spPr>
          <p:style>
            <a:lnRef idx="0">
              <a:schemeClr val="lt1">
                <a:hueOff val="0"/>
                <a:satOff val="0"/>
                <a:lumOff val="0"/>
                <a:alphaOff val="0"/>
              </a:schemeClr>
            </a:lnRef>
            <a:fillRef idx="1">
              <a:scrgbClr r="0" g="0" b="0"/>
            </a:fillRef>
            <a:effectRef idx="3">
              <a:schemeClr val="accent2">
                <a:tint val="50000"/>
                <a:hueOff val="-29445"/>
                <a:satOff val="-1634"/>
                <a:lumOff val="5700"/>
                <a:alphaOff val="0"/>
              </a:schemeClr>
            </a:effectRef>
            <a:fontRef idx="minor">
              <a:schemeClr val="lt1">
                <a:hueOff val="0"/>
                <a:satOff val="0"/>
                <a:lumOff val="0"/>
                <a:alphaOff val="0"/>
              </a:schemeClr>
            </a:fontRef>
          </p:style>
        </p:sp>
        <p:sp>
          <p:nvSpPr>
            <p:cNvPr id="8" name="Freeform 7"/>
            <p:cNvSpPr/>
            <p:nvPr/>
          </p:nvSpPr>
          <p:spPr>
            <a:xfrm>
              <a:off x="1308100" y="4860924"/>
              <a:ext cx="6629400" cy="1476375"/>
            </a:xfrm>
            <a:custGeom>
              <a:avLst/>
              <a:gdLst>
                <a:gd name="connsiteX0" fmla="*/ 0 w 6629400"/>
                <a:gd name="connsiteY0" fmla="*/ 147638 h 1476375"/>
                <a:gd name="connsiteX1" fmla="*/ 147638 w 6629400"/>
                <a:gd name="connsiteY1" fmla="*/ 0 h 1476375"/>
                <a:gd name="connsiteX2" fmla="*/ 6481763 w 6629400"/>
                <a:gd name="connsiteY2" fmla="*/ 0 h 1476375"/>
                <a:gd name="connsiteX3" fmla="*/ 6629401 w 6629400"/>
                <a:gd name="connsiteY3" fmla="*/ 147638 h 1476375"/>
                <a:gd name="connsiteX4" fmla="*/ 6629400 w 6629400"/>
                <a:gd name="connsiteY4" fmla="*/ 1328738 h 1476375"/>
                <a:gd name="connsiteX5" fmla="*/ 6481762 w 6629400"/>
                <a:gd name="connsiteY5" fmla="*/ 1476376 h 1476375"/>
                <a:gd name="connsiteX6" fmla="*/ 147638 w 6629400"/>
                <a:gd name="connsiteY6" fmla="*/ 1476375 h 1476375"/>
                <a:gd name="connsiteX7" fmla="*/ 0 w 6629400"/>
                <a:gd name="connsiteY7" fmla="*/ 1328737 h 1476375"/>
                <a:gd name="connsiteX8" fmla="*/ 0 w 6629400"/>
                <a:gd name="connsiteY8" fmla="*/ 147638 h 147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9400" h="1476375">
                  <a:moveTo>
                    <a:pt x="0" y="147638"/>
                  </a:moveTo>
                  <a:cubicBezTo>
                    <a:pt x="0" y="66100"/>
                    <a:pt x="66100" y="0"/>
                    <a:pt x="147638" y="0"/>
                  </a:cubicBezTo>
                  <a:lnTo>
                    <a:pt x="6481763" y="0"/>
                  </a:lnTo>
                  <a:cubicBezTo>
                    <a:pt x="6563301" y="0"/>
                    <a:pt x="6629401" y="66100"/>
                    <a:pt x="6629401" y="147638"/>
                  </a:cubicBezTo>
                  <a:cubicBezTo>
                    <a:pt x="6629401" y="541338"/>
                    <a:pt x="6629400" y="935038"/>
                    <a:pt x="6629400" y="1328738"/>
                  </a:cubicBezTo>
                  <a:cubicBezTo>
                    <a:pt x="6629400" y="1410276"/>
                    <a:pt x="6563300" y="1476376"/>
                    <a:pt x="6481762" y="1476376"/>
                  </a:cubicBezTo>
                  <a:lnTo>
                    <a:pt x="147638" y="1476375"/>
                  </a:lnTo>
                  <a:cubicBezTo>
                    <a:pt x="66100" y="1476375"/>
                    <a:pt x="0" y="1410275"/>
                    <a:pt x="0" y="1328737"/>
                  </a:cubicBezTo>
                  <a:lnTo>
                    <a:pt x="0" y="147638"/>
                  </a:lnTo>
                  <a:close/>
                </a:path>
              </a:pathLst>
            </a:custGeom>
          </p:spPr>
          <p:style>
            <a:lnRef idx="0">
              <a:schemeClr val="lt1">
                <a:hueOff val="0"/>
                <a:satOff val="0"/>
                <a:lumOff val="0"/>
                <a:alphaOff val="0"/>
              </a:schemeClr>
            </a:lnRef>
            <a:fillRef idx="3">
              <a:schemeClr val="accent2">
                <a:shade val="80000"/>
                <a:hueOff val="-303412"/>
                <a:satOff val="-48584"/>
                <a:lumOff val="36311"/>
                <a:alphaOff val="0"/>
              </a:schemeClr>
            </a:fillRef>
            <a:effectRef idx="3">
              <a:schemeClr val="accent2">
                <a:shade val="80000"/>
                <a:hueOff val="-303412"/>
                <a:satOff val="-48584"/>
                <a:lumOff val="36311"/>
                <a:alphaOff val="0"/>
              </a:schemeClr>
            </a:effectRef>
            <a:fontRef idx="minor">
              <a:schemeClr val="lt1"/>
            </a:fontRef>
          </p:style>
          <p:txBody>
            <a:bodyPr spcFirstLastPara="0" vert="horz" wrap="square" lIns="1625917" tIns="152400" rIns="152401" bIns="152400" numCol="1" spcCol="1270" anchor="ctr" anchorCtr="0">
              <a:noAutofit/>
            </a:bodyPr>
            <a:lstStyle/>
            <a:p>
              <a:pPr lvl="0" algn="l" defTabSz="1778000">
                <a:lnSpc>
                  <a:spcPct val="90000"/>
                </a:lnSpc>
                <a:spcBef>
                  <a:spcPct val="0"/>
                </a:spcBef>
                <a:spcAft>
                  <a:spcPct val="35000"/>
                </a:spcAft>
              </a:pPr>
              <a:r>
                <a:rPr lang="en-US" sz="4000" kern="1200" dirty="0" smtClean="0"/>
                <a:t>Depression</a:t>
              </a:r>
              <a:endParaRPr lang="en-US" sz="4000" kern="1200" dirty="0"/>
            </a:p>
          </p:txBody>
        </p:sp>
        <p:sp>
          <p:nvSpPr>
            <p:cNvPr id="9" name="Rounded Rectangle 8"/>
            <p:cNvSpPr/>
            <p:nvPr/>
          </p:nvSpPr>
          <p:spPr>
            <a:xfrm>
              <a:off x="1566229" y="5008562"/>
              <a:ext cx="1104895" cy="1181099"/>
            </a:xfrm>
            <a:prstGeom prst="roundRect">
              <a:avLst>
                <a:gd name="adj" fmla="val 10000"/>
              </a:avLst>
            </a:prstGeom>
            <a:blipFill rotWithShape="0">
              <a:blip r:embed="rId6" cstate="email">
                <a:extLst>
                  <a:ext uri="{28A0092B-C50C-407E-A947-70E740481C1C}">
                    <a14:useLocalDpi xmlns:a14="http://schemas.microsoft.com/office/drawing/2010/main"/>
                  </a:ext>
                </a:extLst>
              </a:blip>
              <a:stretch>
                <a:fillRect/>
              </a:stretch>
            </a:blipFill>
          </p:spPr>
          <p:style>
            <a:lnRef idx="0">
              <a:schemeClr val="lt1">
                <a:hueOff val="0"/>
                <a:satOff val="0"/>
                <a:lumOff val="0"/>
                <a:alphaOff val="0"/>
              </a:schemeClr>
            </a:lnRef>
            <a:fillRef idx="1">
              <a:scrgbClr r="0" g="0" b="0"/>
            </a:fillRef>
            <a:effectRef idx="3">
              <a:schemeClr val="accent2">
                <a:tint val="50000"/>
                <a:hueOff val="-58890"/>
                <a:satOff val="-3268"/>
                <a:lumOff val="11401"/>
                <a:alphaOff val="0"/>
              </a:schemeClr>
            </a:effectRef>
            <a:fontRef idx="minor">
              <a:schemeClr val="lt1">
                <a:hueOff val="0"/>
                <a:satOff val="0"/>
                <a:lumOff val="0"/>
                <a:alphaOff val="0"/>
              </a:schemeClr>
            </a:fontRef>
          </p:style>
        </p:sp>
      </p:gr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84200" y="1549400"/>
            <a:ext cx="7793038" cy="3040063"/>
          </a:xfrm>
        </p:spPr>
        <p:txBody>
          <a:bodyPr/>
          <a:lstStyle/>
          <a:p>
            <a:pPr eaLnBrk="1" hangingPunct="1"/>
            <a:r>
              <a:rPr lang="en-US" altLang="en-US" sz="2400" smtClean="0">
                <a:solidFill>
                  <a:schemeClr val="tx1"/>
                </a:solidFill>
              </a:rPr>
              <a:t>This training is a product of the National Center on Elder Abuse (NCEA), which is funded in part by the U.S. Administration on Aging under Grant # 90-AM-2792. The project was developed by the National Adult Protective Services Association (NAPSA), and its contractor, the REFT Institute, Inc.</a:t>
            </a:r>
            <a:r>
              <a:rPr lang="en-US" altLang="en-US" sz="4000" smtClean="0">
                <a:solidFill>
                  <a:schemeClr val="tx1"/>
                </a:solidFill>
              </a:rPr>
              <a:t/>
            </a:r>
            <a:br>
              <a:rPr lang="en-US" altLang="en-US" sz="4000" smtClean="0">
                <a:solidFill>
                  <a:schemeClr val="tx1"/>
                </a:solidFill>
              </a:rPr>
            </a:br>
            <a:endParaRPr lang="en-US" altLang="en-US" sz="4000" smtClean="0">
              <a:solidFill>
                <a:schemeClr val="tx1"/>
              </a:solidFill>
            </a:endParaRPr>
          </a:p>
        </p:txBody>
      </p:sp>
      <p:sp>
        <p:nvSpPr>
          <p:cNvPr id="233475" name="Rectangle 3"/>
          <p:cNvSpPr>
            <a:spLocks noGrp="1" noChangeArrowheads="1"/>
          </p:cNvSpPr>
          <p:nvPr>
            <p:ph sz="quarter" idx="1"/>
          </p:nvPr>
        </p:nvSpPr>
        <p:spPr>
          <a:xfrm>
            <a:off x="609600" y="4851400"/>
            <a:ext cx="8116888" cy="1320800"/>
          </a:xfrm>
        </p:spPr>
        <p:txBody>
          <a:bodyPr>
            <a:normAutofit fontScale="92500" lnSpcReduction="10000"/>
          </a:bodyPr>
          <a:lstStyle/>
          <a:p>
            <a:pPr marL="365760" indent="-256032" eaLnBrk="1" fontAlgn="auto" hangingPunct="1">
              <a:lnSpc>
                <a:spcPct val="80000"/>
              </a:lnSpc>
              <a:spcAft>
                <a:spcPts val="0"/>
              </a:spcAft>
              <a:buFont typeface="Symbol" pitchFamily="18" charset="2"/>
              <a:buNone/>
              <a:defRPr/>
            </a:pPr>
            <a:r>
              <a:rPr lang="en-US" sz="1800" dirty="0">
                <a:solidFill>
                  <a:srgbClr val="FFFF00"/>
                </a:solidFill>
              </a:rPr>
              <a:t>	</a:t>
            </a:r>
            <a:r>
              <a:rPr lang="en-US" sz="1800" dirty="0" smtClean="0"/>
              <a:t>Grantees </a:t>
            </a:r>
            <a:r>
              <a:rPr lang="en-US" sz="1800" dirty="0"/>
              <a:t>undertaking projects under government sponsorship are encouraged to express freely their findings and conclusions. Therefore, points of view or opinions do not necessarily represent official Administration on Aging policy.  </a:t>
            </a:r>
            <a:r>
              <a:rPr lang="en-US" sz="1800" dirty="0">
                <a:solidFill>
                  <a:schemeClr val="tx2"/>
                </a:solidFill>
              </a:rPr>
              <a:t>					                                 </a:t>
            </a:r>
            <a:endParaRPr lang="en-US" sz="1800" dirty="0" smtClean="0">
              <a:solidFill>
                <a:schemeClr val="tx2"/>
              </a:solidFill>
            </a:endParaRPr>
          </a:p>
          <a:p>
            <a:pPr marL="365760" indent="-256032" eaLnBrk="1" fontAlgn="auto" hangingPunct="1">
              <a:lnSpc>
                <a:spcPct val="80000"/>
              </a:lnSpc>
              <a:spcAft>
                <a:spcPts val="0"/>
              </a:spcAft>
              <a:buFont typeface="Symbol" pitchFamily="18" charset="2"/>
              <a:buNone/>
              <a:defRPr/>
            </a:pPr>
            <a:endParaRPr lang="en-US" sz="1800" dirty="0">
              <a:solidFill>
                <a:srgbClr val="FFFF00"/>
              </a:solidFill>
              <a:sym typeface="Symbol" pitchFamily="18" charset="2"/>
            </a:endParaRPr>
          </a:p>
          <a:p>
            <a:pPr marL="365760" indent="-256032" eaLnBrk="1" fontAlgn="auto" hangingPunct="1">
              <a:lnSpc>
                <a:spcPct val="80000"/>
              </a:lnSpc>
              <a:spcAft>
                <a:spcPts val="0"/>
              </a:spcAft>
              <a:buFont typeface="Symbol" pitchFamily="18" charset="2"/>
              <a:buNone/>
              <a:defRPr/>
            </a:pPr>
            <a:r>
              <a:rPr lang="en-US" sz="1800" dirty="0" smtClean="0">
                <a:solidFill>
                  <a:srgbClr val="FFFF00"/>
                </a:solidFill>
                <a:sym typeface="Symbol" pitchFamily="18" charset="2"/>
              </a:rPr>
              <a:t>	</a:t>
            </a:r>
            <a:r>
              <a:rPr lang="en-US" sz="1800" dirty="0" smtClean="0">
                <a:sym typeface="Symbol" pitchFamily="18" charset="2"/>
              </a:rPr>
              <a:t></a:t>
            </a:r>
            <a:r>
              <a:rPr lang="en-US" sz="1800" dirty="0" smtClean="0"/>
              <a:t> </a:t>
            </a:r>
            <a:r>
              <a:rPr lang="en-US" sz="1800" dirty="0"/>
              <a:t>NAPSA </a:t>
            </a:r>
            <a:r>
              <a:rPr lang="en-US" sz="1800" dirty="0" smtClean="0"/>
              <a:t>2006 &amp; 2015</a:t>
            </a:r>
            <a:endParaRPr lang="en-US" sz="1800" dirty="0"/>
          </a:p>
          <a:p>
            <a:pPr marL="365760" indent="-256032" eaLnBrk="1" fontAlgn="auto" hangingPunct="1">
              <a:lnSpc>
                <a:spcPct val="80000"/>
              </a:lnSpc>
              <a:spcAft>
                <a:spcPts val="0"/>
              </a:spcAft>
              <a:buFont typeface="Wingdings 3"/>
              <a:buChar char=""/>
              <a:defRPr/>
            </a:pPr>
            <a:endParaRPr lang="en-US" sz="1800" dirty="0"/>
          </a:p>
          <a:p>
            <a:pPr marL="365760" indent="-256032" eaLnBrk="1" fontAlgn="auto" hangingPunct="1">
              <a:lnSpc>
                <a:spcPct val="80000"/>
              </a:lnSpc>
              <a:spcAft>
                <a:spcPts val="0"/>
              </a:spcAft>
              <a:buFont typeface="Symbol" pitchFamily="18" charset="2"/>
              <a:buNone/>
              <a:defRPr/>
            </a:pPr>
            <a:endParaRPr lang="en-US" sz="1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381000"/>
            <a:ext cx="7848600" cy="1143000"/>
          </a:xfrm>
        </p:spPr>
        <p:txBody>
          <a:bodyPr/>
          <a:lstStyle/>
          <a:p>
            <a:pPr eaLnBrk="1" hangingPunct="1">
              <a:defRPr/>
            </a:pPr>
            <a:r>
              <a:rPr lang="en-US" dirty="0" smtClean="0">
                <a:solidFill>
                  <a:schemeClr val="accent3"/>
                </a:solidFill>
              </a:rPr>
              <a:t>Dementia Defined</a:t>
            </a:r>
            <a:br>
              <a:rPr lang="en-US" dirty="0" smtClean="0">
                <a:solidFill>
                  <a:schemeClr val="accent3"/>
                </a:solidFill>
              </a:rPr>
            </a:br>
            <a:endParaRPr lang="en-US" dirty="0" smtClean="0">
              <a:solidFill>
                <a:schemeClr val="accent3"/>
              </a:solidFill>
            </a:endParaRPr>
          </a:p>
        </p:txBody>
      </p:sp>
      <p:sp>
        <p:nvSpPr>
          <p:cNvPr id="33795" name="Rectangle 3"/>
          <p:cNvSpPr>
            <a:spLocks noGrp="1" noChangeArrowheads="1"/>
          </p:cNvSpPr>
          <p:nvPr>
            <p:ph type="body" idx="1"/>
          </p:nvPr>
        </p:nvSpPr>
        <p:spPr>
          <a:xfrm>
            <a:off x="685800" y="1524000"/>
            <a:ext cx="8001000" cy="4572000"/>
          </a:xfrm>
        </p:spPr>
        <p:txBody>
          <a:bodyPr/>
          <a:lstStyle/>
          <a:p>
            <a:pPr eaLnBrk="1" hangingPunct="1">
              <a:lnSpc>
                <a:spcPct val="90000"/>
              </a:lnSpc>
            </a:pPr>
            <a:r>
              <a:rPr lang="en-US" altLang="en-US" smtClean="0"/>
              <a:t>It is a descriptive term for a collection of symptoms that can be caused by a number of disorders that affect the brain. It includes a memory deficit </a:t>
            </a:r>
            <a:r>
              <a:rPr lang="en-US" altLang="en-US" i="1" smtClean="0"/>
              <a:t>plus</a:t>
            </a:r>
            <a:r>
              <a:rPr lang="en-US" altLang="en-US" smtClean="0"/>
              <a:t> a deficit in at least one other cognitive domain.</a:t>
            </a:r>
          </a:p>
          <a:p>
            <a:pPr eaLnBrk="1" hangingPunct="1">
              <a:lnSpc>
                <a:spcPct val="90000"/>
              </a:lnSpc>
              <a:spcBef>
                <a:spcPct val="0"/>
              </a:spcBef>
            </a:pPr>
            <a:endParaRPr lang="en-US" altLang="en-US" smtClean="0"/>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Final common behavioral </a:t>
            </a:r>
          </a:p>
          <a:p>
            <a:pPr eaLnBrk="1" hangingPunct="1">
              <a:lnSpc>
                <a:spcPct val="90000"/>
              </a:lnSpc>
              <a:spcBef>
                <a:spcPct val="0"/>
              </a:spcBef>
              <a:buFontTx/>
              <a:buNone/>
            </a:pPr>
            <a:r>
              <a:rPr lang="en-US" altLang="en-US" smtClean="0"/>
              <a:t>	pathway” for many diseases/</a:t>
            </a:r>
          </a:p>
          <a:p>
            <a:pPr eaLnBrk="1" hangingPunct="1">
              <a:lnSpc>
                <a:spcPct val="90000"/>
              </a:lnSpc>
              <a:spcBef>
                <a:spcPct val="0"/>
              </a:spcBef>
              <a:buFontTx/>
              <a:buNone/>
            </a:pPr>
            <a:r>
              <a:rPr lang="en-US" altLang="en-US" smtClean="0"/>
              <a:t>	etiologies that affect the brain</a:t>
            </a:r>
          </a:p>
          <a:p>
            <a:pPr eaLnBrk="1" hangingPunct="1">
              <a:lnSpc>
                <a:spcPct val="90000"/>
              </a:lnSpc>
              <a:buFontTx/>
              <a:buNone/>
            </a:pPr>
            <a:r>
              <a:rPr lang="en-US" altLang="en-US" smtClean="0"/>
              <a:t> </a:t>
            </a:r>
          </a:p>
          <a:p>
            <a:pPr eaLnBrk="1" hangingPunct="1">
              <a:lnSpc>
                <a:spcPct val="90000"/>
              </a:lnSpc>
            </a:pPr>
            <a:endParaRPr lang="en-US" altLang="en-US" smtClean="0"/>
          </a:p>
        </p:txBody>
      </p:sp>
      <p:pic>
        <p:nvPicPr>
          <p:cNvPr id="5" name="Picture 4" descr="dreamstime_36091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21400" y="3581400"/>
            <a:ext cx="252095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3797"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defRPr/>
            </a:pPr>
            <a:r>
              <a:rPr lang="en-US" smtClean="0"/>
              <a:t>Irreversible Dementias</a:t>
            </a:r>
          </a:p>
        </p:txBody>
      </p:sp>
      <p:sp>
        <p:nvSpPr>
          <p:cNvPr id="34819" name="Content Placeholder 2"/>
          <p:cNvSpPr>
            <a:spLocks noGrp="1"/>
          </p:cNvSpPr>
          <p:nvPr>
            <p:ph idx="1"/>
          </p:nvPr>
        </p:nvSpPr>
        <p:spPr>
          <a:xfrm>
            <a:off x="301625" y="1527175"/>
            <a:ext cx="8504238" cy="4572000"/>
          </a:xfrm>
        </p:spPr>
        <p:txBody>
          <a:bodyPr/>
          <a:lstStyle/>
          <a:p>
            <a:pPr eaLnBrk="1" hangingPunct="1"/>
            <a:r>
              <a:rPr lang="en-US" altLang="en-US" smtClean="0"/>
              <a:t>Alzheimer’s Disease</a:t>
            </a:r>
          </a:p>
          <a:p>
            <a:pPr eaLnBrk="1" hangingPunct="1"/>
            <a:r>
              <a:rPr lang="en-US" altLang="en-US" smtClean="0"/>
              <a:t>Vascular Dementia</a:t>
            </a:r>
          </a:p>
          <a:p>
            <a:pPr eaLnBrk="1" hangingPunct="1"/>
            <a:r>
              <a:rPr lang="en-US" altLang="en-US" smtClean="0"/>
              <a:t>Parkinson’s Disease</a:t>
            </a:r>
          </a:p>
          <a:p>
            <a:pPr eaLnBrk="1" hangingPunct="1"/>
            <a:r>
              <a:rPr lang="en-US" altLang="en-US" smtClean="0"/>
              <a:t>Frontal-Temporal Dementia</a:t>
            </a:r>
          </a:p>
          <a:p>
            <a:pPr eaLnBrk="1" hangingPunct="1"/>
            <a:r>
              <a:rPr lang="en-US" altLang="en-US" smtClean="0"/>
              <a:t>Dementia with Lewy Bodies</a:t>
            </a:r>
          </a:p>
          <a:p>
            <a:pPr eaLnBrk="1" hangingPunct="1"/>
            <a:r>
              <a:rPr lang="en-US" altLang="en-US" smtClean="0"/>
              <a:t>Alcohol-related Dementia</a:t>
            </a:r>
          </a:p>
          <a:p>
            <a:endParaRPr lang="en-US" altLang="en-US" smtClean="0"/>
          </a:p>
        </p:txBody>
      </p:sp>
      <p:pic>
        <p:nvPicPr>
          <p:cNvPr id="4" name="Picture 3" descr="dreamstime_7901774.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30900" y="1625600"/>
            <a:ext cx="2438400"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4821"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Causes of Reversible Dementias </a:t>
            </a:r>
          </a:p>
        </p:txBody>
      </p:sp>
      <p:sp>
        <p:nvSpPr>
          <p:cNvPr id="35843" name="Rectangle 3"/>
          <p:cNvSpPr>
            <a:spLocks noGrp="1" noChangeArrowheads="1"/>
          </p:cNvSpPr>
          <p:nvPr>
            <p:ph type="body" idx="1"/>
          </p:nvPr>
        </p:nvSpPr>
        <p:spPr>
          <a:xfrm>
            <a:off x="914400" y="1295400"/>
            <a:ext cx="7772400" cy="4525963"/>
          </a:xfrm>
        </p:spPr>
        <p:txBody>
          <a:bodyPr/>
          <a:lstStyle/>
          <a:p>
            <a:pPr eaLnBrk="1" hangingPunct="1">
              <a:lnSpc>
                <a:spcPct val="90000"/>
              </a:lnSpc>
              <a:spcBef>
                <a:spcPts val="1400"/>
              </a:spcBef>
              <a:buFontTx/>
              <a:buNone/>
            </a:pPr>
            <a:r>
              <a:rPr lang="en-US" altLang="en-US" smtClean="0"/>
              <a:t>rugs, dehydration, depression</a:t>
            </a:r>
          </a:p>
          <a:p>
            <a:pPr eaLnBrk="1" hangingPunct="1">
              <a:lnSpc>
                <a:spcPct val="90000"/>
              </a:lnSpc>
              <a:spcBef>
                <a:spcPts val="1400"/>
              </a:spcBef>
              <a:buFontTx/>
              <a:buNone/>
            </a:pPr>
            <a:r>
              <a:rPr lang="en-US" altLang="en-US" smtClean="0"/>
              <a:t>lectrolyte imbalances, emotional disorders</a:t>
            </a:r>
          </a:p>
          <a:p>
            <a:pPr eaLnBrk="1" hangingPunct="1">
              <a:lnSpc>
                <a:spcPct val="90000"/>
              </a:lnSpc>
              <a:spcBef>
                <a:spcPts val="1400"/>
              </a:spcBef>
              <a:buFontTx/>
              <a:buNone/>
            </a:pPr>
            <a:r>
              <a:rPr lang="en-US" altLang="en-US" smtClean="0"/>
              <a:t>etabolic disorders</a:t>
            </a:r>
          </a:p>
          <a:p>
            <a:pPr eaLnBrk="1" hangingPunct="1">
              <a:lnSpc>
                <a:spcPct val="90000"/>
              </a:lnSpc>
              <a:spcBef>
                <a:spcPts val="1400"/>
              </a:spcBef>
              <a:buFontTx/>
              <a:buNone/>
            </a:pPr>
            <a:r>
              <a:rPr lang="en-US" altLang="en-US" smtClean="0"/>
              <a:t>ndocrine disorders</a:t>
            </a:r>
          </a:p>
          <a:p>
            <a:pPr eaLnBrk="1" hangingPunct="1">
              <a:lnSpc>
                <a:spcPct val="90000"/>
              </a:lnSpc>
              <a:spcBef>
                <a:spcPts val="1400"/>
              </a:spcBef>
              <a:buFontTx/>
              <a:buNone/>
            </a:pPr>
            <a:r>
              <a:rPr lang="en-US" altLang="en-US" smtClean="0"/>
              <a:t>utritional Deficiencies</a:t>
            </a:r>
          </a:p>
          <a:p>
            <a:pPr eaLnBrk="1" hangingPunct="1">
              <a:lnSpc>
                <a:spcPct val="90000"/>
              </a:lnSpc>
              <a:spcBef>
                <a:spcPts val="1400"/>
              </a:spcBef>
              <a:buFontTx/>
              <a:buNone/>
            </a:pPr>
            <a:r>
              <a:rPr lang="en-US" altLang="en-US" smtClean="0"/>
              <a:t>rauma, tumor</a:t>
            </a:r>
          </a:p>
          <a:p>
            <a:pPr eaLnBrk="1" hangingPunct="1">
              <a:lnSpc>
                <a:spcPct val="90000"/>
              </a:lnSpc>
              <a:spcBef>
                <a:spcPts val="1400"/>
              </a:spcBef>
              <a:buFontTx/>
              <a:buNone/>
            </a:pPr>
            <a:r>
              <a:rPr lang="en-US" altLang="en-US" smtClean="0"/>
              <a:t>nfections (urinary tract)</a:t>
            </a:r>
          </a:p>
          <a:p>
            <a:pPr eaLnBrk="1" hangingPunct="1">
              <a:lnSpc>
                <a:spcPct val="90000"/>
              </a:lnSpc>
              <a:spcBef>
                <a:spcPts val="1400"/>
              </a:spcBef>
              <a:buFontTx/>
              <a:buNone/>
            </a:pPr>
            <a:r>
              <a:rPr lang="en-US" altLang="en-US" smtClean="0"/>
              <a:t>cute illness, arteriosclerosis complications</a:t>
            </a:r>
          </a:p>
          <a:p>
            <a:pPr eaLnBrk="1" hangingPunct="1">
              <a:lnSpc>
                <a:spcPct val="90000"/>
              </a:lnSpc>
              <a:spcBef>
                <a:spcPts val="1400"/>
              </a:spcBef>
              <a:buFontTx/>
              <a:buNone/>
            </a:pPr>
            <a:r>
              <a:rPr lang="en-US" altLang="en-US" smtClean="0"/>
              <a:t>eizures, strokes, sensory deprivation</a:t>
            </a:r>
          </a:p>
          <a:p>
            <a:pPr eaLnBrk="1" hangingPunct="1">
              <a:lnSpc>
                <a:spcPct val="90000"/>
              </a:lnSpc>
              <a:buFontTx/>
              <a:buNone/>
            </a:pPr>
            <a:endParaRPr lang="en-US" altLang="en-US" smtClean="0"/>
          </a:p>
        </p:txBody>
      </p:sp>
      <p:sp>
        <p:nvSpPr>
          <p:cNvPr id="5" name="Rectangle 4"/>
          <p:cNvSpPr/>
          <p:nvPr/>
        </p:nvSpPr>
        <p:spPr>
          <a:xfrm>
            <a:off x="457200" y="1143000"/>
            <a:ext cx="719205" cy="507831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a:t>
            </a:r>
          </a:p>
          <a:p>
            <a:pPr algn="ctr">
              <a:defRPr/>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p>
        </p:txBody>
      </p:sp>
      <p:sp>
        <p:nvSpPr>
          <p:cNvPr id="35845"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Delirium</a:t>
            </a:r>
          </a:p>
        </p:txBody>
      </p:sp>
      <p:sp>
        <p:nvSpPr>
          <p:cNvPr id="41987" name="Rectangle 3"/>
          <p:cNvSpPr>
            <a:spLocks noGrp="1" noChangeArrowheads="1"/>
          </p:cNvSpPr>
          <p:nvPr>
            <p:ph type="body" idx="1"/>
          </p:nvPr>
        </p:nvSpPr>
        <p:spPr>
          <a:xfrm>
            <a:off x="533400" y="1524000"/>
            <a:ext cx="5029200" cy="4572000"/>
          </a:xfrm>
        </p:spPr>
        <p:txBody>
          <a:bodyPr/>
          <a:lstStyle/>
          <a:p>
            <a:pPr eaLnBrk="1" hangingPunct="1">
              <a:lnSpc>
                <a:spcPct val="90000"/>
              </a:lnSpc>
            </a:pPr>
            <a:r>
              <a:rPr lang="en-US" altLang="en-US" sz="2800" smtClean="0"/>
              <a:t>Disturbance in alertness, consciousness, perception, and thinking</a:t>
            </a:r>
          </a:p>
          <a:p>
            <a:pPr eaLnBrk="1" hangingPunct="1">
              <a:lnSpc>
                <a:spcPct val="90000"/>
              </a:lnSpc>
            </a:pPr>
            <a:r>
              <a:rPr lang="en-US" altLang="en-US" sz="2800" smtClean="0"/>
              <a:t>Sudden onset</a:t>
            </a:r>
          </a:p>
          <a:p>
            <a:pPr eaLnBrk="1" hangingPunct="1">
              <a:lnSpc>
                <a:spcPct val="90000"/>
              </a:lnSpc>
            </a:pPr>
            <a:r>
              <a:rPr lang="en-US" altLang="en-US" sz="2800" smtClean="0"/>
              <a:t>Caused by infection, dehydration, changes in chemical balance, head trauma, post surgical recovery</a:t>
            </a:r>
          </a:p>
          <a:p>
            <a:pPr eaLnBrk="1" hangingPunct="1">
              <a:lnSpc>
                <a:spcPct val="90000"/>
              </a:lnSpc>
            </a:pPr>
            <a:r>
              <a:rPr lang="en-US" altLang="en-US" sz="2800" smtClean="0"/>
              <a:t>Medical emergency	</a:t>
            </a:r>
          </a:p>
          <a:p>
            <a:pPr eaLnBrk="1" hangingPunct="1">
              <a:lnSpc>
                <a:spcPct val="90000"/>
              </a:lnSpc>
            </a:pPr>
            <a:r>
              <a:rPr lang="en-US" altLang="en-US" sz="2800" smtClean="0"/>
              <a:t>Treatable and reversible </a:t>
            </a:r>
          </a:p>
        </p:txBody>
      </p:sp>
      <p:pic>
        <p:nvPicPr>
          <p:cNvPr id="38917" name="Picture 5" descr="C:\Documents and Settings\Owner\Local Settings\Temporary Internet Files\Content.IE5\NG4JOBP1\MPj0426567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62600" y="1752600"/>
            <a:ext cx="3200400"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6869"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41300" y="342900"/>
            <a:ext cx="8686800" cy="685800"/>
          </a:xfrm>
        </p:spPr>
        <p:txBody>
          <a:bodyPr/>
          <a:lstStyle/>
          <a:p>
            <a:pPr eaLnBrk="1" hangingPunct="1">
              <a:defRPr/>
            </a:pPr>
            <a:r>
              <a:rPr lang="en-US" dirty="0" smtClean="0"/>
              <a:t>Symptoms of Depression </a:t>
            </a:r>
            <a:br>
              <a:rPr lang="en-US" dirty="0" smtClean="0"/>
            </a:br>
            <a:r>
              <a:rPr lang="en-US" sz="2000" dirty="0" err="1" smtClean="0"/>
              <a:t>Yesavage</a:t>
            </a:r>
            <a:r>
              <a:rPr lang="en-US" sz="2000" dirty="0" smtClean="0"/>
              <a:t> &amp; Brink, GDS, MOOD SCALE</a:t>
            </a:r>
          </a:p>
        </p:txBody>
      </p:sp>
      <p:sp>
        <p:nvSpPr>
          <p:cNvPr id="37891" name="Rectangle 3"/>
          <p:cNvSpPr>
            <a:spLocks noGrp="1" noChangeArrowheads="1"/>
          </p:cNvSpPr>
          <p:nvPr>
            <p:ph type="body" idx="1"/>
          </p:nvPr>
        </p:nvSpPr>
        <p:spPr>
          <a:xfrm>
            <a:off x="533400" y="1676400"/>
            <a:ext cx="4572000" cy="4267200"/>
          </a:xfrm>
        </p:spPr>
        <p:txBody>
          <a:bodyPr/>
          <a:lstStyle/>
          <a:p>
            <a:pPr eaLnBrk="1" hangingPunct="1"/>
            <a:r>
              <a:rPr lang="en-US" altLang="en-US" smtClean="0"/>
              <a:t>Sleep Disturbance</a:t>
            </a:r>
          </a:p>
          <a:p>
            <a:pPr eaLnBrk="1" hangingPunct="1"/>
            <a:r>
              <a:rPr lang="en-US" altLang="en-US" smtClean="0"/>
              <a:t>Loss of Energy/ Libido</a:t>
            </a:r>
          </a:p>
          <a:p>
            <a:pPr eaLnBrk="1" hangingPunct="1"/>
            <a:r>
              <a:rPr lang="en-US" altLang="en-US" smtClean="0"/>
              <a:t>Change in Appetite/ Weight</a:t>
            </a:r>
          </a:p>
          <a:p>
            <a:pPr eaLnBrk="1" hangingPunct="1"/>
            <a:r>
              <a:rPr lang="en-US" altLang="en-US" smtClean="0"/>
              <a:t>Psychomotor Retardation/ Agitation</a:t>
            </a:r>
          </a:p>
          <a:p>
            <a:pPr eaLnBrk="1" hangingPunct="1"/>
            <a:r>
              <a:rPr lang="en-US" altLang="en-US" smtClean="0"/>
              <a:t>Poor  Concentration/ Attention</a:t>
            </a:r>
          </a:p>
        </p:txBody>
      </p:sp>
      <p:pic>
        <p:nvPicPr>
          <p:cNvPr id="37892" name="Picture 4" descr="C:\Documents and Settings\Owner\Local Settings\Temporary Internet Files\Content.IE5\I810IM5L\MPj0401488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67400" y="1752600"/>
            <a:ext cx="2615184" cy="39208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7893"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41300" y="406400"/>
            <a:ext cx="8686800" cy="685800"/>
          </a:xfrm>
        </p:spPr>
        <p:txBody>
          <a:bodyPr/>
          <a:lstStyle/>
          <a:p>
            <a:pPr eaLnBrk="1" hangingPunct="1">
              <a:defRPr/>
            </a:pPr>
            <a:r>
              <a:rPr lang="en-US" dirty="0" smtClean="0"/>
              <a:t>Symptoms of Depression </a:t>
            </a:r>
            <a:br>
              <a:rPr lang="en-US" dirty="0" smtClean="0"/>
            </a:br>
            <a:r>
              <a:rPr lang="en-US" sz="2000" dirty="0" err="1" smtClean="0"/>
              <a:t>Yesavage</a:t>
            </a:r>
            <a:r>
              <a:rPr lang="en-US" sz="2000" dirty="0" smtClean="0"/>
              <a:t> &amp; Brink, GDS, MOOD SCALE</a:t>
            </a:r>
          </a:p>
        </p:txBody>
      </p:sp>
      <p:sp>
        <p:nvSpPr>
          <p:cNvPr id="38915" name="Rectangle 3"/>
          <p:cNvSpPr>
            <a:spLocks noGrp="1" noChangeArrowheads="1"/>
          </p:cNvSpPr>
          <p:nvPr>
            <p:ph type="body" idx="1"/>
          </p:nvPr>
        </p:nvSpPr>
        <p:spPr>
          <a:xfrm>
            <a:off x="533400" y="1676400"/>
            <a:ext cx="4419600" cy="4267200"/>
          </a:xfrm>
        </p:spPr>
        <p:txBody>
          <a:bodyPr/>
          <a:lstStyle/>
          <a:p>
            <a:pPr eaLnBrk="1" hangingPunct="1"/>
            <a:r>
              <a:rPr lang="en-US" altLang="en-US" smtClean="0"/>
              <a:t>Anhedonia - Loss of Interest in Usual Activities</a:t>
            </a:r>
          </a:p>
          <a:p>
            <a:pPr eaLnBrk="1" hangingPunct="1"/>
            <a:r>
              <a:rPr lang="en-US" altLang="en-US" smtClean="0"/>
              <a:t>Somatic Complaints</a:t>
            </a:r>
          </a:p>
          <a:p>
            <a:pPr eaLnBrk="1" hangingPunct="1"/>
            <a:r>
              <a:rPr lang="en-US" altLang="en-US" smtClean="0"/>
              <a:t>Dysphoria - Flat Affect</a:t>
            </a:r>
          </a:p>
          <a:p>
            <a:pPr eaLnBrk="1" hangingPunct="1"/>
            <a:r>
              <a:rPr lang="en-US" altLang="en-US" smtClean="0"/>
              <a:t>Sense of Hopelessness/ Worthlessness</a:t>
            </a:r>
          </a:p>
          <a:p>
            <a:pPr eaLnBrk="1" hangingPunct="1"/>
            <a:r>
              <a:rPr lang="en-US" altLang="en-US" smtClean="0"/>
              <a:t>Suicidal Ideation</a:t>
            </a:r>
          </a:p>
        </p:txBody>
      </p:sp>
      <p:pic>
        <p:nvPicPr>
          <p:cNvPr id="5" name="Picture 4" descr="dreamstime_11987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096000" y="2565400"/>
            <a:ext cx="2716256"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8917"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1029" descr="MPj0185255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70638" y="4845050"/>
            <a:ext cx="2659062" cy="17589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31751" name="Picture 1035" descr="MPj0178608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98887" y="4267200"/>
            <a:ext cx="1546225" cy="2336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31752" name="Picture 1036" descr="MPj0289853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03200" y="4800600"/>
            <a:ext cx="2705100" cy="1803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2" name="Rectangle 2"/>
          <p:cNvSpPr txBox="1">
            <a:spLocks noChangeArrowheads="1"/>
          </p:cNvSpPr>
          <p:nvPr/>
        </p:nvSpPr>
        <p:spPr bwMode="auto">
          <a:xfrm>
            <a:off x="457200" y="190500"/>
            <a:ext cx="82296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62500" lnSpcReduction="20000"/>
          </a:bodyPr>
          <a:lstStyle>
            <a:lvl1pPr algn="ctr" rtl="0" fontAlgn="base">
              <a:spcBef>
                <a:spcPct val="0"/>
              </a:spcBef>
              <a:spcAft>
                <a:spcPct val="0"/>
              </a:spcAft>
              <a:defRPr sz="3300" kern="1200">
                <a:solidFill>
                  <a:schemeClr val="accent3">
                    <a:shade val="75000"/>
                  </a:schemeClr>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a:lstStyle>
          <a:p>
            <a:pPr fontAlgn="auto">
              <a:spcAft>
                <a:spcPts val="0"/>
              </a:spcAft>
              <a:defRPr/>
            </a:pPr>
            <a:r>
              <a:rPr lang="en-US" sz="4300" dirty="0" smtClean="0"/>
              <a:t>CASE STUDY ACTIVITY – </a:t>
            </a:r>
          </a:p>
          <a:p>
            <a:pPr fontAlgn="auto">
              <a:spcAft>
                <a:spcPts val="0"/>
              </a:spcAft>
              <a:defRPr/>
            </a:pPr>
            <a:r>
              <a:rPr lang="en-US" sz="4300" dirty="0" smtClean="0"/>
              <a:t>ASSESSING DECISIONAL CAPACITY</a:t>
            </a:r>
            <a:r>
              <a:rPr lang="en-US" dirty="0" smtClean="0"/>
              <a:t/>
            </a:r>
            <a:br>
              <a:rPr lang="en-US" dirty="0" smtClean="0"/>
            </a:br>
            <a:endParaRPr lang="en-US" sz="4000" dirty="0">
              <a:latin typeface="Arial Rounded MT Bold" pitchFamily="34" charset="0"/>
            </a:endParaRPr>
          </a:p>
        </p:txBody>
      </p:sp>
      <p:sp>
        <p:nvSpPr>
          <p:cNvPr id="13" name="Text Box 7"/>
          <p:cNvSpPr txBox="1">
            <a:spLocks noChangeArrowheads="1"/>
          </p:cNvSpPr>
          <p:nvPr/>
        </p:nvSpPr>
        <p:spPr bwMode="auto">
          <a:xfrm>
            <a:off x="628650" y="1614488"/>
            <a:ext cx="8058150" cy="2506662"/>
          </a:xfrm>
          <a:prstGeom prst="rect">
            <a:avLst/>
          </a:prstGeom>
          <a:noFill/>
          <a:ln w="9525" algn="ctr">
            <a:noFill/>
            <a:miter lim="800000"/>
            <a:headEnd/>
            <a:tailEnd/>
          </a:ln>
          <a:effectLst/>
        </p:spPr>
        <p:txBody>
          <a:bodyPr>
            <a:spAutoFit/>
          </a:bodyPr>
          <a:lstStyle/>
          <a:p>
            <a:pPr lvl="1" indent="-274320" eaLnBrk="0" hangingPunct="0">
              <a:lnSpc>
                <a:spcPct val="90000"/>
              </a:lnSpc>
              <a:spcBef>
                <a:spcPts val="600"/>
              </a:spcBef>
              <a:buClr>
                <a:schemeClr val="tx2"/>
              </a:buClr>
              <a:buSzPct val="120000"/>
              <a:buFont typeface="Lucida Sans Unicode" pitchFamily="34" charset="0"/>
              <a:buChar char="‣"/>
              <a:defRPr/>
            </a:pPr>
            <a:r>
              <a:rPr lang="en-US" sz="2800" dirty="0">
                <a:latin typeface="+mn-lt"/>
              </a:rPr>
              <a:t>Participants are divided into small groups.  Each group will be provided with a case example.</a:t>
            </a:r>
          </a:p>
          <a:p>
            <a:pPr lvl="1" indent="-274320" eaLnBrk="0" hangingPunct="0">
              <a:lnSpc>
                <a:spcPct val="90000"/>
              </a:lnSpc>
              <a:spcBef>
                <a:spcPct val="20000"/>
              </a:spcBef>
              <a:buClr>
                <a:schemeClr val="tx2"/>
              </a:buClr>
              <a:buSzPct val="120000"/>
              <a:buFont typeface="Lucida Sans Unicode" pitchFamily="34" charset="0"/>
              <a:buChar char="‣"/>
              <a:defRPr/>
            </a:pPr>
            <a:r>
              <a:rPr lang="en-US" sz="2800" dirty="0">
                <a:latin typeface="+mn-lt"/>
              </a:rPr>
              <a:t>The task of group members is to find out as much information about their case as they can by questioning the group leader.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1625" y="228600"/>
            <a:ext cx="8534400" cy="723900"/>
          </a:xfrm>
        </p:spPr>
        <p:txBody>
          <a:bodyPr/>
          <a:lstStyle/>
          <a:p>
            <a:pPr eaLnBrk="1" hangingPunct="1">
              <a:defRPr/>
            </a:pPr>
            <a:r>
              <a:rPr lang="en-US" altLang="en-US" dirty="0" smtClean="0"/>
              <a:t>Components of Capacity Assessment</a:t>
            </a:r>
          </a:p>
        </p:txBody>
      </p:sp>
      <p:grpSp>
        <p:nvGrpSpPr>
          <p:cNvPr id="2" name="Group 1"/>
          <p:cNvGrpSpPr/>
          <p:nvPr/>
        </p:nvGrpSpPr>
        <p:grpSpPr>
          <a:xfrm>
            <a:off x="304800" y="1625219"/>
            <a:ext cx="8610600" cy="4470780"/>
            <a:chOff x="304800" y="1625219"/>
            <a:chExt cx="8610600" cy="4470780"/>
          </a:xfrm>
        </p:grpSpPr>
        <p:sp>
          <p:nvSpPr>
            <p:cNvPr id="3" name="Freeform 2"/>
            <p:cNvSpPr/>
            <p:nvPr/>
          </p:nvSpPr>
          <p:spPr>
            <a:xfrm>
              <a:off x="304800" y="1625219"/>
              <a:ext cx="8610600" cy="561599"/>
            </a:xfrm>
            <a:custGeom>
              <a:avLst/>
              <a:gdLst>
                <a:gd name="connsiteX0" fmla="*/ 0 w 8610600"/>
                <a:gd name="connsiteY0" fmla="*/ 93602 h 561599"/>
                <a:gd name="connsiteX1" fmla="*/ 93602 w 8610600"/>
                <a:gd name="connsiteY1" fmla="*/ 0 h 561599"/>
                <a:gd name="connsiteX2" fmla="*/ 8516998 w 8610600"/>
                <a:gd name="connsiteY2" fmla="*/ 0 h 561599"/>
                <a:gd name="connsiteX3" fmla="*/ 8610600 w 8610600"/>
                <a:gd name="connsiteY3" fmla="*/ 93602 h 561599"/>
                <a:gd name="connsiteX4" fmla="*/ 8610600 w 8610600"/>
                <a:gd name="connsiteY4" fmla="*/ 467997 h 561599"/>
                <a:gd name="connsiteX5" fmla="*/ 8516998 w 8610600"/>
                <a:gd name="connsiteY5" fmla="*/ 561599 h 561599"/>
                <a:gd name="connsiteX6" fmla="*/ 93602 w 8610600"/>
                <a:gd name="connsiteY6" fmla="*/ 561599 h 561599"/>
                <a:gd name="connsiteX7" fmla="*/ 0 w 8610600"/>
                <a:gd name="connsiteY7" fmla="*/ 467997 h 561599"/>
                <a:gd name="connsiteX8" fmla="*/ 0 w 8610600"/>
                <a:gd name="connsiteY8" fmla="*/ 93602 h 561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10600" h="561599">
                  <a:moveTo>
                    <a:pt x="0" y="93602"/>
                  </a:moveTo>
                  <a:cubicBezTo>
                    <a:pt x="0" y="41907"/>
                    <a:pt x="41907" y="0"/>
                    <a:pt x="93602" y="0"/>
                  </a:cubicBezTo>
                  <a:lnTo>
                    <a:pt x="8516998" y="0"/>
                  </a:lnTo>
                  <a:cubicBezTo>
                    <a:pt x="8568693" y="0"/>
                    <a:pt x="8610600" y="41907"/>
                    <a:pt x="8610600" y="93602"/>
                  </a:cubicBezTo>
                  <a:lnTo>
                    <a:pt x="8610600" y="467997"/>
                  </a:lnTo>
                  <a:cubicBezTo>
                    <a:pt x="8610600" y="519692"/>
                    <a:pt x="8568693" y="561599"/>
                    <a:pt x="8516998" y="561599"/>
                  </a:cubicBezTo>
                  <a:lnTo>
                    <a:pt x="93602" y="561599"/>
                  </a:lnTo>
                  <a:cubicBezTo>
                    <a:pt x="41907" y="561599"/>
                    <a:pt x="0" y="519692"/>
                    <a:pt x="0" y="467997"/>
                  </a:cubicBezTo>
                  <a:lnTo>
                    <a:pt x="0" y="9360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8855" tIns="118855" rIns="118855" bIns="118855"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The client understands relevant information.</a:t>
              </a:r>
              <a:endParaRPr lang="en-US" sz="2400" kern="1200" dirty="0">
                <a:solidFill>
                  <a:schemeClr val="bg1"/>
                </a:solidFill>
              </a:endParaRPr>
            </a:p>
          </p:txBody>
        </p:sp>
        <p:sp>
          <p:nvSpPr>
            <p:cNvPr id="4" name="Freeform 3"/>
            <p:cNvSpPr/>
            <p:nvPr/>
          </p:nvSpPr>
          <p:spPr>
            <a:xfrm>
              <a:off x="304800" y="2186819"/>
              <a:ext cx="8610600" cy="397440"/>
            </a:xfrm>
            <a:custGeom>
              <a:avLst/>
              <a:gdLst>
                <a:gd name="connsiteX0" fmla="*/ 0 w 8610600"/>
                <a:gd name="connsiteY0" fmla="*/ 0 h 397440"/>
                <a:gd name="connsiteX1" fmla="*/ 8610600 w 8610600"/>
                <a:gd name="connsiteY1" fmla="*/ 0 h 397440"/>
                <a:gd name="connsiteX2" fmla="*/ 8610600 w 8610600"/>
                <a:gd name="connsiteY2" fmla="*/ 397440 h 397440"/>
                <a:gd name="connsiteX3" fmla="*/ 0 w 8610600"/>
                <a:gd name="connsiteY3" fmla="*/ 397440 h 397440"/>
                <a:gd name="connsiteX4" fmla="*/ 0 w 8610600"/>
                <a:gd name="connsiteY4" fmla="*/ 0 h 39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10600" h="397440">
                  <a:moveTo>
                    <a:pt x="0" y="0"/>
                  </a:moveTo>
                  <a:lnTo>
                    <a:pt x="8610600" y="0"/>
                  </a:lnTo>
                  <a:lnTo>
                    <a:pt x="8610600" y="397440"/>
                  </a:lnTo>
                  <a:lnTo>
                    <a:pt x="0" y="397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3387"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kern="1200" dirty="0" smtClean="0"/>
                <a:t>Question: Do you know that you have a serious cut on your leg?</a:t>
              </a:r>
              <a:endParaRPr lang="en-US" sz="1900" kern="1200" dirty="0"/>
            </a:p>
          </p:txBody>
        </p:sp>
        <p:sp>
          <p:nvSpPr>
            <p:cNvPr id="6" name="Freeform 5"/>
            <p:cNvSpPr/>
            <p:nvPr/>
          </p:nvSpPr>
          <p:spPr>
            <a:xfrm>
              <a:off x="304800" y="2787928"/>
              <a:ext cx="8610600" cy="561599"/>
            </a:xfrm>
            <a:custGeom>
              <a:avLst/>
              <a:gdLst>
                <a:gd name="connsiteX0" fmla="*/ 0 w 8610600"/>
                <a:gd name="connsiteY0" fmla="*/ 93602 h 561599"/>
                <a:gd name="connsiteX1" fmla="*/ 93602 w 8610600"/>
                <a:gd name="connsiteY1" fmla="*/ 0 h 561599"/>
                <a:gd name="connsiteX2" fmla="*/ 8516998 w 8610600"/>
                <a:gd name="connsiteY2" fmla="*/ 0 h 561599"/>
                <a:gd name="connsiteX3" fmla="*/ 8610600 w 8610600"/>
                <a:gd name="connsiteY3" fmla="*/ 93602 h 561599"/>
                <a:gd name="connsiteX4" fmla="*/ 8610600 w 8610600"/>
                <a:gd name="connsiteY4" fmla="*/ 467997 h 561599"/>
                <a:gd name="connsiteX5" fmla="*/ 8516998 w 8610600"/>
                <a:gd name="connsiteY5" fmla="*/ 561599 h 561599"/>
                <a:gd name="connsiteX6" fmla="*/ 93602 w 8610600"/>
                <a:gd name="connsiteY6" fmla="*/ 561599 h 561599"/>
                <a:gd name="connsiteX7" fmla="*/ 0 w 8610600"/>
                <a:gd name="connsiteY7" fmla="*/ 467997 h 561599"/>
                <a:gd name="connsiteX8" fmla="*/ 0 w 8610600"/>
                <a:gd name="connsiteY8" fmla="*/ 93602 h 561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10600" h="561599">
                  <a:moveTo>
                    <a:pt x="0" y="93602"/>
                  </a:moveTo>
                  <a:cubicBezTo>
                    <a:pt x="0" y="41907"/>
                    <a:pt x="41907" y="0"/>
                    <a:pt x="93602" y="0"/>
                  </a:cubicBezTo>
                  <a:lnTo>
                    <a:pt x="8516998" y="0"/>
                  </a:lnTo>
                  <a:cubicBezTo>
                    <a:pt x="8568693" y="0"/>
                    <a:pt x="8610600" y="41907"/>
                    <a:pt x="8610600" y="93602"/>
                  </a:cubicBezTo>
                  <a:lnTo>
                    <a:pt x="8610600" y="467997"/>
                  </a:lnTo>
                  <a:cubicBezTo>
                    <a:pt x="8610600" y="519692"/>
                    <a:pt x="8568693" y="561599"/>
                    <a:pt x="8516998" y="561599"/>
                  </a:cubicBezTo>
                  <a:lnTo>
                    <a:pt x="93602" y="561599"/>
                  </a:lnTo>
                  <a:cubicBezTo>
                    <a:pt x="41907" y="561599"/>
                    <a:pt x="0" y="519692"/>
                    <a:pt x="0" y="467997"/>
                  </a:cubicBezTo>
                  <a:lnTo>
                    <a:pt x="0" y="9360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8855" tIns="118855" rIns="118855" bIns="118855"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The quality of the client’s thinking process.</a:t>
              </a:r>
            </a:p>
          </p:txBody>
        </p:sp>
        <p:sp>
          <p:nvSpPr>
            <p:cNvPr id="7" name="Freeform 6"/>
            <p:cNvSpPr/>
            <p:nvPr/>
          </p:nvSpPr>
          <p:spPr>
            <a:xfrm>
              <a:off x="304800" y="3424031"/>
              <a:ext cx="8610600" cy="397440"/>
            </a:xfrm>
            <a:custGeom>
              <a:avLst/>
              <a:gdLst>
                <a:gd name="connsiteX0" fmla="*/ 0 w 8610600"/>
                <a:gd name="connsiteY0" fmla="*/ 0 h 397440"/>
                <a:gd name="connsiteX1" fmla="*/ 8610600 w 8610600"/>
                <a:gd name="connsiteY1" fmla="*/ 0 h 397440"/>
                <a:gd name="connsiteX2" fmla="*/ 8610600 w 8610600"/>
                <a:gd name="connsiteY2" fmla="*/ 397440 h 397440"/>
                <a:gd name="connsiteX3" fmla="*/ 0 w 8610600"/>
                <a:gd name="connsiteY3" fmla="*/ 397440 h 397440"/>
                <a:gd name="connsiteX4" fmla="*/ 0 w 8610600"/>
                <a:gd name="connsiteY4" fmla="*/ 0 h 39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10600" h="397440">
                  <a:moveTo>
                    <a:pt x="0" y="0"/>
                  </a:moveTo>
                  <a:lnTo>
                    <a:pt x="8610600" y="0"/>
                  </a:lnTo>
                  <a:lnTo>
                    <a:pt x="8610600" y="397440"/>
                  </a:lnTo>
                  <a:lnTo>
                    <a:pt x="0" y="397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3387"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kern="1200" dirty="0" smtClean="0"/>
                <a:t>Question: How can you get treatment for your wound?</a:t>
              </a:r>
            </a:p>
          </p:txBody>
        </p:sp>
        <p:sp>
          <p:nvSpPr>
            <p:cNvPr id="8" name="Freeform 7"/>
            <p:cNvSpPr/>
            <p:nvPr/>
          </p:nvSpPr>
          <p:spPr>
            <a:xfrm>
              <a:off x="304800" y="3980624"/>
              <a:ext cx="8610600" cy="561599"/>
            </a:xfrm>
            <a:custGeom>
              <a:avLst/>
              <a:gdLst>
                <a:gd name="connsiteX0" fmla="*/ 0 w 8610600"/>
                <a:gd name="connsiteY0" fmla="*/ 93602 h 561599"/>
                <a:gd name="connsiteX1" fmla="*/ 93602 w 8610600"/>
                <a:gd name="connsiteY1" fmla="*/ 0 h 561599"/>
                <a:gd name="connsiteX2" fmla="*/ 8516998 w 8610600"/>
                <a:gd name="connsiteY2" fmla="*/ 0 h 561599"/>
                <a:gd name="connsiteX3" fmla="*/ 8610600 w 8610600"/>
                <a:gd name="connsiteY3" fmla="*/ 93602 h 561599"/>
                <a:gd name="connsiteX4" fmla="*/ 8610600 w 8610600"/>
                <a:gd name="connsiteY4" fmla="*/ 467997 h 561599"/>
                <a:gd name="connsiteX5" fmla="*/ 8516998 w 8610600"/>
                <a:gd name="connsiteY5" fmla="*/ 561599 h 561599"/>
                <a:gd name="connsiteX6" fmla="*/ 93602 w 8610600"/>
                <a:gd name="connsiteY6" fmla="*/ 561599 h 561599"/>
                <a:gd name="connsiteX7" fmla="*/ 0 w 8610600"/>
                <a:gd name="connsiteY7" fmla="*/ 467997 h 561599"/>
                <a:gd name="connsiteX8" fmla="*/ 0 w 8610600"/>
                <a:gd name="connsiteY8" fmla="*/ 93602 h 561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10600" h="561599">
                  <a:moveTo>
                    <a:pt x="0" y="93602"/>
                  </a:moveTo>
                  <a:cubicBezTo>
                    <a:pt x="0" y="41907"/>
                    <a:pt x="41907" y="0"/>
                    <a:pt x="93602" y="0"/>
                  </a:cubicBezTo>
                  <a:lnTo>
                    <a:pt x="8516998" y="0"/>
                  </a:lnTo>
                  <a:cubicBezTo>
                    <a:pt x="8568693" y="0"/>
                    <a:pt x="8610600" y="41907"/>
                    <a:pt x="8610600" y="93602"/>
                  </a:cubicBezTo>
                  <a:lnTo>
                    <a:pt x="8610600" y="467997"/>
                  </a:lnTo>
                  <a:cubicBezTo>
                    <a:pt x="8610600" y="519692"/>
                    <a:pt x="8568693" y="561599"/>
                    <a:pt x="8516998" y="561599"/>
                  </a:cubicBezTo>
                  <a:lnTo>
                    <a:pt x="93602" y="561599"/>
                  </a:lnTo>
                  <a:cubicBezTo>
                    <a:pt x="41907" y="561599"/>
                    <a:pt x="0" y="519692"/>
                    <a:pt x="0" y="467997"/>
                  </a:cubicBezTo>
                  <a:lnTo>
                    <a:pt x="0" y="9360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8855" tIns="118855" rIns="118855" bIns="118855"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The client is able to demonstrate and communicate a choice.</a:t>
              </a:r>
            </a:p>
          </p:txBody>
        </p:sp>
        <p:sp>
          <p:nvSpPr>
            <p:cNvPr id="9" name="Freeform 8"/>
            <p:cNvSpPr/>
            <p:nvPr/>
          </p:nvSpPr>
          <p:spPr>
            <a:xfrm>
              <a:off x="304800" y="4537214"/>
              <a:ext cx="8610600" cy="397440"/>
            </a:xfrm>
            <a:custGeom>
              <a:avLst/>
              <a:gdLst>
                <a:gd name="connsiteX0" fmla="*/ 0 w 8610600"/>
                <a:gd name="connsiteY0" fmla="*/ 0 h 397440"/>
                <a:gd name="connsiteX1" fmla="*/ 8610600 w 8610600"/>
                <a:gd name="connsiteY1" fmla="*/ 0 h 397440"/>
                <a:gd name="connsiteX2" fmla="*/ 8610600 w 8610600"/>
                <a:gd name="connsiteY2" fmla="*/ 397440 h 397440"/>
                <a:gd name="connsiteX3" fmla="*/ 0 w 8610600"/>
                <a:gd name="connsiteY3" fmla="*/ 397440 h 397440"/>
                <a:gd name="connsiteX4" fmla="*/ 0 w 8610600"/>
                <a:gd name="connsiteY4" fmla="*/ 0 h 39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10600" h="397440">
                  <a:moveTo>
                    <a:pt x="0" y="0"/>
                  </a:moveTo>
                  <a:lnTo>
                    <a:pt x="8610600" y="0"/>
                  </a:lnTo>
                  <a:lnTo>
                    <a:pt x="8610600" y="397440"/>
                  </a:lnTo>
                  <a:lnTo>
                    <a:pt x="0" y="397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3387"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kern="1200" dirty="0" smtClean="0"/>
                <a:t>Question: Do you want to get treatment for your wound?</a:t>
              </a:r>
            </a:p>
          </p:txBody>
        </p:sp>
        <p:sp>
          <p:nvSpPr>
            <p:cNvPr id="10" name="Freeform 9"/>
            <p:cNvSpPr/>
            <p:nvPr/>
          </p:nvSpPr>
          <p:spPr>
            <a:xfrm>
              <a:off x="304800" y="5093807"/>
              <a:ext cx="8610600" cy="561599"/>
            </a:xfrm>
            <a:custGeom>
              <a:avLst/>
              <a:gdLst>
                <a:gd name="connsiteX0" fmla="*/ 0 w 8610600"/>
                <a:gd name="connsiteY0" fmla="*/ 93602 h 561599"/>
                <a:gd name="connsiteX1" fmla="*/ 93602 w 8610600"/>
                <a:gd name="connsiteY1" fmla="*/ 0 h 561599"/>
                <a:gd name="connsiteX2" fmla="*/ 8516998 w 8610600"/>
                <a:gd name="connsiteY2" fmla="*/ 0 h 561599"/>
                <a:gd name="connsiteX3" fmla="*/ 8610600 w 8610600"/>
                <a:gd name="connsiteY3" fmla="*/ 93602 h 561599"/>
                <a:gd name="connsiteX4" fmla="*/ 8610600 w 8610600"/>
                <a:gd name="connsiteY4" fmla="*/ 467997 h 561599"/>
                <a:gd name="connsiteX5" fmla="*/ 8516998 w 8610600"/>
                <a:gd name="connsiteY5" fmla="*/ 561599 h 561599"/>
                <a:gd name="connsiteX6" fmla="*/ 93602 w 8610600"/>
                <a:gd name="connsiteY6" fmla="*/ 561599 h 561599"/>
                <a:gd name="connsiteX7" fmla="*/ 0 w 8610600"/>
                <a:gd name="connsiteY7" fmla="*/ 467997 h 561599"/>
                <a:gd name="connsiteX8" fmla="*/ 0 w 8610600"/>
                <a:gd name="connsiteY8" fmla="*/ 93602 h 561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10600" h="561599">
                  <a:moveTo>
                    <a:pt x="0" y="93602"/>
                  </a:moveTo>
                  <a:cubicBezTo>
                    <a:pt x="0" y="41907"/>
                    <a:pt x="41907" y="0"/>
                    <a:pt x="93602" y="0"/>
                  </a:cubicBezTo>
                  <a:lnTo>
                    <a:pt x="8516998" y="0"/>
                  </a:lnTo>
                  <a:cubicBezTo>
                    <a:pt x="8568693" y="0"/>
                    <a:pt x="8610600" y="41907"/>
                    <a:pt x="8610600" y="93602"/>
                  </a:cubicBezTo>
                  <a:lnTo>
                    <a:pt x="8610600" y="467997"/>
                  </a:lnTo>
                  <a:cubicBezTo>
                    <a:pt x="8610600" y="519692"/>
                    <a:pt x="8568693" y="561599"/>
                    <a:pt x="8516998" y="561599"/>
                  </a:cubicBezTo>
                  <a:lnTo>
                    <a:pt x="93602" y="561599"/>
                  </a:lnTo>
                  <a:cubicBezTo>
                    <a:pt x="41907" y="561599"/>
                    <a:pt x="0" y="519692"/>
                    <a:pt x="0" y="467997"/>
                  </a:cubicBezTo>
                  <a:lnTo>
                    <a:pt x="0" y="9360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8855" tIns="118855" rIns="118855" bIns="118855"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The client appreciates the nature of his/her own situation.</a:t>
              </a:r>
            </a:p>
          </p:txBody>
        </p:sp>
        <p:sp>
          <p:nvSpPr>
            <p:cNvPr id="11" name="Freeform 10"/>
            <p:cNvSpPr/>
            <p:nvPr/>
          </p:nvSpPr>
          <p:spPr>
            <a:xfrm>
              <a:off x="304800" y="5698559"/>
              <a:ext cx="8610600" cy="397440"/>
            </a:xfrm>
            <a:custGeom>
              <a:avLst/>
              <a:gdLst>
                <a:gd name="connsiteX0" fmla="*/ 0 w 8610600"/>
                <a:gd name="connsiteY0" fmla="*/ 0 h 397440"/>
                <a:gd name="connsiteX1" fmla="*/ 8610600 w 8610600"/>
                <a:gd name="connsiteY1" fmla="*/ 0 h 397440"/>
                <a:gd name="connsiteX2" fmla="*/ 8610600 w 8610600"/>
                <a:gd name="connsiteY2" fmla="*/ 397440 h 397440"/>
                <a:gd name="connsiteX3" fmla="*/ 0 w 8610600"/>
                <a:gd name="connsiteY3" fmla="*/ 397440 h 397440"/>
                <a:gd name="connsiteX4" fmla="*/ 0 w 8610600"/>
                <a:gd name="connsiteY4" fmla="*/ 0 h 39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10600" h="397440">
                  <a:moveTo>
                    <a:pt x="0" y="0"/>
                  </a:moveTo>
                  <a:lnTo>
                    <a:pt x="8610600" y="0"/>
                  </a:lnTo>
                  <a:lnTo>
                    <a:pt x="8610600" y="397440"/>
                  </a:lnTo>
                  <a:lnTo>
                    <a:pt x="0" y="397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3387"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kern="1200" dirty="0" smtClean="0"/>
                <a:t>Question: What will happen if you don’t get your wound treated?</a:t>
              </a:r>
            </a:p>
          </p:txBody>
        </p:sp>
      </p:grpSp>
      <p:sp>
        <p:nvSpPr>
          <p:cNvPr id="40964" name="Text Box 4"/>
          <p:cNvSpPr txBox="1">
            <a:spLocks noChangeArrowheads="1"/>
          </p:cNvSpPr>
          <p:nvPr/>
        </p:nvSpPr>
        <p:spPr bwMode="auto">
          <a:xfrm>
            <a:off x="6067425" y="6308725"/>
            <a:ext cx="2889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Kemp 2005</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dirty="0" smtClean="0"/>
              <a:t>Assessment Scales and Tools</a:t>
            </a:r>
          </a:p>
        </p:txBody>
      </p:sp>
      <p:sp>
        <p:nvSpPr>
          <p:cNvPr id="41987" name="Rectangle 3"/>
          <p:cNvSpPr>
            <a:spLocks noGrp="1" noChangeArrowheads="1"/>
          </p:cNvSpPr>
          <p:nvPr>
            <p:ph type="body" idx="1"/>
          </p:nvPr>
        </p:nvSpPr>
        <p:spPr>
          <a:xfrm>
            <a:off x="444500" y="1600200"/>
            <a:ext cx="5486400" cy="4525963"/>
          </a:xfrm>
        </p:spPr>
        <p:txBody>
          <a:bodyPr/>
          <a:lstStyle/>
          <a:p>
            <a:pPr eaLnBrk="1" hangingPunct="1">
              <a:lnSpc>
                <a:spcPct val="90000"/>
              </a:lnSpc>
            </a:pPr>
            <a:r>
              <a:rPr lang="en-US" altLang="en-US" sz="2800" smtClean="0"/>
              <a:t>Advantages and disadvantages</a:t>
            </a:r>
          </a:p>
          <a:p>
            <a:pPr eaLnBrk="1" hangingPunct="1">
              <a:lnSpc>
                <a:spcPct val="90000"/>
              </a:lnSpc>
            </a:pPr>
            <a:r>
              <a:rPr lang="en-US" altLang="en-US" sz="2800" smtClean="0"/>
              <a:t>When/how to use</a:t>
            </a:r>
          </a:p>
          <a:p>
            <a:pPr eaLnBrk="1" hangingPunct="1">
              <a:lnSpc>
                <a:spcPct val="90000"/>
              </a:lnSpc>
            </a:pPr>
            <a:r>
              <a:rPr lang="en-US" altLang="en-US" sz="2800" smtClean="0"/>
              <a:t>Types of assessment tools</a:t>
            </a:r>
          </a:p>
          <a:p>
            <a:pPr lvl="1" eaLnBrk="1" hangingPunct="1">
              <a:lnSpc>
                <a:spcPct val="90000"/>
              </a:lnSpc>
            </a:pPr>
            <a:r>
              <a:rPr lang="en-US" altLang="en-US" sz="2400" smtClean="0"/>
              <a:t>Cognitive</a:t>
            </a:r>
          </a:p>
          <a:p>
            <a:pPr lvl="2" eaLnBrk="1" hangingPunct="1">
              <a:lnSpc>
                <a:spcPct val="90000"/>
              </a:lnSpc>
            </a:pPr>
            <a:r>
              <a:rPr lang="en-US" altLang="en-US" smtClean="0"/>
              <a:t>Folstein Mini-Mental State Exam</a:t>
            </a:r>
          </a:p>
          <a:p>
            <a:pPr lvl="2" eaLnBrk="1" hangingPunct="1">
              <a:lnSpc>
                <a:spcPct val="90000"/>
              </a:lnSpc>
            </a:pPr>
            <a:r>
              <a:rPr lang="en-US" altLang="en-US" smtClean="0"/>
              <a:t>St. Louis University Mental Status Exam (SLUMS)</a:t>
            </a:r>
          </a:p>
          <a:p>
            <a:pPr lvl="2" eaLnBrk="1" hangingPunct="1">
              <a:lnSpc>
                <a:spcPct val="90000"/>
              </a:lnSpc>
            </a:pPr>
            <a:r>
              <a:rPr lang="en-US" altLang="en-US" smtClean="0"/>
              <a:t>Montreal Cognitive Assessment (MoCA)</a:t>
            </a:r>
          </a:p>
          <a:p>
            <a:pPr lvl="2" eaLnBrk="1" hangingPunct="1">
              <a:lnSpc>
                <a:spcPct val="90000"/>
              </a:lnSpc>
            </a:pPr>
            <a:r>
              <a:rPr lang="en-US" altLang="en-US" smtClean="0"/>
              <a:t>Clock Drawing Test</a:t>
            </a:r>
          </a:p>
          <a:p>
            <a:pPr lvl="2" eaLnBrk="1" hangingPunct="1">
              <a:lnSpc>
                <a:spcPct val="90000"/>
              </a:lnSpc>
            </a:pPr>
            <a:r>
              <a:rPr lang="en-US" altLang="en-US" smtClean="0"/>
              <a:t>Paradise-2</a:t>
            </a:r>
          </a:p>
          <a:p>
            <a:pPr lvl="2" eaLnBrk="1" hangingPunct="1">
              <a:lnSpc>
                <a:spcPct val="90000"/>
              </a:lnSpc>
            </a:pPr>
            <a:endParaRPr lang="en-US" altLang="en-US" smtClean="0"/>
          </a:p>
        </p:txBody>
      </p:sp>
      <p:pic>
        <p:nvPicPr>
          <p:cNvPr id="43012" name="Picture 4" descr="C:\Documents and Settings\Owner\My Documents\My Pictures\Microsoft Clip Organizer\j0341513.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19800" y="1600200"/>
            <a:ext cx="2609088"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989"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dirty="0" smtClean="0"/>
              <a:t>Cognitive Domains</a:t>
            </a:r>
          </a:p>
        </p:txBody>
      </p:sp>
      <p:sp>
        <p:nvSpPr>
          <p:cNvPr id="43011" name="Rectangle 3"/>
          <p:cNvSpPr>
            <a:spLocks noGrp="1" noChangeArrowheads="1"/>
          </p:cNvSpPr>
          <p:nvPr>
            <p:ph type="body" idx="1"/>
          </p:nvPr>
        </p:nvSpPr>
        <p:spPr>
          <a:xfrm>
            <a:off x="431800" y="1574800"/>
            <a:ext cx="4191000" cy="4525963"/>
          </a:xfrm>
        </p:spPr>
        <p:txBody>
          <a:bodyPr/>
          <a:lstStyle/>
          <a:p>
            <a:pPr eaLnBrk="1" hangingPunct="1"/>
            <a:r>
              <a:rPr lang="en-US" altLang="en-US" sz="2800" smtClean="0"/>
              <a:t>Orientation</a:t>
            </a:r>
          </a:p>
          <a:p>
            <a:pPr eaLnBrk="1" hangingPunct="1"/>
            <a:r>
              <a:rPr lang="en-US" altLang="en-US" sz="2800" smtClean="0"/>
              <a:t>Attention</a:t>
            </a:r>
          </a:p>
          <a:p>
            <a:pPr eaLnBrk="1" hangingPunct="1"/>
            <a:r>
              <a:rPr lang="en-US" altLang="en-US" sz="2800" smtClean="0"/>
              <a:t>Memory</a:t>
            </a:r>
          </a:p>
          <a:p>
            <a:pPr eaLnBrk="1" hangingPunct="1"/>
            <a:r>
              <a:rPr lang="en-US" altLang="en-US" sz="2800" smtClean="0"/>
              <a:t>Language</a:t>
            </a:r>
          </a:p>
          <a:p>
            <a:pPr eaLnBrk="1" hangingPunct="1"/>
            <a:r>
              <a:rPr lang="en-US" altLang="en-US" sz="2800" smtClean="0"/>
              <a:t>Visual-Spatial Organization</a:t>
            </a:r>
          </a:p>
          <a:p>
            <a:pPr eaLnBrk="1" hangingPunct="1"/>
            <a:r>
              <a:rPr lang="en-US" altLang="en-US" sz="2800" smtClean="0"/>
              <a:t>Executive Functioning</a:t>
            </a:r>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29068" y="2209800"/>
            <a:ext cx="2921000" cy="292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3013"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73038"/>
            <a:ext cx="8788400" cy="893762"/>
          </a:xfrm>
        </p:spPr>
        <p:txBody>
          <a:bodyPr>
            <a:normAutofit fontScale="90000"/>
          </a:bodyPr>
          <a:lstStyle/>
          <a:p>
            <a:pPr eaLnBrk="1" fontAlgn="auto" hangingPunct="1">
              <a:spcAft>
                <a:spcPts val="0"/>
              </a:spcAft>
              <a:defRPr/>
            </a:pPr>
            <a:r>
              <a:rPr lang="en-US" sz="2800" dirty="0" smtClean="0"/>
              <a:t>NATIONAL ADULT PROTECTIVE </a:t>
            </a:r>
            <a:r>
              <a:rPr lang="en-US" sz="2800" dirty="0"/>
              <a:t/>
            </a:r>
            <a:br>
              <a:rPr lang="en-US" sz="2800" dirty="0"/>
            </a:br>
            <a:r>
              <a:rPr lang="en-US" sz="2800" dirty="0" smtClean="0"/>
              <a:t>SERVICES ASSOCIATION</a:t>
            </a:r>
            <a:endParaRPr lang="en-US" sz="2800" dirty="0"/>
          </a:p>
        </p:txBody>
      </p:sp>
      <p:sp>
        <p:nvSpPr>
          <p:cNvPr id="16387" name="Content Placeholder 2"/>
          <p:cNvSpPr>
            <a:spLocks noGrp="1"/>
          </p:cNvSpPr>
          <p:nvPr>
            <p:ph sz="quarter" idx="1"/>
          </p:nvPr>
        </p:nvSpPr>
        <p:spPr>
          <a:xfrm>
            <a:off x="546100" y="1625600"/>
            <a:ext cx="8229600" cy="4064000"/>
          </a:xfrm>
        </p:spPr>
        <p:txBody>
          <a:bodyPr/>
          <a:lstStyle/>
          <a:p>
            <a:pPr eaLnBrk="1" hangingPunct="1">
              <a:lnSpc>
                <a:spcPts val="2900"/>
              </a:lnSpc>
              <a:spcAft>
                <a:spcPts val="1200"/>
              </a:spcAft>
            </a:pPr>
            <a:r>
              <a:rPr lang="en-US" altLang="en-US" sz="2800" smtClean="0">
                <a:solidFill>
                  <a:schemeClr val="tx2"/>
                </a:solidFill>
                <a:cs typeface="Arial" panose="020B0604020202020204" pitchFamily="34" charset="0"/>
              </a:rPr>
              <a:t>NAPSA is the only national organization which represents APS professionals, programs and clients</a:t>
            </a:r>
          </a:p>
          <a:p>
            <a:pPr eaLnBrk="1" hangingPunct="1">
              <a:lnSpc>
                <a:spcPts val="2900"/>
              </a:lnSpc>
              <a:spcAft>
                <a:spcPts val="1200"/>
              </a:spcAft>
            </a:pPr>
            <a:r>
              <a:rPr lang="en-US" altLang="en-US" sz="2800" smtClean="0">
                <a:solidFill>
                  <a:schemeClr val="tx2"/>
                </a:solidFill>
                <a:cs typeface="Arial" panose="020B0604020202020204" pitchFamily="34" charset="0"/>
              </a:rPr>
              <a:t>NAPSA is the National Voice of APS</a:t>
            </a:r>
          </a:p>
          <a:p>
            <a:pPr eaLnBrk="1" hangingPunct="1">
              <a:lnSpc>
                <a:spcPts val="2900"/>
              </a:lnSpc>
              <a:spcAft>
                <a:spcPts val="1200"/>
              </a:spcAft>
            </a:pPr>
            <a:r>
              <a:rPr lang="en-US" altLang="en-US" sz="2800" smtClean="0">
                <a:solidFill>
                  <a:schemeClr val="tx2"/>
                </a:solidFill>
                <a:cs typeface="Arial" panose="020B0604020202020204" pitchFamily="34" charset="0"/>
              </a:rPr>
              <a:t>NAPSA is a partner in the National Center on Elder Abuse</a:t>
            </a:r>
          </a:p>
          <a:p>
            <a:pPr eaLnBrk="1" hangingPunct="1">
              <a:lnSpc>
                <a:spcPts val="2900"/>
              </a:lnSpc>
              <a:spcAft>
                <a:spcPts val="1200"/>
              </a:spcAft>
            </a:pPr>
            <a:r>
              <a:rPr lang="en-US" altLang="en-US" sz="2800" smtClean="0">
                <a:solidFill>
                  <a:schemeClr val="tx2"/>
                </a:solidFill>
                <a:cs typeface="Arial" panose="020B0604020202020204" pitchFamily="34" charset="0"/>
              </a:rPr>
              <a:t>NAPSA has members in all 50 states</a:t>
            </a:r>
          </a:p>
          <a:p>
            <a:pPr eaLnBrk="1" hangingPunct="1">
              <a:lnSpc>
                <a:spcPts val="2900"/>
              </a:lnSpc>
              <a:spcAft>
                <a:spcPts val="1200"/>
              </a:spcAft>
            </a:pPr>
            <a:r>
              <a:rPr lang="en-US" altLang="en-US" sz="2800" smtClean="0">
                <a:solidFill>
                  <a:schemeClr val="tx2"/>
                </a:solidFill>
                <a:cs typeface="Arial" panose="020B0604020202020204" pitchFamily="34" charset="0"/>
                <a:hlinkClick r:id="rId3"/>
              </a:rPr>
              <a:t>http://www.napsa-now.org/</a:t>
            </a:r>
            <a:r>
              <a:rPr lang="en-US" altLang="en-US" sz="2800" smtClean="0">
                <a:solidFill>
                  <a:schemeClr val="tx2"/>
                </a:solidFill>
                <a:cs typeface="Arial" panose="020B0604020202020204" pitchFamily="34" charset="0"/>
              </a:rPr>
              <a:t> </a:t>
            </a:r>
          </a:p>
        </p:txBody>
      </p:sp>
      <p:pic>
        <p:nvPicPr>
          <p:cNvPr id="16388" name="Picture 2" descr="New Pictur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51600" y="5245100"/>
            <a:ext cx="24145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228600"/>
            <a:ext cx="8229600" cy="838200"/>
          </a:xfrm>
        </p:spPr>
        <p:txBody>
          <a:bodyPr/>
          <a:lstStyle/>
          <a:p>
            <a:pPr>
              <a:defRPr/>
            </a:pPr>
            <a:r>
              <a:rPr lang="en-US" dirty="0" smtClean="0"/>
              <a:t>Cognitive Domains: Orientation</a:t>
            </a:r>
          </a:p>
        </p:txBody>
      </p:sp>
      <p:sp>
        <p:nvSpPr>
          <p:cNvPr id="122883" name="Rectangle 3"/>
          <p:cNvSpPr>
            <a:spLocks noGrp="1" noChangeArrowheads="1"/>
          </p:cNvSpPr>
          <p:nvPr>
            <p:ph type="body" idx="1"/>
          </p:nvPr>
        </p:nvSpPr>
        <p:spPr>
          <a:xfrm>
            <a:off x="304800" y="1524000"/>
            <a:ext cx="8458200" cy="5181600"/>
          </a:xfrm>
        </p:spPr>
        <p:txBody>
          <a:bodyPr/>
          <a:lstStyle/>
          <a:p>
            <a:pPr>
              <a:spcBef>
                <a:spcPct val="50000"/>
              </a:spcBef>
              <a:defRPr/>
            </a:pPr>
            <a:r>
              <a:rPr lang="en-US" sz="2800" dirty="0" smtClean="0">
                <a:solidFill>
                  <a:srgbClr val="4D4D4D"/>
                </a:solidFill>
              </a:rPr>
              <a:t>Useful because standard. </a:t>
            </a:r>
          </a:p>
          <a:p>
            <a:pPr>
              <a:spcBef>
                <a:spcPct val="50000"/>
              </a:spcBef>
              <a:defRPr/>
            </a:pPr>
            <a:r>
              <a:rPr lang="en-US" sz="2800" dirty="0" smtClean="0">
                <a:solidFill>
                  <a:srgbClr val="4D4D4D"/>
                </a:solidFill>
              </a:rPr>
              <a:t>Mostly tests recent and longer-term memory</a:t>
            </a:r>
          </a:p>
          <a:p>
            <a:pPr>
              <a:spcBef>
                <a:spcPct val="50000"/>
              </a:spcBef>
              <a:defRPr/>
            </a:pPr>
            <a:r>
              <a:rPr lang="en-US" sz="2800" dirty="0" smtClean="0">
                <a:solidFill>
                  <a:srgbClr val="4D4D4D"/>
                </a:solidFill>
              </a:rPr>
              <a:t>Response is also influenced by level of alertness, attentiveness, and language capabilities. </a:t>
            </a:r>
          </a:p>
          <a:p>
            <a:pPr>
              <a:spcBef>
                <a:spcPct val="50000"/>
              </a:spcBef>
              <a:defRPr/>
            </a:pPr>
            <a:r>
              <a:rPr lang="en-US" sz="2800" dirty="0" smtClean="0">
                <a:solidFill>
                  <a:srgbClr val="4D4D4D"/>
                </a:solidFill>
              </a:rPr>
              <a:t>If there has been a precipitous change in orientation, this could signal a critical medical condition such as delirium.</a:t>
            </a:r>
          </a:p>
          <a:p>
            <a:pPr>
              <a:spcBef>
                <a:spcPct val="50000"/>
              </a:spcBef>
              <a:defRPr/>
            </a:pPr>
            <a:r>
              <a:rPr lang="en-US" sz="2600" b="1" dirty="0" smtClean="0">
                <a:solidFill>
                  <a:schemeClr val="accent1"/>
                </a:solidFill>
              </a:rPr>
              <a:t>Screens:</a:t>
            </a:r>
            <a:r>
              <a:rPr lang="en-US" sz="2600" b="1" dirty="0" smtClean="0">
                <a:solidFill>
                  <a:schemeClr val="accent2">
                    <a:lumMod val="75000"/>
                  </a:schemeClr>
                </a:solidFill>
              </a:rPr>
              <a:t> </a:t>
            </a:r>
            <a:r>
              <a:rPr lang="en-US" sz="2600" b="1" dirty="0" smtClean="0">
                <a:solidFill>
                  <a:srgbClr val="4D4D4D"/>
                </a:solidFill>
              </a:rPr>
              <a:t>MMSE, </a:t>
            </a:r>
            <a:r>
              <a:rPr lang="en-US" sz="2600" b="1" dirty="0" err="1" smtClean="0">
                <a:solidFill>
                  <a:srgbClr val="4D4D4D"/>
                </a:solidFill>
              </a:rPr>
              <a:t>MoCA</a:t>
            </a:r>
            <a:r>
              <a:rPr lang="en-US" sz="2600" b="1" dirty="0" smtClean="0">
                <a:solidFill>
                  <a:srgbClr val="4D4D4D"/>
                </a:solidFill>
              </a:rPr>
              <a:t>, SLUMS</a:t>
            </a:r>
          </a:p>
        </p:txBody>
      </p:sp>
      <p:sp>
        <p:nvSpPr>
          <p:cNvPr id="44036"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body" idx="1"/>
          </p:nvPr>
        </p:nvSpPr>
        <p:spPr>
          <a:xfrm>
            <a:off x="381000" y="1524000"/>
            <a:ext cx="8534400" cy="5105400"/>
          </a:xfrm>
        </p:spPr>
        <p:txBody>
          <a:bodyPr/>
          <a:lstStyle/>
          <a:p>
            <a:pPr>
              <a:spcBef>
                <a:spcPct val="50000"/>
              </a:spcBef>
              <a:defRPr/>
            </a:pPr>
            <a:r>
              <a:rPr lang="en-US" sz="2800" dirty="0" smtClean="0">
                <a:solidFill>
                  <a:srgbClr val="4D4D4D"/>
                </a:solidFill>
              </a:rPr>
              <a:t>Nonspecific abnormalities that can occur in</a:t>
            </a:r>
          </a:p>
          <a:p>
            <a:pPr lvl="1">
              <a:spcBef>
                <a:spcPct val="50000"/>
              </a:spcBef>
              <a:defRPr/>
            </a:pPr>
            <a:r>
              <a:rPr lang="en-US" sz="2600" dirty="0" smtClean="0">
                <a:solidFill>
                  <a:srgbClr val="4D4D4D"/>
                </a:solidFill>
              </a:rPr>
              <a:t>Focal brain lesions, </a:t>
            </a:r>
          </a:p>
          <a:p>
            <a:pPr lvl="1">
              <a:spcBef>
                <a:spcPct val="50000"/>
              </a:spcBef>
              <a:defRPr/>
            </a:pPr>
            <a:r>
              <a:rPr lang="en-US" sz="2600" dirty="0" smtClean="0">
                <a:solidFill>
                  <a:srgbClr val="4D4D4D"/>
                </a:solidFill>
              </a:rPr>
              <a:t>Diffuse abnormalities such as dementia or encephalitis, and in behavioral or mood disorders. </a:t>
            </a:r>
          </a:p>
          <a:p>
            <a:pPr lvl="1">
              <a:spcBef>
                <a:spcPct val="50000"/>
              </a:spcBef>
              <a:defRPr/>
            </a:pPr>
            <a:r>
              <a:rPr lang="en-US" sz="2600" dirty="0" smtClean="0">
                <a:solidFill>
                  <a:srgbClr val="4D4D4D"/>
                </a:solidFill>
              </a:rPr>
              <a:t>Impaired attention is also one of the hallmarks of delirium.</a:t>
            </a:r>
          </a:p>
          <a:p>
            <a:pPr>
              <a:spcBef>
                <a:spcPct val="50000"/>
              </a:spcBef>
              <a:defRPr/>
            </a:pPr>
            <a:r>
              <a:rPr lang="en-US" sz="2600" b="1" dirty="0" smtClean="0">
                <a:solidFill>
                  <a:schemeClr val="accent1"/>
                </a:solidFill>
              </a:rPr>
              <a:t>Screens:</a:t>
            </a:r>
            <a:r>
              <a:rPr lang="en-US" sz="2600" b="1" dirty="0" smtClean="0">
                <a:solidFill>
                  <a:schemeClr val="accent2">
                    <a:lumMod val="75000"/>
                  </a:schemeClr>
                </a:solidFill>
              </a:rPr>
              <a:t> </a:t>
            </a:r>
            <a:r>
              <a:rPr lang="en-US" sz="2600" b="1" dirty="0" smtClean="0">
                <a:solidFill>
                  <a:srgbClr val="4D4D4D"/>
                </a:solidFill>
              </a:rPr>
              <a:t>MMSE-registration, serial 7s; digit repetition; </a:t>
            </a:r>
            <a:r>
              <a:rPr lang="en-US" sz="2600" b="1" dirty="0" err="1" smtClean="0">
                <a:solidFill>
                  <a:srgbClr val="4D4D4D"/>
                </a:solidFill>
              </a:rPr>
              <a:t>MoCA</a:t>
            </a:r>
            <a:r>
              <a:rPr lang="en-US" sz="2600" b="1" dirty="0" smtClean="0">
                <a:solidFill>
                  <a:srgbClr val="4D4D4D"/>
                </a:solidFill>
              </a:rPr>
              <a:t>-digits, letter vigilance; Trails A etc</a:t>
            </a:r>
            <a:r>
              <a:rPr lang="en-US" sz="2600" dirty="0" smtClean="0">
                <a:solidFill>
                  <a:srgbClr val="4D4D4D"/>
                </a:solidFill>
              </a:rPr>
              <a:t>.</a:t>
            </a:r>
            <a:r>
              <a:rPr lang="en-US" sz="2600" dirty="0" smtClean="0"/>
              <a:t> </a:t>
            </a:r>
          </a:p>
        </p:txBody>
      </p:sp>
      <p:sp>
        <p:nvSpPr>
          <p:cNvPr id="123907" name="Rectangle 5"/>
          <p:cNvSpPr>
            <a:spLocks noGrp="1" noChangeArrowheads="1"/>
          </p:cNvSpPr>
          <p:nvPr>
            <p:ph type="title"/>
          </p:nvPr>
        </p:nvSpPr>
        <p:spPr>
          <a:xfrm>
            <a:off x="685800" y="152400"/>
            <a:ext cx="8229600" cy="990600"/>
          </a:xfrm>
        </p:spPr>
        <p:txBody>
          <a:bodyPr/>
          <a:lstStyle/>
          <a:p>
            <a:pPr>
              <a:defRPr/>
            </a:pPr>
            <a:r>
              <a:rPr lang="en-US" dirty="0" smtClean="0"/>
              <a:t>Cognitive Domains: Attention</a:t>
            </a:r>
          </a:p>
        </p:txBody>
      </p:sp>
      <p:sp>
        <p:nvSpPr>
          <p:cNvPr id="45060"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85800" y="228600"/>
            <a:ext cx="8229600" cy="838200"/>
          </a:xfrm>
        </p:spPr>
        <p:txBody>
          <a:bodyPr/>
          <a:lstStyle/>
          <a:p>
            <a:pPr>
              <a:defRPr/>
            </a:pPr>
            <a:r>
              <a:rPr lang="en-US" dirty="0" smtClean="0"/>
              <a:t>Cognitive Domains: Memory</a:t>
            </a:r>
          </a:p>
        </p:txBody>
      </p:sp>
      <p:sp>
        <p:nvSpPr>
          <p:cNvPr id="46083" name="Rectangle 3"/>
          <p:cNvSpPr>
            <a:spLocks noGrp="1" noChangeArrowheads="1"/>
          </p:cNvSpPr>
          <p:nvPr>
            <p:ph type="body" idx="1"/>
          </p:nvPr>
        </p:nvSpPr>
        <p:spPr>
          <a:xfrm>
            <a:off x="152400" y="1612900"/>
            <a:ext cx="8991600" cy="4419600"/>
          </a:xfrm>
        </p:spPr>
        <p:txBody>
          <a:bodyPr/>
          <a:lstStyle/>
          <a:p>
            <a:pPr>
              <a:spcBef>
                <a:spcPct val="30000"/>
              </a:spcBef>
            </a:pPr>
            <a:r>
              <a:rPr lang="en-US" altLang="en-US" sz="2400" b="1" smtClean="0">
                <a:solidFill>
                  <a:srgbClr val="4D4D4D"/>
                </a:solidFill>
              </a:rPr>
              <a:t>Immediate memory</a:t>
            </a:r>
            <a:r>
              <a:rPr lang="en-US" altLang="en-US" sz="2400" smtClean="0">
                <a:solidFill>
                  <a:srgbClr val="4D4D4D"/>
                </a:solidFill>
              </a:rPr>
              <a:t>: recall of a memory trace after an interval of a few seconds, as in repetition of a series of digits.</a:t>
            </a:r>
            <a:endParaRPr lang="en-US" altLang="en-US" sz="2400" b="1" smtClean="0">
              <a:solidFill>
                <a:srgbClr val="4D4D4D"/>
              </a:solidFill>
            </a:endParaRPr>
          </a:p>
          <a:p>
            <a:pPr>
              <a:spcBef>
                <a:spcPct val="30000"/>
              </a:spcBef>
            </a:pPr>
            <a:r>
              <a:rPr lang="en-US" altLang="en-US" sz="2400" b="1" smtClean="0">
                <a:solidFill>
                  <a:srgbClr val="4D4D4D"/>
                </a:solidFill>
              </a:rPr>
              <a:t>Recent memory</a:t>
            </a:r>
            <a:r>
              <a:rPr lang="en-US" altLang="en-US" sz="2400" smtClean="0">
                <a:solidFill>
                  <a:srgbClr val="4D4D4D"/>
                </a:solidFill>
              </a:rPr>
              <a:t>: ability to learn new material and to retrieve that material after an interval of minutes, hours or days. (e.g. word lists)</a:t>
            </a:r>
            <a:endParaRPr lang="en-US" altLang="en-US" sz="2400" b="1" smtClean="0">
              <a:solidFill>
                <a:srgbClr val="4D4D4D"/>
              </a:solidFill>
            </a:endParaRPr>
          </a:p>
          <a:p>
            <a:pPr>
              <a:spcBef>
                <a:spcPct val="30000"/>
              </a:spcBef>
            </a:pPr>
            <a:r>
              <a:rPr lang="en-US" altLang="en-US" sz="2400" b="1" smtClean="0">
                <a:solidFill>
                  <a:srgbClr val="4D4D4D"/>
                </a:solidFill>
              </a:rPr>
              <a:t>Remote memory</a:t>
            </a:r>
            <a:r>
              <a:rPr lang="en-US" altLang="en-US" sz="2400" smtClean="0">
                <a:solidFill>
                  <a:srgbClr val="4D4D4D"/>
                </a:solidFill>
              </a:rPr>
              <a:t>: recall of events that occurred prior to the onset of the recent memory defect. Note: this cannot be reliably tested unless you have verifiable information.</a:t>
            </a:r>
          </a:p>
          <a:p>
            <a:pPr>
              <a:spcBef>
                <a:spcPct val="30000"/>
              </a:spcBef>
            </a:pPr>
            <a:r>
              <a:rPr lang="en-US" altLang="en-US" sz="2400" b="1" smtClean="0">
                <a:solidFill>
                  <a:schemeClr val="accent1"/>
                </a:solidFill>
              </a:rPr>
              <a:t>Screens</a:t>
            </a:r>
            <a:r>
              <a:rPr lang="en-US" altLang="en-US" sz="2400" b="1" smtClean="0">
                <a:solidFill>
                  <a:srgbClr val="4D4D4D"/>
                </a:solidFill>
              </a:rPr>
              <a:t>: MMSE- registration, 3-item delayed recall; MoCA- registration, 3-item delayed recall etc.</a:t>
            </a:r>
          </a:p>
        </p:txBody>
      </p:sp>
      <p:sp>
        <p:nvSpPr>
          <p:cNvPr id="46084"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85800" y="228600"/>
            <a:ext cx="8229600" cy="838200"/>
          </a:xfrm>
        </p:spPr>
        <p:txBody>
          <a:bodyPr/>
          <a:lstStyle/>
          <a:p>
            <a:pPr>
              <a:defRPr/>
            </a:pPr>
            <a:r>
              <a:rPr lang="en-US" dirty="0" smtClean="0"/>
              <a:t>Cognitive Domains: Language</a:t>
            </a:r>
          </a:p>
        </p:txBody>
      </p:sp>
      <p:sp>
        <p:nvSpPr>
          <p:cNvPr id="47107" name="Rectangle 3"/>
          <p:cNvSpPr>
            <a:spLocks noGrp="1" noChangeArrowheads="1"/>
          </p:cNvSpPr>
          <p:nvPr>
            <p:ph type="body" idx="1"/>
          </p:nvPr>
        </p:nvSpPr>
        <p:spPr>
          <a:xfrm>
            <a:off x="190500" y="1638300"/>
            <a:ext cx="8763000" cy="4559300"/>
          </a:xfrm>
        </p:spPr>
        <p:txBody>
          <a:bodyPr/>
          <a:lstStyle/>
          <a:p>
            <a:pPr>
              <a:spcBef>
                <a:spcPct val="30000"/>
              </a:spcBef>
            </a:pPr>
            <a:r>
              <a:rPr lang="en-US" altLang="en-US" sz="2400" b="1" smtClean="0">
                <a:solidFill>
                  <a:srgbClr val="4D4D4D"/>
                </a:solidFill>
              </a:rPr>
              <a:t>Verbal Fluency. </a:t>
            </a:r>
            <a:r>
              <a:rPr lang="en-US" altLang="en-US" sz="2400" smtClean="0">
                <a:solidFill>
                  <a:srgbClr val="4D4D4D"/>
                </a:solidFill>
              </a:rPr>
              <a:t>Refers to the ability to produce spontaneous speech fluently without undue word-finding pauses or failures in word searching. Normal speech requires verbal fluency in the production of responses and the formulation of spontaneous conversational speech. </a:t>
            </a:r>
          </a:p>
          <a:p>
            <a:pPr>
              <a:spcBef>
                <a:spcPct val="30000"/>
              </a:spcBef>
            </a:pPr>
            <a:r>
              <a:rPr lang="en-US" altLang="en-US" sz="2400" b="1" smtClean="0">
                <a:solidFill>
                  <a:srgbClr val="4D4D4D"/>
                </a:solidFill>
              </a:rPr>
              <a:t>Comprehension- </a:t>
            </a:r>
            <a:r>
              <a:rPr lang="en-US" altLang="en-US" sz="2400" smtClean="0">
                <a:solidFill>
                  <a:srgbClr val="4D4D4D"/>
                </a:solidFill>
              </a:rPr>
              <a:t>Commands (MMSE fold paper; SLUMS paragraph etc.), general ability to follow directions on exams</a:t>
            </a:r>
          </a:p>
          <a:p>
            <a:pPr>
              <a:spcBef>
                <a:spcPct val="30000"/>
              </a:spcBef>
            </a:pPr>
            <a:r>
              <a:rPr lang="en-US" altLang="en-US" sz="2400" b="1" smtClean="0">
                <a:solidFill>
                  <a:srgbClr val="4D4D4D"/>
                </a:solidFill>
              </a:rPr>
              <a:t>Naming- </a:t>
            </a:r>
            <a:r>
              <a:rPr lang="en-US" altLang="en-US" sz="2400" smtClean="0">
                <a:solidFill>
                  <a:srgbClr val="4D4D4D"/>
                </a:solidFill>
              </a:rPr>
              <a:t>MMSE watch, pen; MoCA camel etc.</a:t>
            </a:r>
            <a:endParaRPr lang="en-US" altLang="en-US" sz="2400" b="1" smtClean="0">
              <a:solidFill>
                <a:srgbClr val="4D4D4D"/>
              </a:solidFill>
            </a:endParaRPr>
          </a:p>
          <a:p>
            <a:pPr>
              <a:spcBef>
                <a:spcPct val="30000"/>
              </a:spcBef>
            </a:pPr>
            <a:r>
              <a:rPr lang="en-US" altLang="en-US" sz="2400" b="1" smtClean="0">
                <a:solidFill>
                  <a:srgbClr val="4D4D4D"/>
                </a:solidFill>
              </a:rPr>
              <a:t>Repetition- </a:t>
            </a:r>
            <a:r>
              <a:rPr lang="en-US" altLang="en-US" sz="2400" smtClean="0">
                <a:solidFill>
                  <a:srgbClr val="4D4D4D"/>
                </a:solidFill>
              </a:rPr>
              <a:t>MMSE sentences</a:t>
            </a:r>
            <a:endParaRPr lang="en-US" altLang="en-US" sz="2400" b="1" smtClean="0">
              <a:solidFill>
                <a:srgbClr val="4D4D4D"/>
              </a:solidFill>
            </a:endParaRPr>
          </a:p>
          <a:p>
            <a:pPr>
              <a:spcBef>
                <a:spcPct val="30000"/>
              </a:spcBef>
            </a:pPr>
            <a:r>
              <a:rPr lang="en-US" altLang="en-US" sz="2400" b="1" smtClean="0">
                <a:solidFill>
                  <a:srgbClr val="4D4D4D"/>
                </a:solidFill>
              </a:rPr>
              <a:t>Reading/Writing- </a:t>
            </a:r>
            <a:r>
              <a:rPr lang="en-US" altLang="en-US" sz="2400" smtClean="0">
                <a:solidFill>
                  <a:srgbClr val="4D4D4D"/>
                </a:solidFill>
              </a:rPr>
              <a:t>MMSE write a sentence</a:t>
            </a:r>
          </a:p>
        </p:txBody>
      </p:sp>
      <p:sp>
        <p:nvSpPr>
          <p:cNvPr id="47108"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228600"/>
            <a:ext cx="8229600" cy="838200"/>
          </a:xfrm>
        </p:spPr>
        <p:txBody>
          <a:bodyPr/>
          <a:lstStyle/>
          <a:p>
            <a:pPr>
              <a:defRPr/>
            </a:pPr>
            <a:r>
              <a:rPr lang="en-US" sz="2800" dirty="0" smtClean="0"/>
              <a:t>Cognitive Domains: Visual-Spatial Organization</a:t>
            </a:r>
          </a:p>
        </p:txBody>
      </p:sp>
      <p:sp>
        <p:nvSpPr>
          <p:cNvPr id="48131" name="Rectangle 3"/>
          <p:cNvSpPr>
            <a:spLocks noGrp="1" noChangeArrowheads="1"/>
          </p:cNvSpPr>
          <p:nvPr>
            <p:ph type="body" idx="1"/>
          </p:nvPr>
        </p:nvSpPr>
        <p:spPr>
          <a:xfrm>
            <a:off x="228600" y="1524000"/>
            <a:ext cx="8915400" cy="4800600"/>
          </a:xfrm>
        </p:spPr>
        <p:txBody>
          <a:bodyPr/>
          <a:lstStyle/>
          <a:p>
            <a:pPr>
              <a:spcBef>
                <a:spcPct val="30000"/>
              </a:spcBef>
            </a:pPr>
            <a:r>
              <a:rPr lang="en-US" altLang="en-US" smtClean="0">
                <a:solidFill>
                  <a:srgbClr val="4D4D4D"/>
                </a:solidFill>
              </a:rPr>
              <a:t>Very sensitive to brain dysfunction- can pick up mild delirium and otherwise silent lesions. </a:t>
            </a:r>
          </a:p>
          <a:p>
            <a:pPr>
              <a:spcBef>
                <a:spcPct val="30000"/>
              </a:spcBef>
            </a:pPr>
            <a:r>
              <a:rPr lang="en-US" altLang="en-US" smtClean="0">
                <a:solidFill>
                  <a:srgbClr val="4D4D4D"/>
                </a:solidFill>
              </a:rPr>
              <a:t>In a person’s history, listen for getting lost in previously familiar environments, difficulty estimating distance or difficulty orienting objects to complete a task.</a:t>
            </a:r>
          </a:p>
          <a:p>
            <a:pPr>
              <a:spcBef>
                <a:spcPct val="30000"/>
              </a:spcBef>
            </a:pPr>
            <a:r>
              <a:rPr lang="en-US" altLang="en-US" smtClean="0">
                <a:solidFill>
                  <a:srgbClr val="4D4D4D"/>
                </a:solidFill>
              </a:rPr>
              <a:t>A sensitive indicator of delirium and can occur in any dementia syndrome; it often occurs early in the course of Alzheimer’s disease.</a:t>
            </a:r>
          </a:p>
          <a:p>
            <a:pPr>
              <a:spcBef>
                <a:spcPct val="30000"/>
              </a:spcBef>
            </a:pPr>
            <a:r>
              <a:rPr lang="en-US" altLang="en-US" sz="2800" b="1" smtClean="0">
                <a:solidFill>
                  <a:schemeClr val="accent1"/>
                </a:solidFill>
              </a:rPr>
              <a:t>Screens:</a:t>
            </a:r>
            <a:r>
              <a:rPr lang="en-US" altLang="en-US" sz="2800" b="1" smtClean="0">
                <a:solidFill>
                  <a:srgbClr val="4D4D4D"/>
                </a:solidFill>
              </a:rPr>
              <a:t> Clock drawing; Clox; overlapping pentagons,etc. </a:t>
            </a:r>
          </a:p>
        </p:txBody>
      </p:sp>
      <p:sp>
        <p:nvSpPr>
          <p:cNvPr id="48132"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85800" y="228600"/>
            <a:ext cx="8229600" cy="838200"/>
          </a:xfrm>
        </p:spPr>
        <p:txBody>
          <a:bodyPr/>
          <a:lstStyle/>
          <a:p>
            <a:pPr>
              <a:defRPr/>
            </a:pPr>
            <a:r>
              <a:rPr lang="en-US" dirty="0" smtClean="0"/>
              <a:t>Cognitive Domains: Executive Functioning</a:t>
            </a:r>
          </a:p>
        </p:txBody>
      </p:sp>
      <p:sp>
        <p:nvSpPr>
          <p:cNvPr id="49155" name="Rectangle 3"/>
          <p:cNvSpPr>
            <a:spLocks noGrp="1" noChangeArrowheads="1"/>
          </p:cNvSpPr>
          <p:nvPr>
            <p:ph type="body" idx="1"/>
          </p:nvPr>
        </p:nvSpPr>
        <p:spPr>
          <a:xfrm>
            <a:off x="177800" y="1485900"/>
            <a:ext cx="8839200" cy="5003800"/>
          </a:xfrm>
        </p:spPr>
        <p:txBody>
          <a:bodyPr/>
          <a:lstStyle/>
          <a:p>
            <a:pPr>
              <a:spcBef>
                <a:spcPct val="50000"/>
              </a:spcBef>
            </a:pPr>
            <a:r>
              <a:rPr lang="en-US" altLang="en-US" sz="2400" smtClean="0">
                <a:solidFill>
                  <a:srgbClr val="4D4D4D"/>
                </a:solidFill>
              </a:rPr>
              <a:t>Constellation of cognitive skills necessary for complex goal-directed behavior and adaptation to a range of environmental changes and demands.</a:t>
            </a:r>
          </a:p>
          <a:p>
            <a:pPr>
              <a:spcBef>
                <a:spcPct val="50000"/>
              </a:spcBef>
            </a:pPr>
            <a:r>
              <a:rPr lang="en-US" altLang="en-US" sz="2400" smtClean="0">
                <a:solidFill>
                  <a:srgbClr val="4D4D4D"/>
                </a:solidFill>
              </a:rPr>
              <a:t>Includes planning strategies to accomplish tasks, implementing  and adjusting strategies, monitoring performance, recognizing patterns, and appreciating time sequences. </a:t>
            </a:r>
          </a:p>
          <a:p>
            <a:pPr>
              <a:spcBef>
                <a:spcPct val="50000"/>
              </a:spcBef>
            </a:pPr>
            <a:r>
              <a:rPr lang="en-US" altLang="en-US" sz="2400" smtClean="0">
                <a:solidFill>
                  <a:srgbClr val="4D4D4D"/>
                </a:solidFill>
              </a:rPr>
              <a:t>Deficits associated with disruptive behaviors and self-care limitations among patients with Alzheimer’s disease. </a:t>
            </a:r>
          </a:p>
          <a:p>
            <a:pPr>
              <a:spcBef>
                <a:spcPct val="50000"/>
              </a:spcBef>
            </a:pPr>
            <a:r>
              <a:rPr lang="en-US" altLang="en-US" sz="2400" b="1" smtClean="0">
                <a:solidFill>
                  <a:schemeClr val="accent1"/>
                </a:solidFill>
              </a:rPr>
              <a:t>Screens</a:t>
            </a:r>
            <a:r>
              <a:rPr lang="en-US" altLang="en-US" sz="2400" b="1" smtClean="0"/>
              <a:t>:</a:t>
            </a:r>
            <a:r>
              <a:rPr lang="en-US" altLang="en-US" sz="2400" b="1" smtClean="0">
                <a:solidFill>
                  <a:srgbClr val="FF9933"/>
                </a:solidFill>
              </a:rPr>
              <a:t> </a:t>
            </a:r>
            <a:r>
              <a:rPr lang="en-US" altLang="en-US" sz="2400" b="1" smtClean="0">
                <a:solidFill>
                  <a:srgbClr val="4D4D4D"/>
                </a:solidFill>
              </a:rPr>
              <a:t>Clock drawing; Clox; verbal fluency tasks (category and letter);  EXIT-25</a:t>
            </a:r>
          </a:p>
        </p:txBody>
      </p:sp>
      <p:sp>
        <p:nvSpPr>
          <p:cNvPr id="49156"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z="3600" smtClean="0"/>
              <a:t>MMSE (Mini Mental State Exam)</a:t>
            </a:r>
          </a:p>
        </p:txBody>
      </p:sp>
      <p:sp>
        <p:nvSpPr>
          <p:cNvPr id="50179" name="Rectangle 3"/>
          <p:cNvSpPr>
            <a:spLocks noGrp="1" noChangeArrowheads="1"/>
          </p:cNvSpPr>
          <p:nvPr>
            <p:ph type="body" idx="1"/>
          </p:nvPr>
        </p:nvSpPr>
        <p:spPr>
          <a:xfrm>
            <a:off x="533400" y="1409700"/>
            <a:ext cx="5715000" cy="4525963"/>
          </a:xfrm>
        </p:spPr>
        <p:txBody>
          <a:bodyPr/>
          <a:lstStyle/>
          <a:p>
            <a:pPr eaLnBrk="1" hangingPunct="1">
              <a:lnSpc>
                <a:spcPct val="80000"/>
              </a:lnSpc>
              <a:buFontTx/>
              <a:buNone/>
            </a:pPr>
            <a:r>
              <a:rPr lang="en-US" altLang="en-US" sz="2800" b="1" smtClean="0"/>
              <a:t> Advantages                                                   </a:t>
            </a:r>
          </a:p>
          <a:p>
            <a:pPr eaLnBrk="1" hangingPunct="1">
              <a:lnSpc>
                <a:spcPct val="80000"/>
              </a:lnSpc>
            </a:pPr>
            <a:r>
              <a:rPr lang="en-US" altLang="en-US" sz="2400" smtClean="0"/>
              <a:t>Well-known</a:t>
            </a:r>
          </a:p>
          <a:p>
            <a:pPr eaLnBrk="1" hangingPunct="1">
              <a:lnSpc>
                <a:spcPct val="80000"/>
              </a:lnSpc>
            </a:pPr>
            <a:r>
              <a:rPr lang="en-US" altLang="en-US" sz="2400" smtClean="0"/>
              <a:t>Huge normative data with age and education norms </a:t>
            </a:r>
          </a:p>
          <a:p>
            <a:pPr eaLnBrk="1" hangingPunct="1">
              <a:lnSpc>
                <a:spcPct val="80000"/>
              </a:lnSpc>
            </a:pPr>
            <a:r>
              <a:rPr lang="en-US" altLang="en-US" sz="2400" smtClean="0"/>
              <a:t>Translations for all languages we need                                                   </a:t>
            </a:r>
          </a:p>
          <a:p>
            <a:pPr eaLnBrk="1" hangingPunct="1">
              <a:lnSpc>
                <a:spcPct val="80000"/>
              </a:lnSpc>
            </a:pPr>
            <a:r>
              <a:rPr lang="en-US" altLang="en-US" sz="2400" smtClean="0"/>
              <a:t>Correct administration directions printed                                     </a:t>
            </a:r>
          </a:p>
          <a:p>
            <a:pPr eaLnBrk="1" hangingPunct="1">
              <a:lnSpc>
                <a:spcPct val="80000"/>
              </a:lnSpc>
            </a:pPr>
            <a:r>
              <a:rPr lang="en-US" altLang="en-US" sz="2400" smtClean="0"/>
              <a:t>Quick, easy        </a:t>
            </a:r>
          </a:p>
          <a:p>
            <a:pPr eaLnBrk="1" hangingPunct="1">
              <a:lnSpc>
                <a:spcPct val="80000"/>
              </a:lnSpc>
              <a:buFontTx/>
              <a:buNone/>
            </a:pPr>
            <a:r>
              <a:rPr lang="en-US" altLang="en-US" sz="2800" b="1" smtClean="0"/>
              <a:t>Disadvantages    </a:t>
            </a:r>
            <a:r>
              <a:rPr lang="en-US" altLang="en-US" sz="2400" smtClean="0"/>
              <a:t>                                            </a:t>
            </a:r>
          </a:p>
          <a:p>
            <a:pPr eaLnBrk="1" hangingPunct="1">
              <a:lnSpc>
                <a:spcPct val="80000"/>
              </a:lnSpc>
            </a:pPr>
            <a:r>
              <a:rPr lang="en-US" altLang="en-US" sz="2400" smtClean="0"/>
              <a:t> Copyright issues</a:t>
            </a:r>
          </a:p>
          <a:p>
            <a:pPr eaLnBrk="1" hangingPunct="1">
              <a:lnSpc>
                <a:spcPct val="80000"/>
              </a:lnSpc>
            </a:pPr>
            <a:r>
              <a:rPr lang="en-US" altLang="en-US" sz="2400" smtClean="0"/>
              <a:t>Low ceiling, misses mild cognitive impairment          </a:t>
            </a:r>
          </a:p>
          <a:p>
            <a:pPr eaLnBrk="1" hangingPunct="1">
              <a:lnSpc>
                <a:spcPct val="80000"/>
              </a:lnSpc>
            </a:pPr>
            <a:r>
              <a:rPr lang="en-US" altLang="en-US" sz="2400" smtClean="0"/>
              <a:t>Often incorrectly administered and interpreted</a:t>
            </a:r>
          </a:p>
        </p:txBody>
      </p:sp>
      <p:pic>
        <p:nvPicPr>
          <p:cNvPr id="44036" name="Picture 4" descr="C:\Documents and Settings\Owner\My Documents\My Pictures\Microsoft Clip Organizer\j0437358.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48400" y="2743200"/>
            <a:ext cx="25146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6705600" y="1981200"/>
            <a:ext cx="1826142"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“Spell world </a:t>
            </a:r>
          </a:p>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Backwards”</a:t>
            </a:r>
          </a:p>
        </p:txBody>
      </p:sp>
      <p:sp>
        <p:nvSpPr>
          <p:cNvPr id="50182"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01625" y="228600"/>
            <a:ext cx="8534400" cy="574675"/>
          </a:xfrm>
        </p:spPr>
        <p:txBody>
          <a:bodyPr/>
          <a:lstStyle/>
          <a:p>
            <a:pPr eaLnBrk="1" hangingPunct="1">
              <a:defRPr/>
            </a:pPr>
            <a:r>
              <a:rPr lang="en-US" sz="3600" dirty="0" smtClean="0"/>
              <a:t>SLUMS</a:t>
            </a:r>
          </a:p>
        </p:txBody>
      </p:sp>
      <p:sp>
        <p:nvSpPr>
          <p:cNvPr id="51203" name="Rectangle 3"/>
          <p:cNvSpPr>
            <a:spLocks noGrp="1" noChangeArrowheads="1"/>
          </p:cNvSpPr>
          <p:nvPr>
            <p:ph type="body" idx="1"/>
          </p:nvPr>
        </p:nvSpPr>
        <p:spPr>
          <a:xfrm>
            <a:off x="457200" y="1828800"/>
            <a:ext cx="5486400" cy="4267200"/>
          </a:xfrm>
        </p:spPr>
        <p:txBody>
          <a:bodyPr/>
          <a:lstStyle/>
          <a:p>
            <a:pPr eaLnBrk="1" hangingPunct="1">
              <a:lnSpc>
                <a:spcPct val="80000"/>
              </a:lnSpc>
              <a:buFontTx/>
              <a:buNone/>
            </a:pPr>
            <a:r>
              <a:rPr lang="en-US" altLang="en-US" sz="2800" b="1" smtClean="0"/>
              <a:t>Advantages </a:t>
            </a:r>
            <a:r>
              <a:rPr lang="en-US" altLang="en-US" b="1" smtClean="0"/>
              <a:t>  </a:t>
            </a:r>
            <a:r>
              <a:rPr lang="en-US" altLang="en-US" sz="2400" b="1" smtClean="0"/>
              <a:t>         </a:t>
            </a:r>
            <a:r>
              <a:rPr lang="en-US" altLang="en-US" sz="2400" smtClean="0"/>
              <a:t>                                       </a:t>
            </a:r>
          </a:p>
          <a:p>
            <a:pPr eaLnBrk="1" hangingPunct="1">
              <a:lnSpc>
                <a:spcPct val="80000"/>
              </a:lnSpc>
            </a:pPr>
            <a:r>
              <a:rPr lang="en-US" altLang="en-US" sz="2400" smtClean="0"/>
              <a:t>Free                                                  </a:t>
            </a:r>
          </a:p>
          <a:p>
            <a:pPr eaLnBrk="1" hangingPunct="1">
              <a:lnSpc>
                <a:spcPct val="80000"/>
              </a:lnSpc>
            </a:pPr>
            <a:r>
              <a:rPr lang="en-US" altLang="en-US" sz="2400" smtClean="0"/>
              <a:t>Simple Directions/Administration                       </a:t>
            </a:r>
          </a:p>
          <a:p>
            <a:pPr eaLnBrk="1" hangingPunct="1">
              <a:lnSpc>
                <a:spcPct val="80000"/>
              </a:lnSpc>
            </a:pPr>
            <a:r>
              <a:rPr lang="en-US" altLang="en-US" sz="2400" smtClean="0"/>
              <a:t>Good coverage of domains </a:t>
            </a:r>
          </a:p>
          <a:p>
            <a:pPr eaLnBrk="1" hangingPunct="1">
              <a:lnSpc>
                <a:spcPct val="80000"/>
              </a:lnSpc>
            </a:pPr>
            <a:r>
              <a:rPr lang="en-US" altLang="en-US" sz="2400" smtClean="0"/>
              <a:t>Integrates clock drawing  </a:t>
            </a:r>
          </a:p>
          <a:p>
            <a:pPr eaLnBrk="1" hangingPunct="1">
              <a:lnSpc>
                <a:spcPct val="80000"/>
              </a:lnSpc>
            </a:pPr>
            <a:r>
              <a:rPr lang="en-US" altLang="en-US" sz="2400" smtClean="0"/>
              <a:t>Has education corrected norms                          </a:t>
            </a:r>
          </a:p>
          <a:p>
            <a:pPr eaLnBrk="1" hangingPunct="1">
              <a:lnSpc>
                <a:spcPct val="80000"/>
              </a:lnSpc>
              <a:buFontTx/>
              <a:buNone/>
            </a:pPr>
            <a:r>
              <a:rPr lang="en-US" altLang="en-US" sz="2800" b="1" smtClean="0"/>
              <a:t>Disadvantages  </a:t>
            </a:r>
            <a:r>
              <a:rPr lang="en-US" altLang="en-US" sz="2800" smtClean="0"/>
              <a:t>  </a:t>
            </a:r>
            <a:r>
              <a:rPr lang="en-US" altLang="en-US" sz="2400" smtClean="0"/>
              <a:t>                                           </a:t>
            </a:r>
          </a:p>
          <a:p>
            <a:pPr eaLnBrk="1" hangingPunct="1">
              <a:lnSpc>
                <a:spcPct val="80000"/>
              </a:lnSpc>
            </a:pPr>
            <a:r>
              <a:rPr lang="en-US" altLang="en-US" sz="2400" smtClean="0"/>
              <a:t>Language translations in development</a:t>
            </a:r>
          </a:p>
          <a:p>
            <a:pPr eaLnBrk="1" hangingPunct="1">
              <a:lnSpc>
                <a:spcPct val="80000"/>
              </a:lnSpc>
            </a:pPr>
            <a:r>
              <a:rPr lang="en-US" altLang="en-US" sz="2400" smtClean="0"/>
              <a:t>Some stimuli very small, </a:t>
            </a:r>
          </a:p>
          <a:p>
            <a:pPr eaLnBrk="1" hangingPunct="1">
              <a:lnSpc>
                <a:spcPct val="80000"/>
              </a:lnSpc>
            </a:pPr>
            <a:r>
              <a:rPr lang="en-US" altLang="en-US" sz="2400" smtClean="0"/>
              <a:t>Would require staff-retraining                         </a:t>
            </a:r>
          </a:p>
          <a:p>
            <a:pPr eaLnBrk="1" hangingPunct="1">
              <a:lnSpc>
                <a:spcPct val="80000"/>
              </a:lnSpc>
            </a:pPr>
            <a:r>
              <a:rPr lang="en-US" altLang="en-US" sz="2400" smtClean="0"/>
              <a:t>Outside providers less familiar</a:t>
            </a:r>
          </a:p>
        </p:txBody>
      </p:sp>
      <p:pic>
        <p:nvPicPr>
          <p:cNvPr id="51204" name="Picture 3" descr="auto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2514600"/>
            <a:ext cx="2808288" cy="268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019800" y="1981200"/>
            <a:ext cx="2097048" cy="40011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“Draw a clock”</a:t>
            </a:r>
          </a:p>
        </p:txBody>
      </p:sp>
      <p:sp>
        <p:nvSpPr>
          <p:cNvPr id="51206" name="TextBox 5"/>
          <p:cNvSpPr txBox="1">
            <a:spLocks noChangeArrowheads="1"/>
          </p:cNvSpPr>
          <p:nvPr/>
        </p:nvSpPr>
        <p:spPr bwMode="auto">
          <a:xfrm>
            <a:off x="736600" y="688975"/>
            <a:ext cx="8077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2400">
                <a:solidFill>
                  <a:srgbClr val="C00000"/>
                </a:solidFill>
                <a:latin typeface="Verdana" panose="020B0604030504040204" pitchFamily="34" charset="0"/>
              </a:rPr>
              <a:t>(St. Louis University Mental Status Examination)</a:t>
            </a:r>
            <a:endParaRPr lang="en-US" altLang="en-US" sz="2400" b="1">
              <a:solidFill>
                <a:srgbClr val="C00000"/>
              </a:solidFill>
              <a:latin typeface="Verdana" panose="020B0604030504040204" pitchFamily="34" charset="0"/>
            </a:endParaRPr>
          </a:p>
          <a:p>
            <a:pPr eaLnBrk="1" hangingPunct="1">
              <a:spcBef>
                <a:spcPct val="0"/>
              </a:spcBef>
              <a:buClrTx/>
              <a:buSzTx/>
              <a:buFontTx/>
              <a:buNone/>
            </a:pPr>
            <a:endParaRPr lang="en-US" altLang="en-US" sz="2400">
              <a:solidFill>
                <a:srgbClr val="C00000"/>
              </a:solidFill>
              <a:latin typeface="Verdana" panose="020B0604030504040204" pitchFamily="34" charset="0"/>
            </a:endParaRPr>
          </a:p>
        </p:txBody>
      </p:sp>
      <p:sp>
        <p:nvSpPr>
          <p:cNvPr id="51207"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00600" y="1981200"/>
            <a:ext cx="4114800" cy="1295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8371" name="Rectangle 2"/>
          <p:cNvSpPr>
            <a:spLocks noGrp="1" noChangeArrowheads="1"/>
          </p:cNvSpPr>
          <p:nvPr>
            <p:ph type="title"/>
          </p:nvPr>
        </p:nvSpPr>
        <p:spPr/>
        <p:txBody>
          <a:bodyPr/>
          <a:lstStyle/>
          <a:p>
            <a:pPr eaLnBrk="1" hangingPunct="1">
              <a:defRPr/>
            </a:pPr>
            <a:r>
              <a:rPr lang="en-US" sz="3600" smtClean="0"/>
              <a:t>MoCA (Montreal Cognitive Assessment)</a:t>
            </a:r>
          </a:p>
        </p:txBody>
      </p:sp>
      <p:sp>
        <p:nvSpPr>
          <p:cNvPr id="52228" name="Rectangle 3"/>
          <p:cNvSpPr>
            <a:spLocks noGrp="1" noChangeArrowheads="1"/>
          </p:cNvSpPr>
          <p:nvPr>
            <p:ph type="body" idx="1"/>
          </p:nvPr>
        </p:nvSpPr>
        <p:spPr>
          <a:xfrm>
            <a:off x="301625" y="1527175"/>
            <a:ext cx="8504238" cy="4572000"/>
          </a:xfrm>
        </p:spPr>
        <p:txBody>
          <a:bodyPr/>
          <a:lstStyle/>
          <a:p>
            <a:pPr eaLnBrk="1" hangingPunct="1">
              <a:lnSpc>
                <a:spcPct val="80000"/>
              </a:lnSpc>
              <a:buFontTx/>
              <a:buNone/>
            </a:pPr>
            <a:r>
              <a:rPr lang="en-US" altLang="en-US" sz="2800" b="1" smtClean="0"/>
              <a:t>Advantages    </a:t>
            </a:r>
            <a:r>
              <a:rPr lang="en-US" altLang="en-US" sz="2800" smtClean="0"/>
              <a:t>                                               </a:t>
            </a:r>
          </a:p>
          <a:p>
            <a:pPr eaLnBrk="1" hangingPunct="1">
              <a:lnSpc>
                <a:spcPct val="80000"/>
              </a:lnSpc>
            </a:pPr>
            <a:r>
              <a:rPr lang="en-US" altLang="en-US" sz="2400" smtClean="0"/>
              <a:t>Free                                                   </a:t>
            </a:r>
          </a:p>
          <a:p>
            <a:pPr eaLnBrk="1" hangingPunct="1">
              <a:lnSpc>
                <a:spcPct val="80000"/>
              </a:lnSpc>
            </a:pPr>
            <a:r>
              <a:rPr lang="en-US" altLang="en-US" sz="2400" smtClean="0"/>
              <a:t>Translations in many languages</a:t>
            </a:r>
          </a:p>
          <a:p>
            <a:pPr eaLnBrk="1" hangingPunct="1">
              <a:lnSpc>
                <a:spcPct val="80000"/>
              </a:lnSpc>
            </a:pPr>
            <a:r>
              <a:rPr lang="en-US" altLang="en-US" sz="2400" smtClean="0"/>
              <a:t>More sensitive than MMSE </a:t>
            </a:r>
          </a:p>
          <a:p>
            <a:pPr eaLnBrk="1" hangingPunct="1">
              <a:lnSpc>
                <a:spcPct val="80000"/>
              </a:lnSpc>
            </a:pPr>
            <a:r>
              <a:rPr lang="en-US" altLang="en-US" sz="2400" smtClean="0"/>
              <a:t>Interest in tool increasing</a:t>
            </a:r>
          </a:p>
          <a:p>
            <a:pPr eaLnBrk="1" hangingPunct="1">
              <a:lnSpc>
                <a:spcPct val="80000"/>
              </a:lnSpc>
              <a:buFontTx/>
              <a:buNone/>
            </a:pPr>
            <a:r>
              <a:rPr lang="en-US" altLang="en-US" sz="2800" b="1" smtClean="0"/>
              <a:t>Disadvantages </a:t>
            </a:r>
            <a:r>
              <a:rPr lang="en-US" altLang="en-US" sz="2800" smtClean="0"/>
              <a:t>                                               </a:t>
            </a:r>
          </a:p>
          <a:p>
            <a:pPr eaLnBrk="1" hangingPunct="1">
              <a:lnSpc>
                <a:spcPct val="80000"/>
              </a:lnSpc>
            </a:pPr>
            <a:r>
              <a:rPr lang="en-US" altLang="en-US" sz="2400" smtClean="0"/>
              <a:t>Takes longer than MMSE                                 </a:t>
            </a:r>
          </a:p>
          <a:p>
            <a:pPr eaLnBrk="1" hangingPunct="1">
              <a:lnSpc>
                <a:spcPct val="80000"/>
              </a:lnSpc>
            </a:pPr>
            <a:r>
              <a:rPr lang="en-US" altLang="en-US" sz="2400" smtClean="0"/>
              <a:t>More complicated to administer than MMSE               </a:t>
            </a:r>
          </a:p>
          <a:p>
            <a:pPr eaLnBrk="1" hangingPunct="1">
              <a:lnSpc>
                <a:spcPct val="80000"/>
              </a:lnSpc>
            </a:pPr>
            <a:r>
              <a:rPr lang="en-US" altLang="en-US" sz="2400" smtClean="0"/>
              <a:t>Some directions not printed on form</a:t>
            </a:r>
          </a:p>
          <a:p>
            <a:pPr eaLnBrk="1" hangingPunct="1">
              <a:lnSpc>
                <a:spcPct val="80000"/>
              </a:lnSpc>
            </a:pPr>
            <a:r>
              <a:rPr lang="en-US" altLang="en-US" sz="2400" smtClean="0"/>
              <a:t>No clear age and education norms</a:t>
            </a:r>
          </a:p>
          <a:p>
            <a:pPr eaLnBrk="1" hangingPunct="1">
              <a:lnSpc>
                <a:spcPct val="80000"/>
              </a:lnSpc>
            </a:pPr>
            <a:r>
              <a:rPr lang="en-US" altLang="en-US" sz="2400" smtClean="0"/>
              <a:t>Relatively small normative data                        </a:t>
            </a:r>
          </a:p>
          <a:p>
            <a:pPr eaLnBrk="1" hangingPunct="1">
              <a:lnSpc>
                <a:spcPct val="80000"/>
              </a:lnSpc>
            </a:pPr>
            <a:r>
              <a:rPr lang="en-US" altLang="en-US" sz="2400" smtClean="0"/>
              <a:t>Some stimuli very small</a:t>
            </a:r>
          </a:p>
          <a:p>
            <a:pPr eaLnBrk="1" hangingPunct="1">
              <a:lnSpc>
                <a:spcPct val="80000"/>
              </a:lnSpc>
            </a:pPr>
            <a:r>
              <a:rPr lang="en-US" altLang="en-US" sz="2400" smtClean="0"/>
              <a:t>Outside providers  less familiar </a:t>
            </a:r>
          </a:p>
        </p:txBody>
      </p:sp>
      <p:pic>
        <p:nvPicPr>
          <p:cNvPr id="2"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53000" y="2133600"/>
            <a:ext cx="3810000" cy="99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Rectangle 5"/>
          <p:cNvSpPr/>
          <p:nvPr/>
        </p:nvSpPr>
        <p:spPr>
          <a:xfrm>
            <a:off x="5410200" y="3352800"/>
            <a:ext cx="3116044" cy="40011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“Name the animals”</a:t>
            </a:r>
          </a:p>
        </p:txBody>
      </p:sp>
      <p:sp>
        <p:nvSpPr>
          <p:cNvPr id="52231"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lock--copy"/>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48200" y="1295400"/>
            <a:ext cx="40259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1" name="Picture 3" descr="Clock-drawing trial"/>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1219200"/>
            <a:ext cx="40338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txBox="1">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defRPr/>
            </a:pPr>
            <a:r>
              <a:rPr lang="en-US" sz="3600" b="1" kern="0" dirty="0">
                <a:solidFill>
                  <a:srgbClr val="CC0000"/>
                </a:solidFill>
                <a:latin typeface="+mj-lt"/>
                <a:ea typeface="+mj-ea"/>
                <a:cs typeface="+mj-cs"/>
              </a:rPr>
              <a:t>Clock Drawing</a:t>
            </a:r>
          </a:p>
        </p:txBody>
      </p:sp>
      <p:sp>
        <p:nvSpPr>
          <p:cNvPr id="53253"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smtClean="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solidFill>
                  <a:srgbClr val="7B9899"/>
                </a:solidFill>
              </a:rPr>
              <a:t>APS CORE COMPETENCIES</a:t>
            </a:r>
          </a:p>
        </p:txBody>
      </p:sp>
      <p:sp>
        <p:nvSpPr>
          <p:cNvPr id="19459" name="Slide Number Placeholder 5"/>
          <p:cNvSpPr>
            <a:spLocks noGrp="1"/>
          </p:cNvSpPr>
          <p:nvPr>
            <p:ph type="sldNum" sz="quarter" idx="12"/>
          </p:nvPr>
        </p:nvSpPr>
        <p:spPr bwMode="auto">
          <a:xfrm>
            <a:off x="7810500" y="6408738"/>
            <a:ext cx="12033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lnSpc>
                <a:spcPct val="90000"/>
              </a:lnSpc>
              <a:spcBef>
                <a:spcPct val="0"/>
              </a:spcBef>
              <a:buClrTx/>
              <a:buSzTx/>
              <a:buFontTx/>
              <a:buNone/>
            </a:pPr>
            <a:endParaRPr lang="en-US" altLang="en-US" sz="900">
              <a:latin typeface="Verdana" panose="020B0604030504040204" pitchFamily="34" charset="0"/>
            </a:endParaRPr>
          </a:p>
          <a:p>
            <a:pPr eaLnBrk="1" hangingPunct="1">
              <a:lnSpc>
                <a:spcPct val="90000"/>
              </a:lnSpc>
              <a:spcBef>
                <a:spcPct val="0"/>
              </a:spcBef>
              <a:buClrTx/>
              <a:buSzTx/>
              <a:buFontTx/>
              <a:buNone/>
            </a:pPr>
            <a:r>
              <a:rPr lang="en-US" altLang="en-US" sz="900">
                <a:latin typeface="Verdana" panose="020B0604030504040204" pitchFamily="34" charset="0"/>
              </a:rPr>
              <a:t>Slide </a:t>
            </a:r>
            <a:fld id="{EF048602-EC33-4A3F-88A1-CEE62CFE5A49}" type="slidenum">
              <a:rPr lang="en-US" altLang="en-US" sz="900">
                <a:latin typeface="Verdana" panose="020B0604030504040204" pitchFamily="34" charset="0"/>
              </a:rPr>
              <a:pPr eaLnBrk="1" hangingPunct="1">
                <a:lnSpc>
                  <a:spcPct val="90000"/>
                </a:lnSpc>
                <a:spcBef>
                  <a:spcPct val="0"/>
                </a:spcBef>
                <a:buClrTx/>
                <a:buSzTx/>
                <a:buFontTx/>
                <a:buNone/>
              </a:pPr>
              <a:t>4</a:t>
            </a:fld>
            <a:endParaRPr lang="en-US" altLang="en-US" sz="900">
              <a:latin typeface="Verdana" panose="020B0604030504040204" pitchFamily="34" charset="0"/>
            </a:endParaRPr>
          </a:p>
        </p:txBody>
      </p:sp>
      <p:sp>
        <p:nvSpPr>
          <p:cNvPr id="19458" name="Rectangle 3"/>
          <p:cNvSpPr>
            <a:spLocks noGrp="1" noChangeArrowheads="1"/>
          </p:cNvSpPr>
          <p:nvPr>
            <p:ph sz="quarter" idx="1"/>
          </p:nvPr>
        </p:nvSpPr>
        <p:spPr>
          <a:xfrm>
            <a:off x="457200" y="2082800"/>
            <a:ext cx="8178800" cy="3463925"/>
          </a:xfrm>
        </p:spPr>
        <p:txBody>
          <a:bodyPr>
            <a:normAutofit lnSpcReduction="10000"/>
          </a:bodyPr>
          <a:lstStyle/>
          <a:p>
            <a:pPr marL="274320" indent="-274320" eaLnBrk="1" fontAlgn="auto" hangingPunct="1">
              <a:lnSpc>
                <a:spcPct val="85000"/>
              </a:lnSpc>
              <a:spcAft>
                <a:spcPts val="0"/>
              </a:spcAft>
              <a:buFont typeface="Wingdings 2"/>
              <a:buChar char=""/>
              <a:defRPr/>
            </a:pPr>
            <a:r>
              <a:rPr lang="en-US" altLang="en-US" sz="2800" dirty="0" smtClean="0"/>
              <a:t>23 NAPSA Core Competencies were identified and developed into trainings for APS staff.</a:t>
            </a:r>
          </a:p>
          <a:p>
            <a:pPr marL="274320" indent="-274320" eaLnBrk="1" fontAlgn="auto" hangingPunct="1">
              <a:lnSpc>
                <a:spcPct val="85000"/>
              </a:lnSpc>
              <a:spcAft>
                <a:spcPts val="0"/>
              </a:spcAft>
              <a:buFont typeface="Symbol" pitchFamily="18" charset="2"/>
              <a:buNone/>
              <a:defRPr/>
            </a:pPr>
            <a:endParaRPr lang="en-US" altLang="en-US" sz="2800" dirty="0" smtClean="0"/>
          </a:p>
          <a:p>
            <a:pPr marL="274320" indent="-274320" eaLnBrk="1" fontAlgn="auto" hangingPunct="1">
              <a:lnSpc>
                <a:spcPct val="85000"/>
              </a:lnSpc>
              <a:spcAft>
                <a:spcPts val="0"/>
              </a:spcAft>
              <a:buFont typeface="Wingdings 2"/>
              <a:buChar char=""/>
              <a:defRPr/>
            </a:pPr>
            <a:r>
              <a:rPr lang="en-US" altLang="en-US" sz="2800" dirty="0" smtClean="0"/>
              <a:t>This module is #17: </a:t>
            </a:r>
            <a:r>
              <a:rPr lang="en-US" altLang="en-US" sz="2800" i="1" dirty="0" smtClean="0"/>
              <a:t>Assessing APS Clients’ </a:t>
            </a:r>
          </a:p>
          <a:p>
            <a:pPr marL="548640" lvl="1" indent="-274320" eaLnBrk="1" fontAlgn="auto" hangingPunct="1">
              <a:lnSpc>
                <a:spcPct val="85000"/>
              </a:lnSpc>
              <a:spcAft>
                <a:spcPts val="0"/>
              </a:spcAft>
              <a:buFont typeface="Symbol" pitchFamily="18" charset="2"/>
              <a:buNone/>
              <a:defRPr/>
            </a:pPr>
            <a:r>
              <a:rPr lang="en-US" altLang="en-US" sz="2800" i="1" dirty="0" smtClean="0">
                <a:solidFill>
                  <a:schemeClr val="tx1"/>
                </a:solidFill>
              </a:rPr>
              <a:t>Decision-Making Capacity</a:t>
            </a:r>
            <a:r>
              <a:rPr lang="en-US" altLang="en-US" sz="2800" dirty="0" smtClean="0">
                <a:solidFill>
                  <a:schemeClr val="tx1"/>
                </a:solidFill>
              </a:rPr>
              <a:t>.</a:t>
            </a:r>
          </a:p>
          <a:p>
            <a:pPr marL="274320" lvl="1" indent="0" eaLnBrk="1" fontAlgn="auto" hangingPunct="1">
              <a:lnSpc>
                <a:spcPct val="85000"/>
              </a:lnSpc>
              <a:spcAft>
                <a:spcPts val="0"/>
              </a:spcAft>
              <a:buFont typeface="Wingdings"/>
              <a:buNone/>
              <a:defRPr/>
            </a:pPr>
            <a:endParaRPr lang="en-US" altLang="en-US" sz="2800" dirty="0">
              <a:solidFill>
                <a:schemeClr val="tx1"/>
              </a:solidFill>
            </a:endParaRPr>
          </a:p>
          <a:p>
            <a:pPr marL="274320" lvl="1" indent="0" eaLnBrk="1" fontAlgn="auto" hangingPunct="1">
              <a:lnSpc>
                <a:spcPct val="85000"/>
              </a:lnSpc>
              <a:spcAft>
                <a:spcPts val="0"/>
              </a:spcAft>
              <a:buFont typeface="Wingdings"/>
              <a:buNone/>
              <a:defRPr/>
            </a:pPr>
            <a:r>
              <a:rPr lang="en-US" altLang="en-US" sz="2800" dirty="0" smtClean="0">
                <a:solidFill>
                  <a:schemeClr val="tx1"/>
                </a:solidFill>
              </a:rPr>
              <a:t>For more information about APS </a:t>
            </a:r>
            <a:r>
              <a:rPr lang="en-US" altLang="en-US" sz="2800" dirty="0">
                <a:solidFill>
                  <a:schemeClr val="tx1"/>
                </a:solidFill>
              </a:rPr>
              <a:t>Core Trainings, visit http://www.napsa-now.org/resource-center/training/core-aps-competencies</a:t>
            </a:r>
            <a:r>
              <a:rPr lang="en-US" altLang="en-US" sz="2800" dirty="0" smtClean="0">
                <a:solidFill>
                  <a:schemeClr val="tx1"/>
                </a:solidFill>
              </a:rPr>
              <a:t>/ </a:t>
            </a:r>
          </a:p>
          <a:p>
            <a:pPr marL="548640" lvl="1" indent="-274320" eaLnBrk="1" fontAlgn="auto" hangingPunct="1">
              <a:lnSpc>
                <a:spcPct val="85000"/>
              </a:lnSpc>
              <a:spcAft>
                <a:spcPts val="0"/>
              </a:spcAft>
              <a:buFont typeface="Symbol" pitchFamily="18" charset="2"/>
              <a:buNone/>
              <a:defRPr/>
            </a:pPr>
            <a:endParaRPr lang="en-US" altLang="en-US" sz="3200" dirty="0">
              <a:solidFill>
                <a:schemeClr val="tx1"/>
              </a:solidFill>
            </a:endParaRPr>
          </a:p>
          <a:p>
            <a:pPr marL="548640" lvl="1" indent="-274320" eaLnBrk="1" fontAlgn="auto" hangingPunct="1">
              <a:lnSpc>
                <a:spcPct val="85000"/>
              </a:lnSpc>
              <a:spcAft>
                <a:spcPts val="0"/>
              </a:spcAft>
              <a:buFont typeface="Symbol" pitchFamily="18" charset="2"/>
              <a:buNone/>
              <a:defRPr/>
            </a:pPr>
            <a:endParaRPr lang="en-US" altLang="en-US" sz="32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auto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779838" y="2635250"/>
            <a:ext cx="1582737"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5" name="Picture 3" descr="auto0"/>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05000" y="1295400"/>
            <a:ext cx="5181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Rectangle 4"/>
          <p:cNvSpPr>
            <a:spLocks noGrp="1" noChangeArrowheads="1"/>
          </p:cNvSpPr>
          <p:nvPr>
            <p:ph type="title" idx="4294967295"/>
          </p:nvPr>
        </p:nvSpPr>
        <p:spPr>
          <a:xfrm>
            <a:off x="685800" y="152400"/>
            <a:ext cx="7772400" cy="1143000"/>
          </a:xfrm>
        </p:spPr>
        <p:txBody>
          <a:bodyPr/>
          <a:lstStyle/>
          <a:p>
            <a:pPr eaLnBrk="1" hangingPunct="1"/>
            <a:r>
              <a:rPr lang="en-US" altLang="en-US" sz="3600" smtClean="0"/>
              <a:t>Clock Drawing: Free Condition</a:t>
            </a:r>
          </a:p>
        </p:txBody>
      </p:sp>
      <p:sp>
        <p:nvSpPr>
          <p:cNvPr id="54277"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smtClean="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sz="quarter" idx="1"/>
          </p:nvPr>
        </p:nvSpPr>
        <p:spPr>
          <a:xfrm>
            <a:off x="457200" y="1765300"/>
            <a:ext cx="8229600" cy="4365625"/>
          </a:xfrm>
        </p:spPr>
        <p:txBody>
          <a:bodyPr/>
          <a:lstStyle/>
          <a:p>
            <a:pPr eaLnBrk="1" hangingPunct="1">
              <a:lnSpc>
                <a:spcPct val="90000"/>
              </a:lnSpc>
            </a:pPr>
            <a:r>
              <a:rPr lang="en-US" altLang="en-US" smtClean="0"/>
              <a:t>Questions on 16 behaviors and cognitive functions</a:t>
            </a:r>
          </a:p>
          <a:p>
            <a:pPr eaLnBrk="1" hangingPunct="1">
              <a:lnSpc>
                <a:spcPct val="90000"/>
              </a:lnSpc>
            </a:pPr>
            <a:endParaRPr lang="en-US" altLang="en-US" smtClean="0"/>
          </a:p>
          <a:p>
            <a:pPr eaLnBrk="1" hangingPunct="1">
              <a:lnSpc>
                <a:spcPct val="90000"/>
              </a:lnSpc>
            </a:pPr>
            <a:r>
              <a:rPr lang="en-US" altLang="en-US" smtClean="0"/>
              <a:t>May be used by non-medical professionals</a:t>
            </a:r>
          </a:p>
          <a:p>
            <a:pPr eaLnBrk="1" hangingPunct="1">
              <a:lnSpc>
                <a:spcPct val="90000"/>
              </a:lnSpc>
              <a:buFont typeface="Symbol" panose="05050102010706020507" pitchFamily="18" charset="2"/>
              <a:buNone/>
            </a:pPr>
            <a:endParaRPr lang="en-US" altLang="en-US" smtClean="0"/>
          </a:p>
          <a:p>
            <a:pPr eaLnBrk="1" hangingPunct="1">
              <a:lnSpc>
                <a:spcPct val="90000"/>
              </a:lnSpc>
            </a:pPr>
            <a:r>
              <a:rPr lang="en-US" altLang="en-US" smtClean="0"/>
              <a:t>Questions correspond to brain functions.</a:t>
            </a:r>
          </a:p>
          <a:p>
            <a:pPr eaLnBrk="1" hangingPunct="1">
              <a:lnSpc>
                <a:spcPct val="90000"/>
              </a:lnSpc>
              <a:buFont typeface="Symbol" panose="05050102010706020507" pitchFamily="18" charset="2"/>
              <a:buNone/>
            </a:pPr>
            <a:endParaRPr lang="en-US" altLang="en-US" smtClean="0"/>
          </a:p>
          <a:p>
            <a:pPr eaLnBrk="1" hangingPunct="1">
              <a:lnSpc>
                <a:spcPct val="90000"/>
              </a:lnSpc>
            </a:pPr>
            <a:r>
              <a:rPr lang="en-US" altLang="en-US" smtClean="0"/>
              <a:t>Interpretation is subjective.</a:t>
            </a:r>
          </a:p>
        </p:txBody>
      </p:sp>
      <p:sp>
        <p:nvSpPr>
          <p:cNvPr id="55299" name="Text Box 4"/>
          <p:cNvSpPr txBox="1">
            <a:spLocks noChangeArrowheads="1"/>
          </p:cNvSpPr>
          <p:nvPr/>
        </p:nvSpPr>
        <p:spPr bwMode="auto">
          <a:xfrm>
            <a:off x="5254625" y="5980113"/>
            <a:ext cx="32575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Blum 2006</a:t>
            </a:r>
          </a:p>
        </p:txBody>
      </p:sp>
      <p:sp>
        <p:nvSpPr>
          <p:cNvPr id="7" name="Rectangle 4"/>
          <p:cNvSpPr>
            <a:spLocks noGrp="1" noChangeArrowheads="1"/>
          </p:cNvSpPr>
          <p:nvPr>
            <p:ph type="title"/>
          </p:nvPr>
        </p:nvSpPr>
        <p:spPr/>
        <p:txBody>
          <a:bodyPr/>
          <a:lstStyle/>
          <a:p>
            <a:pPr eaLnBrk="1" hangingPunct="1">
              <a:defRPr/>
            </a:pPr>
            <a:r>
              <a:rPr lang="en-US" altLang="en-US" sz="3600" dirty="0" smtClean="0"/>
              <a:t>PARADISE-2</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lide Number Placeholder 5"/>
          <p:cNvSpPr>
            <a:spLocks noGrp="1"/>
          </p:cNvSpPr>
          <p:nvPr>
            <p:ph type="sldNum" sz="quarter" idx="12"/>
          </p:nvPr>
        </p:nvSpPr>
        <p:spPr bwMode="auto">
          <a:xfrm>
            <a:off x="7150100" y="6408738"/>
            <a:ext cx="18637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rIns="91440"/>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lnSpc>
                <a:spcPct val="90000"/>
              </a:lnSpc>
              <a:spcBef>
                <a:spcPct val="0"/>
              </a:spcBef>
              <a:buClrTx/>
              <a:buSzTx/>
              <a:buFontTx/>
              <a:buNone/>
            </a:pPr>
            <a:endParaRPr lang="en-US" altLang="en-US" sz="900">
              <a:latin typeface="Verdana" panose="020B0604030504040204" pitchFamily="34" charset="0"/>
            </a:endParaRPr>
          </a:p>
          <a:p>
            <a:pPr eaLnBrk="1" hangingPunct="1">
              <a:lnSpc>
                <a:spcPct val="90000"/>
              </a:lnSpc>
              <a:spcBef>
                <a:spcPct val="0"/>
              </a:spcBef>
              <a:buClrTx/>
              <a:buSzTx/>
              <a:buFontTx/>
              <a:buNone/>
            </a:pPr>
            <a:r>
              <a:rPr lang="en-US" altLang="en-US" sz="900">
                <a:latin typeface="Verdana" panose="020B0604030504040204" pitchFamily="34" charset="0"/>
              </a:rPr>
              <a:t>Slide </a:t>
            </a:r>
            <a:fld id="{483DCF81-19DC-4D6B-ACAF-01EBE8EAFFCE}" type="slidenum">
              <a:rPr lang="en-US" altLang="en-US" sz="900">
                <a:latin typeface="Verdana" panose="020B0604030504040204" pitchFamily="34" charset="0"/>
              </a:rPr>
              <a:pPr eaLnBrk="1" hangingPunct="1">
                <a:lnSpc>
                  <a:spcPct val="90000"/>
                </a:lnSpc>
                <a:spcBef>
                  <a:spcPct val="0"/>
                </a:spcBef>
                <a:buClrTx/>
                <a:buSzTx/>
                <a:buFontTx/>
                <a:buNone/>
              </a:pPr>
              <a:t>42</a:t>
            </a:fld>
            <a:endParaRPr lang="en-US" altLang="en-US" sz="900">
              <a:latin typeface="Verdana" panose="020B0604030504040204" pitchFamily="34" charset="0"/>
            </a:endParaRPr>
          </a:p>
        </p:txBody>
      </p:sp>
      <p:sp>
        <p:nvSpPr>
          <p:cNvPr id="343043" name="Rectangle 1027"/>
          <p:cNvSpPr>
            <a:spLocks noGrp="1" noChangeArrowheads="1"/>
          </p:cNvSpPr>
          <p:nvPr>
            <p:ph sz="quarter" idx="1"/>
          </p:nvPr>
        </p:nvSpPr>
        <p:spPr>
          <a:xfrm>
            <a:off x="444500" y="1803400"/>
            <a:ext cx="8064500" cy="4318000"/>
          </a:xfrm>
        </p:spPr>
        <p:txBody>
          <a:bodyPr>
            <a:normAutofit fontScale="92500" lnSpcReduction="20000"/>
          </a:bodyPr>
          <a:lstStyle/>
          <a:p>
            <a:pPr marL="365760" indent="-256032" eaLnBrk="1" fontAlgn="auto" hangingPunct="1">
              <a:spcAft>
                <a:spcPts val="0"/>
              </a:spcAft>
              <a:buFont typeface="Wingdings 3"/>
              <a:buChar char=""/>
              <a:defRPr/>
            </a:pPr>
            <a:r>
              <a:rPr lang="en-US" sz="2800" dirty="0"/>
              <a:t>Geriatricians, geriatric psychiatrists</a:t>
            </a:r>
          </a:p>
          <a:p>
            <a:pPr marL="365760" indent="-256032" eaLnBrk="1" fontAlgn="auto" hangingPunct="1">
              <a:spcAft>
                <a:spcPts val="0"/>
              </a:spcAft>
              <a:buFont typeface="Wingdings 3"/>
              <a:buChar char=""/>
              <a:defRPr/>
            </a:pPr>
            <a:r>
              <a:rPr lang="en-US" sz="2800" dirty="0"/>
              <a:t>Neurologists</a:t>
            </a:r>
          </a:p>
          <a:p>
            <a:pPr marL="365760" indent="-256032" eaLnBrk="1" fontAlgn="auto" hangingPunct="1">
              <a:spcAft>
                <a:spcPts val="0"/>
              </a:spcAft>
              <a:buFont typeface="Wingdings 3"/>
              <a:buChar char=""/>
              <a:defRPr/>
            </a:pPr>
            <a:r>
              <a:rPr lang="en-US" sz="2800" dirty="0"/>
              <a:t>Neuropsychologists</a:t>
            </a:r>
          </a:p>
          <a:p>
            <a:pPr marL="365760" indent="-256032" eaLnBrk="1" fontAlgn="auto" hangingPunct="1">
              <a:spcAft>
                <a:spcPts val="0"/>
              </a:spcAft>
              <a:buFont typeface="Wingdings 3"/>
              <a:buChar char=""/>
              <a:defRPr/>
            </a:pPr>
            <a:r>
              <a:rPr lang="en-US" sz="2800" dirty="0"/>
              <a:t>Nurses</a:t>
            </a:r>
          </a:p>
          <a:p>
            <a:pPr marL="365760" indent="-256032" eaLnBrk="1" fontAlgn="auto" hangingPunct="1">
              <a:spcAft>
                <a:spcPts val="0"/>
              </a:spcAft>
              <a:buFont typeface="Wingdings 3"/>
              <a:buChar char=""/>
              <a:defRPr/>
            </a:pPr>
            <a:r>
              <a:rPr lang="en-US" sz="2800" dirty="0"/>
              <a:t>Occupational therapists</a:t>
            </a:r>
          </a:p>
          <a:p>
            <a:pPr marL="365760" indent="-256032" eaLnBrk="1" fontAlgn="auto" hangingPunct="1">
              <a:spcAft>
                <a:spcPts val="0"/>
              </a:spcAft>
              <a:buFont typeface="Wingdings 3"/>
              <a:buChar char=""/>
              <a:defRPr/>
            </a:pPr>
            <a:r>
              <a:rPr lang="en-US" sz="2800" dirty="0"/>
              <a:t>Physicians</a:t>
            </a:r>
          </a:p>
          <a:p>
            <a:pPr marL="365760" indent="-256032" eaLnBrk="1" fontAlgn="auto" hangingPunct="1">
              <a:spcAft>
                <a:spcPts val="0"/>
              </a:spcAft>
              <a:buFont typeface="Wingdings 3"/>
              <a:buChar char=""/>
              <a:defRPr/>
            </a:pPr>
            <a:r>
              <a:rPr lang="en-US" sz="2800" dirty="0"/>
              <a:t>Psychiatrists</a:t>
            </a:r>
          </a:p>
          <a:p>
            <a:pPr marL="365760" indent="-256032" eaLnBrk="1" fontAlgn="auto" hangingPunct="1">
              <a:spcAft>
                <a:spcPts val="0"/>
              </a:spcAft>
              <a:buFont typeface="Wingdings 3"/>
              <a:buChar char=""/>
              <a:defRPr/>
            </a:pPr>
            <a:r>
              <a:rPr lang="en-US" sz="2800" dirty="0"/>
              <a:t>Psychologists</a:t>
            </a:r>
          </a:p>
          <a:p>
            <a:pPr marL="365760" indent="-256032" eaLnBrk="1" fontAlgn="auto" hangingPunct="1">
              <a:spcAft>
                <a:spcPts val="0"/>
              </a:spcAft>
              <a:buFont typeface="Wingdings 3"/>
              <a:buChar char=""/>
              <a:defRPr/>
            </a:pPr>
            <a:r>
              <a:rPr lang="en-US" sz="2800" dirty="0"/>
              <a:t>Licensed social workers</a:t>
            </a:r>
          </a:p>
          <a:p>
            <a:pPr marL="365760" indent="-256032" eaLnBrk="1" fontAlgn="auto" hangingPunct="1">
              <a:lnSpc>
                <a:spcPct val="70000"/>
              </a:lnSpc>
              <a:spcAft>
                <a:spcPts val="0"/>
              </a:spcAft>
              <a:buFont typeface="Symbol" pitchFamily="18" charset="2"/>
              <a:buNone/>
              <a:defRPr/>
            </a:pPr>
            <a:endParaRPr lang="en-US" sz="2800" dirty="0">
              <a:latin typeface="Arial" charset="0"/>
            </a:endParaRPr>
          </a:p>
          <a:p>
            <a:pPr marL="365760" indent="-256032" algn="r" eaLnBrk="1" fontAlgn="auto" hangingPunct="1">
              <a:lnSpc>
                <a:spcPct val="70000"/>
              </a:lnSpc>
              <a:spcAft>
                <a:spcPts val="0"/>
              </a:spcAft>
              <a:buFont typeface="Symbol" pitchFamily="18" charset="2"/>
              <a:buNone/>
              <a:defRPr/>
            </a:pPr>
            <a:r>
              <a:rPr lang="en-US" sz="1600" dirty="0">
                <a:latin typeface="Arial" charset="0"/>
              </a:rPr>
              <a:t>Source:  American Bar Association </a:t>
            </a:r>
            <a:r>
              <a:rPr lang="en-US" sz="1600" dirty="0" smtClean="0">
                <a:latin typeface="Arial" charset="0"/>
              </a:rPr>
              <a:t>&amp; </a:t>
            </a:r>
            <a:r>
              <a:rPr lang="en-US" sz="1600" dirty="0">
                <a:latin typeface="Arial" charset="0"/>
              </a:rPr>
              <a:t>America Psychological Association 2005</a:t>
            </a:r>
          </a:p>
        </p:txBody>
      </p:sp>
      <p:sp>
        <p:nvSpPr>
          <p:cNvPr id="3" name="Title 2"/>
          <p:cNvSpPr>
            <a:spLocks noGrp="1"/>
          </p:cNvSpPr>
          <p:nvPr>
            <p:ph type="title"/>
          </p:nvPr>
        </p:nvSpPr>
        <p:spPr>
          <a:xfrm>
            <a:off x="288925" y="355600"/>
            <a:ext cx="8534400" cy="596900"/>
          </a:xfrm>
        </p:spPr>
        <p:txBody>
          <a:bodyPr/>
          <a:lstStyle/>
          <a:p>
            <a:pPr>
              <a:defRPr/>
            </a:pPr>
            <a:r>
              <a:rPr lang="en-US" sz="2800" dirty="0" smtClean="0"/>
              <a:t>Clinical Professionals Qualified to Evaluate Capacity</a:t>
            </a: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dirty="0" smtClean="0"/>
              <a:t>Capacity Assessment Skills</a:t>
            </a:r>
          </a:p>
        </p:txBody>
      </p:sp>
      <p:sp>
        <p:nvSpPr>
          <p:cNvPr id="57347" name="Rectangle 3"/>
          <p:cNvSpPr>
            <a:spLocks noGrp="1" noChangeArrowheads="1"/>
          </p:cNvSpPr>
          <p:nvPr>
            <p:ph type="body" idx="1"/>
          </p:nvPr>
        </p:nvSpPr>
        <p:spPr>
          <a:xfrm>
            <a:off x="431800" y="1574800"/>
            <a:ext cx="4191000" cy="4525963"/>
          </a:xfrm>
        </p:spPr>
        <p:txBody>
          <a:bodyPr/>
          <a:lstStyle/>
          <a:p>
            <a:pPr eaLnBrk="1" hangingPunct="1"/>
            <a:r>
              <a:rPr lang="en-US" altLang="en-US" smtClean="0"/>
              <a:t>Do your homework: know your client</a:t>
            </a:r>
          </a:p>
          <a:p>
            <a:pPr lvl="1" eaLnBrk="1" hangingPunct="1"/>
            <a:r>
              <a:rPr lang="en-US" altLang="en-US" smtClean="0">
                <a:solidFill>
                  <a:schemeClr val="tx1"/>
                </a:solidFill>
              </a:rPr>
              <a:t>Educational level</a:t>
            </a:r>
          </a:p>
          <a:p>
            <a:pPr lvl="1" eaLnBrk="1" hangingPunct="1"/>
            <a:r>
              <a:rPr lang="en-US" altLang="en-US" smtClean="0">
                <a:solidFill>
                  <a:schemeClr val="tx1"/>
                </a:solidFill>
              </a:rPr>
              <a:t>Language issues</a:t>
            </a:r>
          </a:p>
          <a:p>
            <a:pPr lvl="1" eaLnBrk="1" hangingPunct="1"/>
            <a:r>
              <a:rPr lang="en-US" altLang="en-US" smtClean="0">
                <a:solidFill>
                  <a:schemeClr val="tx1"/>
                </a:solidFill>
              </a:rPr>
              <a:t>Cultural factors</a:t>
            </a:r>
          </a:p>
          <a:p>
            <a:pPr eaLnBrk="1" hangingPunct="1"/>
            <a:r>
              <a:rPr lang="en-US" altLang="en-US" smtClean="0"/>
              <a:t>Set the stage</a:t>
            </a:r>
          </a:p>
          <a:p>
            <a:pPr eaLnBrk="1" hangingPunct="1"/>
            <a:r>
              <a:rPr lang="en-US" altLang="en-US" smtClean="0"/>
              <a:t>Join with client	</a:t>
            </a:r>
          </a:p>
          <a:p>
            <a:pPr eaLnBrk="1" hangingPunct="1"/>
            <a:r>
              <a:rPr lang="en-US" altLang="en-US" smtClean="0"/>
              <a:t>Be prepared for responses</a:t>
            </a:r>
          </a:p>
        </p:txBody>
      </p:sp>
      <p:pic>
        <p:nvPicPr>
          <p:cNvPr id="5" name="Picture 4" descr="dreamstime_236678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81646" y="2209800"/>
            <a:ext cx="4215844" cy="292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7349" name="Footer Placeholder 1"/>
          <p:cNvSpPr>
            <a:spLocks noGrp="1"/>
          </p:cNvSpPr>
          <p:nvPr>
            <p:ph type="ftr" sz="quarter" idx="11"/>
          </p:nvPr>
        </p:nvSpPr>
        <p:spPr bwMode="auto">
          <a:xfrm>
            <a:off x="304800" y="6410325"/>
            <a:ext cx="8420100" cy="366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200">
                <a:latin typeface="Verdana" panose="020B0604030504040204" pitchFamily="34" charset="0"/>
              </a:rPr>
              <a:t>SOURCE: Advanced Biopsychosocial Assessment: Navigating the Grey Areas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normAutofit/>
          </a:bodyPr>
          <a:lstStyle/>
          <a:p>
            <a:pPr eaLnBrk="1" fontAlgn="auto" hangingPunct="1">
              <a:spcAft>
                <a:spcPts val="0"/>
              </a:spcAft>
              <a:defRPr/>
            </a:pPr>
            <a:r>
              <a:rPr lang="en-US" sz="4000" dirty="0" smtClean="0"/>
              <a:t>Considerations</a:t>
            </a:r>
            <a:endParaRPr lang="en-US" sz="4000" dirty="0"/>
          </a:p>
        </p:txBody>
      </p:sp>
      <p:sp>
        <p:nvSpPr>
          <p:cNvPr id="58371" name="Text Box 4"/>
          <p:cNvSpPr txBox="1">
            <a:spLocks noChangeArrowheads="1"/>
          </p:cNvSpPr>
          <p:nvPr/>
        </p:nvSpPr>
        <p:spPr bwMode="auto">
          <a:xfrm rot="10807967" flipV="1">
            <a:off x="-769938" y="5991225"/>
            <a:ext cx="31226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Quinn 2005</a:t>
            </a:r>
          </a:p>
        </p:txBody>
      </p:sp>
      <p:grpSp>
        <p:nvGrpSpPr>
          <p:cNvPr id="3" name="Group 2"/>
          <p:cNvGrpSpPr/>
          <p:nvPr/>
        </p:nvGrpSpPr>
        <p:grpSpPr>
          <a:xfrm>
            <a:off x="2356304" y="1358826"/>
            <a:ext cx="5029248" cy="5309266"/>
            <a:chOff x="2356304" y="1358826"/>
            <a:chExt cx="5029248" cy="5309266"/>
          </a:xfrm>
        </p:grpSpPr>
        <p:sp>
          <p:nvSpPr>
            <p:cNvPr id="4" name="Freeform 3"/>
            <p:cNvSpPr/>
            <p:nvPr/>
          </p:nvSpPr>
          <p:spPr>
            <a:xfrm>
              <a:off x="4221425" y="3708239"/>
              <a:ext cx="2624651" cy="2624651"/>
            </a:xfrm>
            <a:custGeom>
              <a:avLst/>
              <a:gdLst>
                <a:gd name="connsiteX0" fmla="*/ 1862989 w 2624651"/>
                <a:gd name="connsiteY0" fmla="*/ 418470 h 2624651"/>
                <a:gd name="connsiteX1" fmla="*/ 2067145 w 2624651"/>
                <a:gd name="connsiteY1" fmla="*/ 247154 h 2624651"/>
                <a:gd name="connsiteX2" fmla="*/ 2230242 w 2624651"/>
                <a:gd name="connsiteY2" fmla="*/ 384009 h 2624651"/>
                <a:gd name="connsiteX3" fmla="*/ 2096979 w 2624651"/>
                <a:gd name="connsiteY3" fmla="*/ 614812 h 2624651"/>
                <a:gd name="connsiteX4" fmla="*/ 2308716 w 2624651"/>
                <a:gd name="connsiteY4" fmla="*/ 981552 h 2624651"/>
                <a:gd name="connsiteX5" fmla="*/ 2575230 w 2624651"/>
                <a:gd name="connsiteY5" fmla="*/ 981545 h 2624651"/>
                <a:gd name="connsiteX6" fmla="*/ 2612201 w 2624651"/>
                <a:gd name="connsiteY6" fmla="*/ 1191219 h 2624651"/>
                <a:gd name="connsiteX7" fmla="*/ 2361758 w 2624651"/>
                <a:gd name="connsiteY7" fmla="*/ 1282365 h 2624651"/>
                <a:gd name="connsiteX8" fmla="*/ 2288222 w 2624651"/>
                <a:gd name="connsiteY8" fmla="*/ 1699406 h 2624651"/>
                <a:gd name="connsiteX9" fmla="*/ 2492388 w 2624651"/>
                <a:gd name="connsiteY9" fmla="*/ 1870712 h 2624651"/>
                <a:gd name="connsiteX10" fmla="*/ 2385934 w 2624651"/>
                <a:gd name="connsiteY10" fmla="*/ 2055096 h 2624651"/>
                <a:gd name="connsiteX11" fmla="*/ 2135496 w 2624651"/>
                <a:gd name="connsiteY11" fmla="*/ 1963937 h 2624651"/>
                <a:gd name="connsiteX12" fmla="*/ 1811096 w 2624651"/>
                <a:gd name="connsiteY12" fmla="*/ 2236141 h 2624651"/>
                <a:gd name="connsiteX13" fmla="*/ 1857382 w 2624651"/>
                <a:gd name="connsiteY13" fmla="*/ 2498604 h 2624651"/>
                <a:gd name="connsiteX14" fmla="*/ 1657313 w 2624651"/>
                <a:gd name="connsiteY14" fmla="*/ 2571423 h 2624651"/>
                <a:gd name="connsiteX15" fmla="*/ 1524063 w 2624651"/>
                <a:gd name="connsiteY15" fmla="*/ 2340612 h 2624651"/>
                <a:gd name="connsiteX16" fmla="*/ 1100588 w 2624651"/>
                <a:gd name="connsiteY16" fmla="*/ 2340612 h 2624651"/>
                <a:gd name="connsiteX17" fmla="*/ 967338 w 2624651"/>
                <a:gd name="connsiteY17" fmla="*/ 2571423 h 2624651"/>
                <a:gd name="connsiteX18" fmla="*/ 767269 w 2624651"/>
                <a:gd name="connsiteY18" fmla="*/ 2498604 h 2624651"/>
                <a:gd name="connsiteX19" fmla="*/ 813556 w 2624651"/>
                <a:gd name="connsiteY19" fmla="*/ 2236141 h 2624651"/>
                <a:gd name="connsiteX20" fmla="*/ 489155 w 2624651"/>
                <a:gd name="connsiteY20" fmla="*/ 1963937 h 2624651"/>
                <a:gd name="connsiteX21" fmla="*/ 238717 w 2624651"/>
                <a:gd name="connsiteY21" fmla="*/ 2055096 h 2624651"/>
                <a:gd name="connsiteX22" fmla="*/ 132263 w 2624651"/>
                <a:gd name="connsiteY22" fmla="*/ 1870712 h 2624651"/>
                <a:gd name="connsiteX23" fmla="*/ 336428 w 2624651"/>
                <a:gd name="connsiteY23" fmla="*/ 1699406 h 2624651"/>
                <a:gd name="connsiteX24" fmla="*/ 262892 w 2624651"/>
                <a:gd name="connsiteY24" fmla="*/ 1282365 h 2624651"/>
                <a:gd name="connsiteX25" fmla="*/ 12450 w 2624651"/>
                <a:gd name="connsiteY25" fmla="*/ 1191219 h 2624651"/>
                <a:gd name="connsiteX26" fmla="*/ 49421 w 2624651"/>
                <a:gd name="connsiteY26" fmla="*/ 981545 h 2624651"/>
                <a:gd name="connsiteX27" fmla="*/ 315934 w 2624651"/>
                <a:gd name="connsiteY27" fmla="*/ 981552 h 2624651"/>
                <a:gd name="connsiteX28" fmla="*/ 527671 w 2624651"/>
                <a:gd name="connsiteY28" fmla="*/ 614812 h 2624651"/>
                <a:gd name="connsiteX29" fmla="*/ 394409 w 2624651"/>
                <a:gd name="connsiteY29" fmla="*/ 384009 h 2624651"/>
                <a:gd name="connsiteX30" fmla="*/ 557506 w 2624651"/>
                <a:gd name="connsiteY30" fmla="*/ 247154 h 2624651"/>
                <a:gd name="connsiteX31" fmla="*/ 761662 w 2624651"/>
                <a:gd name="connsiteY31" fmla="*/ 418470 h 2624651"/>
                <a:gd name="connsiteX32" fmla="*/ 1159598 w 2624651"/>
                <a:gd name="connsiteY32" fmla="*/ 273633 h 2624651"/>
                <a:gd name="connsiteX33" fmla="*/ 1205871 w 2624651"/>
                <a:gd name="connsiteY33" fmla="*/ 11168 h 2624651"/>
                <a:gd name="connsiteX34" fmla="*/ 1418780 w 2624651"/>
                <a:gd name="connsiteY34" fmla="*/ 11168 h 2624651"/>
                <a:gd name="connsiteX35" fmla="*/ 1465052 w 2624651"/>
                <a:gd name="connsiteY35" fmla="*/ 273633 h 2624651"/>
                <a:gd name="connsiteX36" fmla="*/ 1862988 w 2624651"/>
                <a:gd name="connsiteY36" fmla="*/ 418470 h 2624651"/>
                <a:gd name="connsiteX37" fmla="*/ 1862989 w 2624651"/>
                <a:gd name="connsiteY37" fmla="*/ 418470 h 2624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24651" h="2624651">
                  <a:moveTo>
                    <a:pt x="1862989" y="418470"/>
                  </a:moveTo>
                  <a:lnTo>
                    <a:pt x="2067145" y="247154"/>
                  </a:lnTo>
                  <a:lnTo>
                    <a:pt x="2230242" y="384009"/>
                  </a:lnTo>
                  <a:lnTo>
                    <a:pt x="2096979" y="614812"/>
                  </a:lnTo>
                  <a:cubicBezTo>
                    <a:pt x="2191736" y="721407"/>
                    <a:pt x="2263781" y="846192"/>
                    <a:pt x="2308716" y="981552"/>
                  </a:cubicBezTo>
                  <a:lnTo>
                    <a:pt x="2575230" y="981545"/>
                  </a:lnTo>
                  <a:lnTo>
                    <a:pt x="2612201" y="1191219"/>
                  </a:lnTo>
                  <a:lnTo>
                    <a:pt x="2361758" y="1282365"/>
                  </a:lnTo>
                  <a:cubicBezTo>
                    <a:pt x="2365828" y="1424931"/>
                    <a:pt x="2340807" y="1566831"/>
                    <a:pt x="2288222" y="1699406"/>
                  </a:cubicBezTo>
                  <a:lnTo>
                    <a:pt x="2492388" y="1870712"/>
                  </a:lnTo>
                  <a:lnTo>
                    <a:pt x="2385934" y="2055096"/>
                  </a:lnTo>
                  <a:lnTo>
                    <a:pt x="2135496" y="1963937"/>
                  </a:lnTo>
                  <a:cubicBezTo>
                    <a:pt x="2046975" y="2075765"/>
                    <a:pt x="1936596" y="2168383"/>
                    <a:pt x="1811096" y="2236141"/>
                  </a:cubicBezTo>
                  <a:lnTo>
                    <a:pt x="1857382" y="2498604"/>
                  </a:lnTo>
                  <a:lnTo>
                    <a:pt x="1657313" y="2571423"/>
                  </a:lnTo>
                  <a:lnTo>
                    <a:pt x="1524063" y="2340612"/>
                  </a:lnTo>
                  <a:cubicBezTo>
                    <a:pt x="1384370" y="2369377"/>
                    <a:pt x="1240281" y="2369377"/>
                    <a:pt x="1100588" y="2340612"/>
                  </a:cubicBezTo>
                  <a:lnTo>
                    <a:pt x="967338" y="2571423"/>
                  </a:lnTo>
                  <a:lnTo>
                    <a:pt x="767269" y="2498604"/>
                  </a:lnTo>
                  <a:lnTo>
                    <a:pt x="813556" y="2236141"/>
                  </a:lnTo>
                  <a:cubicBezTo>
                    <a:pt x="688056" y="2168383"/>
                    <a:pt x="577677" y="2075764"/>
                    <a:pt x="489155" y="1963937"/>
                  </a:cubicBezTo>
                  <a:lnTo>
                    <a:pt x="238717" y="2055096"/>
                  </a:lnTo>
                  <a:lnTo>
                    <a:pt x="132263" y="1870712"/>
                  </a:lnTo>
                  <a:lnTo>
                    <a:pt x="336428" y="1699406"/>
                  </a:lnTo>
                  <a:cubicBezTo>
                    <a:pt x="283843" y="1566830"/>
                    <a:pt x="258822" y="1424930"/>
                    <a:pt x="262892" y="1282365"/>
                  </a:cubicBezTo>
                  <a:lnTo>
                    <a:pt x="12450" y="1191219"/>
                  </a:lnTo>
                  <a:lnTo>
                    <a:pt x="49421" y="981545"/>
                  </a:lnTo>
                  <a:lnTo>
                    <a:pt x="315934" y="981552"/>
                  </a:lnTo>
                  <a:cubicBezTo>
                    <a:pt x="360870" y="846192"/>
                    <a:pt x="432914" y="721407"/>
                    <a:pt x="527671" y="614812"/>
                  </a:cubicBezTo>
                  <a:lnTo>
                    <a:pt x="394409" y="384009"/>
                  </a:lnTo>
                  <a:lnTo>
                    <a:pt x="557506" y="247154"/>
                  </a:lnTo>
                  <a:lnTo>
                    <a:pt x="761662" y="418470"/>
                  </a:lnTo>
                  <a:cubicBezTo>
                    <a:pt x="883092" y="343662"/>
                    <a:pt x="1018492" y="294381"/>
                    <a:pt x="1159598" y="273633"/>
                  </a:cubicBezTo>
                  <a:lnTo>
                    <a:pt x="1205871" y="11168"/>
                  </a:lnTo>
                  <a:lnTo>
                    <a:pt x="1418780" y="11168"/>
                  </a:lnTo>
                  <a:lnTo>
                    <a:pt x="1465052" y="273633"/>
                  </a:lnTo>
                  <a:cubicBezTo>
                    <a:pt x="1606158" y="294381"/>
                    <a:pt x="1741558" y="343662"/>
                    <a:pt x="1862988" y="418470"/>
                  </a:cubicBezTo>
                  <a:lnTo>
                    <a:pt x="1862989" y="41847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3072" tIns="640212" rIns="553072" bIns="686114" numCol="1" spcCol="1270" anchor="ctr" anchorCtr="0">
              <a:noAutofit/>
            </a:bodyPr>
            <a:lstStyle/>
            <a:p>
              <a:pPr lvl="0" algn="ctr" defTabSz="889000">
                <a:lnSpc>
                  <a:spcPct val="90000"/>
                </a:lnSpc>
                <a:spcBef>
                  <a:spcPct val="0"/>
                </a:spcBef>
                <a:spcAft>
                  <a:spcPct val="35000"/>
                </a:spcAft>
              </a:pPr>
              <a:r>
                <a:rPr lang="en-US" sz="2000" kern="1200" dirty="0" smtClean="0"/>
                <a:t>Client Comfort</a:t>
              </a:r>
              <a:endParaRPr lang="en-US" sz="2000" kern="1200" dirty="0"/>
            </a:p>
          </p:txBody>
        </p:sp>
        <p:sp>
          <p:nvSpPr>
            <p:cNvPr id="5" name="Freeform 4"/>
            <p:cNvSpPr/>
            <p:nvPr/>
          </p:nvSpPr>
          <p:spPr>
            <a:xfrm>
              <a:off x="2694355" y="3087867"/>
              <a:ext cx="1908837" cy="1908837"/>
            </a:xfrm>
            <a:custGeom>
              <a:avLst/>
              <a:gdLst>
                <a:gd name="connsiteX0" fmla="*/ 1428282 w 1908837"/>
                <a:gd name="connsiteY0" fmla="*/ 483460 h 1908837"/>
                <a:gd name="connsiteX1" fmla="*/ 1709900 w 1908837"/>
                <a:gd name="connsiteY1" fmla="*/ 398585 h 1908837"/>
                <a:gd name="connsiteX2" fmla="*/ 1813525 w 1908837"/>
                <a:gd name="connsiteY2" fmla="*/ 578069 h 1908837"/>
                <a:gd name="connsiteX3" fmla="*/ 1599212 w 1908837"/>
                <a:gd name="connsiteY3" fmla="*/ 779520 h 1908837"/>
                <a:gd name="connsiteX4" fmla="*/ 1599212 w 1908837"/>
                <a:gd name="connsiteY4" fmla="*/ 1129316 h 1908837"/>
                <a:gd name="connsiteX5" fmla="*/ 1813525 w 1908837"/>
                <a:gd name="connsiteY5" fmla="*/ 1330768 h 1908837"/>
                <a:gd name="connsiteX6" fmla="*/ 1709900 w 1908837"/>
                <a:gd name="connsiteY6" fmla="*/ 1510252 h 1908837"/>
                <a:gd name="connsiteX7" fmla="*/ 1428282 w 1908837"/>
                <a:gd name="connsiteY7" fmla="*/ 1425377 h 1908837"/>
                <a:gd name="connsiteX8" fmla="*/ 1125349 w 1908837"/>
                <a:gd name="connsiteY8" fmla="*/ 1600275 h 1908837"/>
                <a:gd name="connsiteX9" fmla="*/ 1058044 w 1908837"/>
                <a:gd name="connsiteY9" fmla="*/ 1886601 h 1908837"/>
                <a:gd name="connsiteX10" fmla="*/ 850793 w 1908837"/>
                <a:gd name="connsiteY10" fmla="*/ 1886601 h 1908837"/>
                <a:gd name="connsiteX11" fmla="*/ 783488 w 1908837"/>
                <a:gd name="connsiteY11" fmla="*/ 1600275 h 1908837"/>
                <a:gd name="connsiteX12" fmla="*/ 480555 w 1908837"/>
                <a:gd name="connsiteY12" fmla="*/ 1425377 h 1908837"/>
                <a:gd name="connsiteX13" fmla="*/ 198937 w 1908837"/>
                <a:gd name="connsiteY13" fmla="*/ 1510252 h 1908837"/>
                <a:gd name="connsiteX14" fmla="*/ 95312 w 1908837"/>
                <a:gd name="connsiteY14" fmla="*/ 1330768 h 1908837"/>
                <a:gd name="connsiteX15" fmla="*/ 309625 w 1908837"/>
                <a:gd name="connsiteY15" fmla="*/ 1129317 h 1908837"/>
                <a:gd name="connsiteX16" fmla="*/ 309625 w 1908837"/>
                <a:gd name="connsiteY16" fmla="*/ 779521 h 1908837"/>
                <a:gd name="connsiteX17" fmla="*/ 95312 w 1908837"/>
                <a:gd name="connsiteY17" fmla="*/ 578069 h 1908837"/>
                <a:gd name="connsiteX18" fmla="*/ 198937 w 1908837"/>
                <a:gd name="connsiteY18" fmla="*/ 398585 h 1908837"/>
                <a:gd name="connsiteX19" fmla="*/ 480555 w 1908837"/>
                <a:gd name="connsiteY19" fmla="*/ 483460 h 1908837"/>
                <a:gd name="connsiteX20" fmla="*/ 783488 w 1908837"/>
                <a:gd name="connsiteY20" fmla="*/ 308562 h 1908837"/>
                <a:gd name="connsiteX21" fmla="*/ 850793 w 1908837"/>
                <a:gd name="connsiteY21" fmla="*/ 22236 h 1908837"/>
                <a:gd name="connsiteX22" fmla="*/ 1058044 w 1908837"/>
                <a:gd name="connsiteY22" fmla="*/ 22236 h 1908837"/>
                <a:gd name="connsiteX23" fmla="*/ 1125349 w 1908837"/>
                <a:gd name="connsiteY23" fmla="*/ 308562 h 1908837"/>
                <a:gd name="connsiteX24" fmla="*/ 1428282 w 1908837"/>
                <a:gd name="connsiteY24" fmla="*/ 483460 h 1908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08837" h="1908837">
                  <a:moveTo>
                    <a:pt x="1428282" y="483460"/>
                  </a:moveTo>
                  <a:lnTo>
                    <a:pt x="1709900" y="398585"/>
                  </a:lnTo>
                  <a:lnTo>
                    <a:pt x="1813525" y="578069"/>
                  </a:lnTo>
                  <a:lnTo>
                    <a:pt x="1599212" y="779520"/>
                  </a:lnTo>
                  <a:cubicBezTo>
                    <a:pt x="1630278" y="894050"/>
                    <a:pt x="1630278" y="1014787"/>
                    <a:pt x="1599212" y="1129316"/>
                  </a:cubicBezTo>
                  <a:lnTo>
                    <a:pt x="1813525" y="1330768"/>
                  </a:lnTo>
                  <a:lnTo>
                    <a:pt x="1709900" y="1510252"/>
                  </a:lnTo>
                  <a:lnTo>
                    <a:pt x="1428282" y="1425377"/>
                  </a:lnTo>
                  <a:cubicBezTo>
                    <a:pt x="1344629" y="1509546"/>
                    <a:pt x="1240068" y="1569914"/>
                    <a:pt x="1125349" y="1600275"/>
                  </a:cubicBezTo>
                  <a:lnTo>
                    <a:pt x="1058044" y="1886601"/>
                  </a:lnTo>
                  <a:lnTo>
                    <a:pt x="850793" y="1886601"/>
                  </a:lnTo>
                  <a:lnTo>
                    <a:pt x="783488" y="1600275"/>
                  </a:lnTo>
                  <a:cubicBezTo>
                    <a:pt x="668770" y="1569914"/>
                    <a:pt x="564208" y="1509545"/>
                    <a:pt x="480555" y="1425377"/>
                  </a:cubicBezTo>
                  <a:lnTo>
                    <a:pt x="198937" y="1510252"/>
                  </a:lnTo>
                  <a:lnTo>
                    <a:pt x="95312" y="1330768"/>
                  </a:lnTo>
                  <a:lnTo>
                    <a:pt x="309625" y="1129317"/>
                  </a:lnTo>
                  <a:cubicBezTo>
                    <a:pt x="278559" y="1014787"/>
                    <a:pt x="278559" y="894050"/>
                    <a:pt x="309625" y="779521"/>
                  </a:cubicBezTo>
                  <a:lnTo>
                    <a:pt x="95312" y="578069"/>
                  </a:lnTo>
                  <a:lnTo>
                    <a:pt x="198937" y="398585"/>
                  </a:lnTo>
                  <a:lnTo>
                    <a:pt x="480555" y="483460"/>
                  </a:lnTo>
                  <a:cubicBezTo>
                    <a:pt x="564208" y="399291"/>
                    <a:pt x="668769" y="338923"/>
                    <a:pt x="783488" y="308562"/>
                  </a:cubicBezTo>
                  <a:lnTo>
                    <a:pt x="850793" y="22236"/>
                  </a:lnTo>
                  <a:lnTo>
                    <a:pt x="1058044" y="22236"/>
                  </a:lnTo>
                  <a:lnTo>
                    <a:pt x="1125349" y="308562"/>
                  </a:lnTo>
                  <a:cubicBezTo>
                    <a:pt x="1240067" y="338923"/>
                    <a:pt x="1344629" y="399292"/>
                    <a:pt x="1428282" y="48346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5955" tIns="508860" rIns="505955" bIns="508860" numCol="1" spcCol="1270" anchor="ctr" anchorCtr="0">
              <a:noAutofit/>
            </a:bodyPr>
            <a:lstStyle/>
            <a:p>
              <a:pPr lvl="0" algn="ctr" defTabSz="889000">
                <a:lnSpc>
                  <a:spcPct val="90000"/>
                </a:lnSpc>
                <a:spcBef>
                  <a:spcPct val="0"/>
                </a:spcBef>
                <a:spcAft>
                  <a:spcPct val="35000"/>
                </a:spcAft>
              </a:pPr>
              <a:r>
                <a:rPr lang="en-US" sz="2000" kern="1200" dirty="0" smtClean="0"/>
                <a:t>Timing</a:t>
              </a:r>
              <a:endParaRPr lang="en-US" sz="2000" kern="1200" dirty="0"/>
            </a:p>
          </p:txBody>
        </p:sp>
        <p:sp>
          <p:nvSpPr>
            <p:cNvPr id="6" name="Freeform 5"/>
            <p:cNvSpPr/>
            <p:nvPr/>
          </p:nvSpPr>
          <p:spPr>
            <a:xfrm>
              <a:off x="3553332" y="1560797"/>
              <a:ext cx="2290604" cy="2290604"/>
            </a:xfrm>
            <a:custGeom>
              <a:avLst/>
              <a:gdLst>
                <a:gd name="connsiteX0" fmla="*/ 1399424 w 1870270"/>
                <a:gd name="connsiteY0" fmla="*/ 473692 h 1870270"/>
                <a:gd name="connsiteX1" fmla="*/ 1675352 w 1870270"/>
                <a:gd name="connsiteY1" fmla="*/ 390532 h 1870270"/>
                <a:gd name="connsiteX2" fmla="*/ 1776883 w 1870270"/>
                <a:gd name="connsiteY2" fmla="*/ 566390 h 1870270"/>
                <a:gd name="connsiteX3" fmla="*/ 1566901 w 1870270"/>
                <a:gd name="connsiteY3" fmla="*/ 763771 h 1870270"/>
                <a:gd name="connsiteX4" fmla="*/ 1566901 w 1870270"/>
                <a:gd name="connsiteY4" fmla="*/ 1106500 h 1870270"/>
                <a:gd name="connsiteX5" fmla="*/ 1776883 w 1870270"/>
                <a:gd name="connsiteY5" fmla="*/ 1303880 h 1870270"/>
                <a:gd name="connsiteX6" fmla="*/ 1675352 w 1870270"/>
                <a:gd name="connsiteY6" fmla="*/ 1479738 h 1870270"/>
                <a:gd name="connsiteX7" fmla="*/ 1399424 w 1870270"/>
                <a:gd name="connsiteY7" fmla="*/ 1396578 h 1870270"/>
                <a:gd name="connsiteX8" fmla="*/ 1102612 w 1870270"/>
                <a:gd name="connsiteY8" fmla="*/ 1567943 h 1870270"/>
                <a:gd name="connsiteX9" fmla="*/ 1036666 w 1870270"/>
                <a:gd name="connsiteY9" fmla="*/ 1848483 h 1870270"/>
                <a:gd name="connsiteX10" fmla="*/ 833604 w 1870270"/>
                <a:gd name="connsiteY10" fmla="*/ 1848483 h 1870270"/>
                <a:gd name="connsiteX11" fmla="*/ 767658 w 1870270"/>
                <a:gd name="connsiteY11" fmla="*/ 1567943 h 1870270"/>
                <a:gd name="connsiteX12" fmla="*/ 470846 w 1870270"/>
                <a:gd name="connsiteY12" fmla="*/ 1396578 h 1870270"/>
                <a:gd name="connsiteX13" fmla="*/ 194918 w 1870270"/>
                <a:gd name="connsiteY13" fmla="*/ 1479738 h 1870270"/>
                <a:gd name="connsiteX14" fmla="*/ 93387 w 1870270"/>
                <a:gd name="connsiteY14" fmla="*/ 1303880 h 1870270"/>
                <a:gd name="connsiteX15" fmla="*/ 303369 w 1870270"/>
                <a:gd name="connsiteY15" fmla="*/ 1106499 h 1870270"/>
                <a:gd name="connsiteX16" fmla="*/ 303369 w 1870270"/>
                <a:gd name="connsiteY16" fmla="*/ 763770 h 1870270"/>
                <a:gd name="connsiteX17" fmla="*/ 93387 w 1870270"/>
                <a:gd name="connsiteY17" fmla="*/ 566390 h 1870270"/>
                <a:gd name="connsiteX18" fmla="*/ 194918 w 1870270"/>
                <a:gd name="connsiteY18" fmla="*/ 390532 h 1870270"/>
                <a:gd name="connsiteX19" fmla="*/ 470846 w 1870270"/>
                <a:gd name="connsiteY19" fmla="*/ 473692 h 1870270"/>
                <a:gd name="connsiteX20" fmla="*/ 767658 w 1870270"/>
                <a:gd name="connsiteY20" fmla="*/ 302327 h 1870270"/>
                <a:gd name="connsiteX21" fmla="*/ 833604 w 1870270"/>
                <a:gd name="connsiteY21" fmla="*/ 21787 h 1870270"/>
                <a:gd name="connsiteX22" fmla="*/ 1036666 w 1870270"/>
                <a:gd name="connsiteY22" fmla="*/ 21787 h 1870270"/>
                <a:gd name="connsiteX23" fmla="*/ 1102612 w 1870270"/>
                <a:gd name="connsiteY23" fmla="*/ 302327 h 1870270"/>
                <a:gd name="connsiteX24" fmla="*/ 1399424 w 1870270"/>
                <a:gd name="connsiteY24" fmla="*/ 473692 h 1870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70270" h="1870270">
                  <a:moveTo>
                    <a:pt x="1203794" y="473091"/>
                  </a:moveTo>
                  <a:lnTo>
                    <a:pt x="1403838" y="349194"/>
                  </a:lnTo>
                  <a:lnTo>
                    <a:pt x="1521076" y="466433"/>
                  </a:lnTo>
                  <a:lnTo>
                    <a:pt x="1397180" y="666477"/>
                  </a:lnTo>
                  <a:cubicBezTo>
                    <a:pt x="1444899" y="748546"/>
                    <a:pt x="1469899" y="841845"/>
                    <a:pt x="1469607" y="936778"/>
                  </a:cubicBezTo>
                  <a:lnTo>
                    <a:pt x="1676926" y="1048073"/>
                  </a:lnTo>
                  <a:lnTo>
                    <a:pt x="1634014" y="1208224"/>
                  </a:lnTo>
                  <a:lnTo>
                    <a:pt x="1398822" y="1200948"/>
                  </a:lnTo>
                  <a:cubicBezTo>
                    <a:pt x="1351608" y="1283309"/>
                    <a:pt x="1283309" y="1351608"/>
                    <a:pt x="1200948" y="1398823"/>
                  </a:cubicBezTo>
                  <a:lnTo>
                    <a:pt x="1208223" y="1634014"/>
                  </a:lnTo>
                  <a:lnTo>
                    <a:pt x="1048073" y="1676926"/>
                  </a:lnTo>
                  <a:lnTo>
                    <a:pt x="936778" y="1469607"/>
                  </a:lnTo>
                  <a:cubicBezTo>
                    <a:pt x="841844" y="1469899"/>
                    <a:pt x="748545" y="1444899"/>
                    <a:pt x="666476" y="1397179"/>
                  </a:cubicBezTo>
                  <a:lnTo>
                    <a:pt x="466432" y="1521076"/>
                  </a:lnTo>
                  <a:lnTo>
                    <a:pt x="349194" y="1403837"/>
                  </a:lnTo>
                  <a:lnTo>
                    <a:pt x="473090" y="1203793"/>
                  </a:lnTo>
                  <a:cubicBezTo>
                    <a:pt x="425371" y="1121724"/>
                    <a:pt x="400371" y="1028425"/>
                    <a:pt x="400663" y="933492"/>
                  </a:cubicBezTo>
                  <a:lnTo>
                    <a:pt x="193344" y="822197"/>
                  </a:lnTo>
                  <a:lnTo>
                    <a:pt x="236256" y="662046"/>
                  </a:lnTo>
                  <a:lnTo>
                    <a:pt x="471448" y="669322"/>
                  </a:lnTo>
                  <a:cubicBezTo>
                    <a:pt x="518662" y="586961"/>
                    <a:pt x="586961" y="518662"/>
                    <a:pt x="669322" y="471447"/>
                  </a:cubicBezTo>
                  <a:lnTo>
                    <a:pt x="662047" y="236256"/>
                  </a:lnTo>
                  <a:lnTo>
                    <a:pt x="822197" y="193344"/>
                  </a:lnTo>
                  <a:lnTo>
                    <a:pt x="933492" y="400663"/>
                  </a:lnTo>
                  <a:cubicBezTo>
                    <a:pt x="1028426" y="400371"/>
                    <a:pt x="1121725" y="425371"/>
                    <a:pt x="1203794" y="473091"/>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5772" tIns="645773" rIns="645772" bIns="645771" numCol="1" spcCol="1270" anchor="ctr" anchorCtr="0">
              <a:noAutofit/>
            </a:bodyPr>
            <a:lstStyle/>
            <a:p>
              <a:pPr lvl="0" algn="ctr" defTabSz="889000">
                <a:lnSpc>
                  <a:spcPct val="90000"/>
                </a:lnSpc>
                <a:spcBef>
                  <a:spcPct val="0"/>
                </a:spcBef>
                <a:spcAft>
                  <a:spcPct val="35000"/>
                </a:spcAft>
              </a:pPr>
              <a:r>
                <a:rPr lang="en-US" sz="2000" kern="1200" dirty="0" smtClean="0"/>
                <a:t>Location</a:t>
              </a:r>
              <a:endParaRPr lang="en-US" sz="2000" kern="1200" dirty="0"/>
            </a:p>
          </p:txBody>
        </p:sp>
        <p:sp>
          <p:nvSpPr>
            <p:cNvPr id="7" name="Circular Arrow 6"/>
            <p:cNvSpPr/>
            <p:nvPr/>
          </p:nvSpPr>
          <p:spPr>
            <a:xfrm>
              <a:off x="4025999" y="3308539"/>
              <a:ext cx="3359553" cy="3359553"/>
            </a:xfrm>
            <a:prstGeom prst="circularArrow">
              <a:avLst>
                <a:gd name="adj1" fmla="val 4688"/>
                <a:gd name="adj2" fmla="val 299029"/>
                <a:gd name="adj3" fmla="val 2528427"/>
                <a:gd name="adj4" fmla="val 15835111"/>
                <a:gd name="adj5" fmla="val 5469"/>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Shape 7"/>
            <p:cNvSpPr/>
            <p:nvPr/>
          </p:nvSpPr>
          <p:spPr>
            <a:xfrm>
              <a:off x="2356304" y="2663034"/>
              <a:ext cx="2440925" cy="2440925"/>
            </a:xfrm>
            <a:prstGeom prst="leftCircularArrow">
              <a:avLst>
                <a:gd name="adj1" fmla="val 6452"/>
                <a:gd name="adj2" fmla="val 429999"/>
                <a:gd name="adj3" fmla="val 10489124"/>
                <a:gd name="adj4" fmla="val 14837806"/>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Circular Arrow 8"/>
            <p:cNvSpPr/>
            <p:nvPr/>
          </p:nvSpPr>
          <p:spPr>
            <a:xfrm>
              <a:off x="3330886" y="1358826"/>
              <a:ext cx="2631809" cy="2631809"/>
            </a:xfrm>
            <a:prstGeom prst="circularArrow">
              <a:avLst>
                <a:gd name="adj1" fmla="val 5984"/>
                <a:gd name="adj2" fmla="val 394124"/>
                <a:gd name="adj3" fmla="val 13313824"/>
                <a:gd name="adj4" fmla="val 10508221"/>
                <a:gd name="adj5" fmla="val 698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solidFill>
                  <a:srgbClr val="7B9899"/>
                </a:solidFill>
              </a:rPr>
              <a:t>Framing the Questions</a:t>
            </a:r>
          </a:p>
        </p:txBody>
      </p:sp>
      <p:sp>
        <p:nvSpPr>
          <p:cNvPr id="58372" name="Rectangle 3"/>
          <p:cNvSpPr>
            <a:spLocks noGrp="1" noChangeArrowheads="1"/>
          </p:cNvSpPr>
          <p:nvPr>
            <p:ph sz="quarter" idx="1"/>
          </p:nvPr>
        </p:nvSpPr>
        <p:spPr>
          <a:xfrm>
            <a:off x="254000" y="1536700"/>
            <a:ext cx="8229600" cy="3933825"/>
          </a:xfrm>
        </p:spPr>
        <p:txBody>
          <a:bodyPr/>
          <a:lstStyle/>
          <a:p>
            <a:pPr eaLnBrk="1" hangingPunct="1">
              <a:lnSpc>
                <a:spcPct val="90000"/>
              </a:lnSpc>
              <a:buClr>
                <a:schemeClr val="tx2"/>
              </a:buClr>
              <a:buSzPct val="120000"/>
              <a:buFont typeface="Lucida Sans Unicode" pitchFamily="34" charset="0"/>
              <a:buChar char="‣"/>
              <a:defRPr/>
            </a:pPr>
            <a:r>
              <a:rPr lang="en-US" altLang="en-US" dirty="0" smtClean="0"/>
              <a:t>Assessing the client’s ability to:</a:t>
            </a:r>
            <a:endParaRPr lang="en-US" altLang="en-US" sz="2400" dirty="0"/>
          </a:p>
          <a:p>
            <a:pPr lvl="1" eaLnBrk="1" hangingPunct="1">
              <a:lnSpc>
                <a:spcPct val="90000"/>
              </a:lnSpc>
              <a:buClr>
                <a:schemeClr val="tx2"/>
              </a:buClr>
              <a:buSzPct val="120000"/>
              <a:buFont typeface="Lucida Sans Unicode" pitchFamily="34" charset="0"/>
              <a:buChar char="‣"/>
              <a:defRPr/>
            </a:pPr>
            <a:r>
              <a:rPr lang="en-US" altLang="en-US" sz="2400" dirty="0" smtClean="0">
                <a:solidFill>
                  <a:schemeClr val="tx1"/>
                </a:solidFill>
              </a:rPr>
              <a:t>Understand and follow instructions;</a:t>
            </a:r>
            <a:endParaRPr lang="en-US" altLang="en-US" sz="2400" dirty="0">
              <a:solidFill>
                <a:schemeClr val="tx1"/>
              </a:solidFill>
            </a:endParaRPr>
          </a:p>
          <a:p>
            <a:pPr lvl="1" eaLnBrk="1" hangingPunct="1">
              <a:lnSpc>
                <a:spcPct val="90000"/>
              </a:lnSpc>
              <a:buClr>
                <a:schemeClr val="tx2"/>
              </a:buClr>
              <a:buSzPct val="120000"/>
              <a:buFont typeface="Lucida Sans Unicode" pitchFamily="34" charset="0"/>
              <a:buChar char="‣"/>
              <a:defRPr/>
            </a:pPr>
            <a:r>
              <a:rPr lang="en-US" altLang="en-US" sz="2400" dirty="0" smtClean="0">
                <a:solidFill>
                  <a:schemeClr val="tx1"/>
                </a:solidFill>
              </a:rPr>
              <a:t>Understand risks and benefits;</a:t>
            </a:r>
            <a:endParaRPr lang="en-US" altLang="en-US" sz="2400" dirty="0">
              <a:solidFill>
                <a:schemeClr val="tx1"/>
              </a:solidFill>
            </a:endParaRPr>
          </a:p>
          <a:p>
            <a:pPr lvl="1" eaLnBrk="1" hangingPunct="1">
              <a:lnSpc>
                <a:spcPct val="90000"/>
              </a:lnSpc>
              <a:buClr>
                <a:schemeClr val="tx2"/>
              </a:buClr>
              <a:buSzPct val="120000"/>
              <a:buFont typeface="Lucida Sans Unicode" pitchFamily="34" charset="0"/>
              <a:buChar char="‣"/>
              <a:defRPr/>
            </a:pPr>
            <a:r>
              <a:rPr lang="en-US" altLang="en-US" sz="2400" dirty="0" smtClean="0">
                <a:solidFill>
                  <a:schemeClr val="tx1"/>
                </a:solidFill>
              </a:rPr>
              <a:t>Make and execute a plan.</a:t>
            </a:r>
          </a:p>
          <a:p>
            <a:pPr lvl="2" eaLnBrk="1" hangingPunct="1">
              <a:buClr>
                <a:schemeClr val="tx2"/>
              </a:buClr>
              <a:buSzPct val="120000"/>
              <a:buFont typeface="Lucida Sans Unicode" pitchFamily="34" charset="0"/>
              <a:buChar char="‣"/>
              <a:defRPr/>
            </a:pPr>
            <a:endParaRPr lang="en-US" altLang="en-US" sz="2400" dirty="0"/>
          </a:p>
          <a:p>
            <a:pPr eaLnBrk="1" hangingPunct="1">
              <a:buClr>
                <a:schemeClr val="tx2"/>
              </a:buClr>
              <a:buSzPct val="120000"/>
              <a:buFont typeface="Lucida Sans Unicode" pitchFamily="34" charset="0"/>
              <a:buChar char="‣"/>
              <a:defRPr/>
            </a:pPr>
            <a:r>
              <a:rPr lang="en-US" altLang="en-US" dirty="0" smtClean="0"/>
              <a:t>Ask questions that focus on: </a:t>
            </a:r>
          </a:p>
          <a:p>
            <a:pPr marL="640398" lvl="1" indent="-256032" eaLnBrk="1" fontAlgn="auto" hangingPunct="1">
              <a:spcAft>
                <a:spcPts val="0"/>
              </a:spcAft>
              <a:buClr>
                <a:schemeClr val="tx2"/>
              </a:buClr>
              <a:buSzPct val="110000"/>
              <a:buFont typeface="Lucida Sans Unicode" pitchFamily="34" charset="0"/>
              <a:buChar char="‣"/>
              <a:defRPr/>
            </a:pPr>
            <a:r>
              <a:rPr lang="en-US" sz="2400" dirty="0">
                <a:solidFill>
                  <a:schemeClr val="tx1"/>
                </a:solidFill>
              </a:rPr>
              <a:t>The client’s understanding of relevant information</a:t>
            </a:r>
            <a:r>
              <a:rPr lang="en-US" sz="2400" dirty="0" smtClean="0">
                <a:solidFill>
                  <a:schemeClr val="tx1"/>
                </a:solidFill>
              </a:rPr>
              <a:t>.</a:t>
            </a:r>
            <a:endParaRPr lang="en-US" sz="2400" dirty="0">
              <a:solidFill>
                <a:schemeClr val="tx1"/>
              </a:solidFill>
            </a:endParaRPr>
          </a:p>
          <a:p>
            <a:pPr marL="640398" lvl="1" indent="-256032" eaLnBrk="1" fontAlgn="auto" hangingPunct="1">
              <a:spcAft>
                <a:spcPts val="0"/>
              </a:spcAft>
              <a:buClr>
                <a:schemeClr val="tx2"/>
              </a:buClr>
              <a:buSzPct val="110000"/>
              <a:buFont typeface="Lucida Sans Unicode" pitchFamily="34" charset="0"/>
              <a:buChar char="‣"/>
              <a:defRPr/>
            </a:pPr>
            <a:r>
              <a:rPr lang="en-US" sz="2400" dirty="0">
                <a:solidFill>
                  <a:schemeClr val="tx1"/>
                </a:solidFill>
              </a:rPr>
              <a:t>The quality of the client’s thinking process</a:t>
            </a:r>
            <a:r>
              <a:rPr lang="en-US" sz="2400" dirty="0" smtClean="0">
                <a:solidFill>
                  <a:schemeClr val="tx1"/>
                </a:solidFill>
              </a:rPr>
              <a:t>.</a:t>
            </a:r>
            <a:endParaRPr lang="en-US" sz="2400" dirty="0">
              <a:solidFill>
                <a:schemeClr val="tx1"/>
              </a:solidFill>
            </a:endParaRPr>
          </a:p>
          <a:p>
            <a:pPr marL="640398" lvl="1" indent="-256032" eaLnBrk="1" fontAlgn="auto" hangingPunct="1">
              <a:spcAft>
                <a:spcPts val="0"/>
              </a:spcAft>
              <a:buClr>
                <a:schemeClr val="tx2"/>
              </a:buClr>
              <a:buSzPct val="110000"/>
              <a:buFont typeface="Lucida Sans Unicode" pitchFamily="34" charset="0"/>
              <a:buChar char="‣"/>
              <a:defRPr/>
            </a:pPr>
            <a:r>
              <a:rPr lang="en-US" sz="2400" dirty="0">
                <a:solidFill>
                  <a:schemeClr val="tx1"/>
                </a:solidFill>
              </a:rPr>
              <a:t>The client’s ability to demonstrate and communicate a choice</a:t>
            </a:r>
            <a:r>
              <a:rPr lang="en-US" sz="2400" dirty="0" smtClean="0">
                <a:solidFill>
                  <a:schemeClr val="tx1"/>
                </a:solidFill>
              </a:rPr>
              <a:t>.</a:t>
            </a:r>
            <a:endParaRPr lang="en-US" sz="2400" dirty="0">
              <a:solidFill>
                <a:schemeClr val="tx1"/>
              </a:solidFill>
            </a:endParaRPr>
          </a:p>
          <a:p>
            <a:pPr marL="640398" lvl="1" indent="-256032" eaLnBrk="1" fontAlgn="auto" hangingPunct="1">
              <a:spcAft>
                <a:spcPts val="0"/>
              </a:spcAft>
              <a:buClr>
                <a:schemeClr val="tx2"/>
              </a:buClr>
              <a:buSzPct val="110000"/>
              <a:buFont typeface="Lucida Sans Unicode" pitchFamily="34" charset="0"/>
              <a:buChar char="‣"/>
              <a:defRPr/>
            </a:pPr>
            <a:r>
              <a:rPr lang="en-US" sz="2400" dirty="0">
                <a:solidFill>
                  <a:schemeClr val="tx1"/>
                </a:solidFill>
              </a:rPr>
              <a:t>The client’s understanding of his/her own situation.</a:t>
            </a:r>
          </a:p>
          <a:p>
            <a:pPr eaLnBrk="1" hangingPunct="1">
              <a:buClr>
                <a:schemeClr val="tx2"/>
              </a:buClr>
              <a:buSzPct val="120000"/>
              <a:buFont typeface="Lucida Sans Unicode" pitchFamily="34" charset="0"/>
              <a:buChar char="‣"/>
              <a:defRPr/>
            </a:pPr>
            <a:endParaRPr lang="en-US" altLang="en-US" dirty="0" smtClean="0"/>
          </a:p>
          <a:p>
            <a:pPr lvl="2" eaLnBrk="1" hangingPunct="1">
              <a:buClr>
                <a:schemeClr val="tx2"/>
              </a:buClr>
              <a:buSzPct val="120000"/>
              <a:buFont typeface="Lucida Sans Unicode" pitchFamily="34" charset="0"/>
              <a:buChar char="‣"/>
              <a:defRPr/>
            </a:pPr>
            <a:endParaRPr lang="en-US" altLang="en-US" sz="2400" dirty="0"/>
          </a:p>
          <a:p>
            <a:pPr lvl="2" eaLnBrk="1" hangingPunct="1">
              <a:buClr>
                <a:schemeClr val="tx2"/>
              </a:buClr>
              <a:buSzPct val="120000"/>
              <a:buFont typeface="Lucida Sans Unicode" pitchFamily="34" charset="0"/>
              <a:buChar char="‣"/>
              <a:defRPr/>
            </a:pPr>
            <a:endParaRPr lang="en-US" altLang="en-US" sz="2400" dirty="0" smtClean="0"/>
          </a:p>
          <a:p>
            <a:pPr lvl="1" eaLnBrk="1" hangingPunct="1">
              <a:buClr>
                <a:srgbClr val="FFFF00"/>
              </a:buClr>
              <a:defRPr/>
            </a:pPr>
            <a:endParaRPr lang="en-US" altLang="en-US" dirty="0" smtClean="0">
              <a:solidFill>
                <a:srgbClr val="FFFF00"/>
              </a:solidFill>
            </a:endParaRPr>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10302" y="1531620"/>
            <a:ext cx="2692398"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1029" descr="MPj0185255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70638" y="4845050"/>
            <a:ext cx="2659062" cy="17589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31751" name="Picture 1035" descr="MPj0178608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98887" y="4267200"/>
            <a:ext cx="1546225" cy="2336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31752" name="Picture 1036" descr="MPj0289853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03200" y="4800600"/>
            <a:ext cx="2705100" cy="1803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2" name="Rectangle 2"/>
          <p:cNvSpPr txBox="1">
            <a:spLocks noChangeArrowheads="1"/>
          </p:cNvSpPr>
          <p:nvPr/>
        </p:nvSpPr>
        <p:spPr bwMode="auto">
          <a:xfrm>
            <a:off x="457200" y="190500"/>
            <a:ext cx="82296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62500" lnSpcReduction="20000"/>
          </a:bodyPr>
          <a:lstStyle>
            <a:lvl1pPr algn="ctr" rtl="0" fontAlgn="base">
              <a:spcBef>
                <a:spcPct val="0"/>
              </a:spcBef>
              <a:spcAft>
                <a:spcPct val="0"/>
              </a:spcAft>
              <a:defRPr sz="3300" kern="1200">
                <a:solidFill>
                  <a:schemeClr val="accent3">
                    <a:shade val="75000"/>
                  </a:schemeClr>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a:lstStyle>
          <a:p>
            <a:pPr fontAlgn="auto">
              <a:spcAft>
                <a:spcPts val="0"/>
              </a:spcAft>
              <a:defRPr/>
            </a:pPr>
            <a:r>
              <a:rPr lang="en-US" sz="4300" dirty="0" smtClean="0"/>
              <a:t>CASE STUDY ACTIVITY – </a:t>
            </a:r>
          </a:p>
          <a:p>
            <a:pPr fontAlgn="auto">
              <a:spcAft>
                <a:spcPts val="0"/>
              </a:spcAft>
              <a:defRPr/>
            </a:pPr>
            <a:r>
              <a:rPr lang="en-US" sz="4300" dirty="0" smtClean="0"/>
              <a:t>INTERVIEW QUESTIONS</a:t>
            </a:r>
            <a:r>
              <a:rPr lang="en-US" dirty="0" smtClean="0"/>
              <a:t/>
            </a:r>
            <a:br>
              <a:rPr lang="en-US" dirty="0" smtClean="0"/>
            </a:br>
            <a:endParaRPr lang="en-US" sz="4000" dirty="0">
              <a:latin typeface="Arial Rounded MT Bold" pitchFamily="34" charset="0"/>
            </a:endParaRPr>
          </a:p>
        </p:txBody>
      </p:sp>
      <p:sp>
        <p:nvSpPr>
          <p:cNvPr id="13" name="Text Box 7"/>
          <p:cNvSpPr txBox="1">
            <a:spLocks noChangeArrowheads="1"/>
          </p:cNvSpPr>
          <p:nvPr/>
        </p:nvSpPr>
        <p:spPr bwMode="auto">
          <a:xfrm>
            <a:off x="628650" y="2135188"/>
            <a:ext cx="8058150" cy="1428750"/>
          </a:xfrm>
          <a:prstGeom prst="rect">
            <a:avLst/>
          </a:prstGeom>
          <a:noFill/>
          <a:ln w="9525" algn="ctr">
            <a:noFill/>
            <a:miter lim="800000"/>
            <a:headEnd/>
            <a:tailEnd/>
          </a:ln>
          <a:effectLst/>
        </p:spPr>
        <p:txBody>
          <a:bodyPr>
            <a:spAutoFit/>
          </a:bodyPr>
          <a:lstStyle/>
          <a:p>
            <a:pPr marL="182880" fontAlgn="auto">
              <a:lnSpc>
                <a:spcPct val="90000"/>
              </a:lnSpc>
              <a:spcBef>
                <a:spcPct val="20000"/>
              </a:spcBef>
              <a:spcAft>
                <a:spcPts val="0"/>
              </a:spcAft>
              <a:buClr>
                <a:srgbClr val="646B86"/>
              </a:buClr>
              <a:buSzPct val="120000"/>
              <a:buFont typeface="Lucida Sans Unicode" pitchFamily="34" charset="0"/>
              <a:buChar char="‣"/>
              <a:defRPr/>
            </a:pPr>
            <a:r>
              <a:rPr lang="en-US" sz="2800" dirty="0">
                <a:solidFill>
                  <a:prstClr val="black"/>
                </a:solidFill>
                <a:latin typeface="+mn-lt"/>
              </a:rPr>
              <a:t>Using the previous case examples, small</a:t>
            </a:r>
          </a:p>
          <a:p>
            <a:pPr marL="365760" fontAlgn="auto">
              <a:spcBef>
                <a:spcPct val="20000"/>
              </a:spcBef>
              <a:spcAft>
                <a:spcPts val="0"/>
              </a:spcAft>
              <a:buClr>
                <a:srgbClr val="D16349"/>
              </a:buClr>
              <a:buSzPct val="85000"/>
              <a:defRPr/>
            </a:pPr>
            <a:r>
              <a:rPr lang="en-US" sz="2800" dirty="0">
                <a:solidFill>
                  <a:prstClr val="black"/>
                </a:solidFill>
                <a:latin typeface="+mn-lt"/>
              </a:rPr>
              <a:t>groups will develop appropriate questions to evaluate the clients’ decisional capacity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7813"/>
            <a:ext cx="8229600" cy="750887"/>
          </a:xfrm>
        </p:spPr>
        <p:txBody>
          <a:bodyPr/>
          <a:lstStyle/>
          <a:p>
            <a:pPr eaLnBrk="1" hangingPunct="1"/>
            <a:r>
              <a:rPr lang="en-US" altLang="en-US" smtClean="0">
                <a:solidFill>
                  <a:srgbClr val="7B9899"/>
                </a:solidFill>
              </a:rPr>
              <a:t>CULTURAL AWARENESS</a:t>
            </a:r>
          </a:p>
        </p:txBody>
      </p:sp>
      <p:sp>
        <p:nvSpPr>
          <p:cNvPr id="61443" name="Rectangle 3"/>
          <p:cNvSpPr>
            <a:spLocks noGrp="1" noChangeArrowheads="1"/>
          </p:cNvSpPr>
          <p:nvPr>
            <p:ph sz="quarter" idx="1"/>
          </p:nvPr>
        </p:nvSpPr>
        <p:spPr>
          <a:xfrm>
            <a:off x="454025" y="1754188"/>
            <a:ext cx="8204200" cy="4035425"/>
          </a:xfrm>
        </p:spPr>
        <p:txBody>
          <a:bodyPr/>
          <a:lstStyle/>
          <a:p>
            <a:pPr eaLnBrk="1" hangingPunct="1">
              <a:lnSpc>
                <a:spcPct val="90000"/>
              </a:lnSpc>
            </a:pPr>
            <a:r>
              <a:rPr lang="en-US" altLang="en-US" sz="2800" smtClean="0"/>
              <a:t>Openness to learning about other persons’ beliefs, attitudes, values and customs.</a:t>
            </a:r>
          </a:p>
          <a:p>
            <a:pPr eaLnBrk="1" hangingPunct="1">
              <a:lnSpc>
                <a:spcPct val="90000"/>
              </a:lnSpc>
            </a:pPr>
            <a:endParaRPr lang="en-US" altLang="en-US" sz="2800" smtClean="0"/>
          </a:p>
          <a:p>
            <a:pPr eaLnBrk="1" hangingPunct="1">
              <a:lnSpc>
                <a:spcPct val="90000"/>
              </a:lnSpc>
            </a:pPr>
            <a:r>
              <a:rPr lang="en-US" altLang="en-US" sz="2800" smtClean="0"/>
              <a:t>Awareness of cultures of physically and</a:t>
            </a:r>
          </a:p>
          <a:p>
            <a:pPr eaLnBrk="1" hangingPunct="1">
              <a:lnSpc>
                <a:spcPct val="90000"/>
              </a:lnSpc>
              <a:buFont typeface="Wingdings" panose="05000000000000000000" pitchFamily="2" charset="2"/>
              <a:buNone/>
            </a:pPr>
            <a:r>
              <a:rPr lang="en-US" altLang="en-US" sz="2800" smtClean="0"/>
              <a:t>   mentally challenged persons, of persons from other ethnic groups, and countries</a:t>
            </a:r>
            <a:r>
              <a:rPr lang="en-US" altLang="en-US" sz="2800" smtClean="0">
                <a:latin typeface="Arial" panose="020B0604020202020204" pitchFamily="34" charset="0"/>
              </a:rPr>
              <a:t>. </a:t>
            </a:r>
          </a:p>
        </p:txBody>
      </p:sp>
      <p:sp>
        <p:nvSpPr>
          <p:cNvPr id="61444" name="Text Box 7"/>
          <p:cNvSpPr txBox="1">
            <a:spLocks noChangeArrowheads="1"/>
          </p:cNvSpPr>
          <p:nvPr/>
        </p:nvSpPr>
        <p:spPr bwMode="auto">
          <a:xfrm>
            <a:off x="4556125" y="6069013"/>
            <a:ext cx="3921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Lodwick 2007</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3713" y="4578350"/>
            <a:ext cx="2744910" cy="182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normAutofit/>
          </a:bodyPr>
          <a:lstStyle/>
          <a:p>
            <a:pPr eaLnBrk="1" fontAlgn="auto" hangingPunct="1">
              <a:spcAft>
                <a:spcPts val="0"/>
              </a:spcAft>
              <a:defRPr/>
            </a:pPr>
            <a:r>
              <a:rPr lang="en-US" dirty="0"/>
              <a:t>CULTURALLY SKILLED INTERVIEWING</a:t>
            </a:r>
          </a:p>
        </p:txBody>
      </p:sp>
      <p:sp>
        <p:nvSpPr>
          <p:cNvPr id="62467" name="Text Box 7"/>
          <p:cNvSpPr txBox="1">
            <a:spLocks noChangeArrowheads="1"/>
          </p:cNvSpPr>
          <p:nvPr/>
        </p:nvSpPr>
        <p:spPr bwMode="auto">
          <a:xfrm>
            <a:off x="1787525" y="6132513"/>
            <a:ext cx="72040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Texas Department of Family and Protective Services 2004</a:t>
            </a:r>
          </a:p>
          <a:p>
            <a:pPr>
              <a:spcBef>
                <a:spcPct val="0"/>
              </a:spcBef>
              <a:buClrTx/>
              <a:buSzTx/>
              <a:buFontTx/>
              <a:buNone/>
            </a:pPr>
            <a:endParaRPr lang="en-US" altLang="en-US" sz="1800">
              <a:solidFill>
                <a:srgbClr val="FFFF00"/>
              </a:solidFill>
              <a:latin typeface="Arial" panose="020B0604020202020204" pitchFamily="34" charset="0"/>
            </a:endParaRPr>
          </a:p>
        </p:txBody>
      </p:sp>
      <p:grpSp>
        <p:nvGrpSpPr>
          <p:cNvPr id="3" name="Group 2"/>
          <p:cNvGrpSpPr/>
          <p:nvPr/>
        </p:nvGrpSpPr>
        <p:grpSpPr>
          <a:xfrm>
            <a:off x="1201559" y="1523999"/>
            <a:ext cx="6709131" cy="4474633"/>
            <a:chOff x="1201559" y="1523999"/>
            <a:chExt cx="6709131" cy="4474633"/>
          </a:xfrm>
        </p:grpSpPr>
        <p:sp>
          <p:nvSpPr>
            <p:cNvPr id="4" name="Freeform 3"/>
            <p:cNvSpPr/>
            <p:nvPr/>
          </p:nvSpPr>
          <p:spPr>
            <a:xfrm>
              <a:off x="1201559" y="1523999"/>
              <a:ext cx="2192526" cy="4474633"/>
            </a:xfrm>
            <a:custGeom>
              <a:avLst/>
              <a:gdLst>
                <a:gd name="connsiteX0" fmla="*/ 0 w 2192526"/>
                <a:gd name="connsiteY0" fmla="*/ 219253 h 4474633"/>
                <a:gd name="connsiteX1" fmla="*/ 219253 w 2192526"/>
                <a:gd name="connsiteY1" fmla="*/ 0 h 4474633"/>
                <a:gd name="connsiteX2" fmla="*/ 1973273 w 2192526"/>
                <a:gd name="connsiteY2" fmla="*/ 0 h 4474633"/>
                <a:gd name="connsiteX3" fmla="*/ 2192526 w 2192526"/>
                <a:gd name="connsiteY3" fmla="*/ 219253 h 4474633"/>
                <a:gd name="connsiteX4" fmla="*/ 2192526 w 2192526"/>
                <a:gd name="connsiteY4" fmla="*/ 4255380 h 4474633"/>
                <a:gd name="connsiteX5" fmla="*/ 1973273 w 2192526"/>
                <a:gd name="connsiteY5" fmla="*/ 4474633 h 4474633"/>
                <a:gd name="connsiteX6" fmla="*/ 219253 w 2192526"/>
                <a:gd name="connsiteY6" fmla="*/ 4474633 h 4474633"/>
                <a:gd name="connsiteX7" fmla="*/ 0 w 2192526"/>
                <a:gd name="connsiteY7" fmla="*/ 4255380 h 4474633"/>
                <a:gd name="connsiteX8" fmla="*/ 0 w 2192526"/>
                <a:gd name="connsiteY8" fmla="*/ 219253 h 4474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2526" h="4474633">
                  <a:moveTo>
                    <a:pt x="0" y="219253"/>
                  </a:moveTo>
                  <a:cubicBezTo>
                    <a:pt x="0" y="98163"/>
                    <a:pt x="98163" y="0"/>
                    <a:pt x="219253" y="0"/>
                  </a:cubicBezTo>
                  <a:lnTo>
                    <a:pt x="1973273" y="0"/>
                  </a:lnTo>
                  <a:cubicBezTo>
                    <a:pt x="2094363" y="0"/>
                    <a:pt x="2192526" y="98163"/>
                    <a:pt x="2192526" y="219253"/>
                  </a:cubicBezTo>
                  <a:lnTo>
                    <a:pt x="2192526" y="4255380"/>
                  </a:lnTo>
                  <a:cubicBezTo>
                    <a:pt x="2192526" y="4376470"/>
                    <a:pt x="2094363" y="4474633"/>
                    <a:pt x="1973273" y="4474633"/>
                  </a:cubicBezTo>
                  <a:lnTo>
                    <a:pt x="219253" y="4474633"/>
                  </a:lnTo>
                  <a:cubicBezTo>
                    <a:pt x="98163" y="4474633"/>
                    <a:pt x="0" y="4376470"/>
                    <a:pt x="0" y="4255380"/>
                  </a:cubicBezTo>
                  <a:lnTo>
                    <a:pt x="0" y="21925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912" tIns="1974765" rIns="184912" bIns="1079839" numCol="1" spcCol="1270" anchor="ctr" anchorCtr="0">
              <a:noAutofit/>
            </a:bodyPr>
            <a:lstStyle/>
            <a:p>
              <a:pPr lvl="0" algn="ctr" defTabSz="1155700">
                <a:lnSpc>
                  <a:spcPct val="90000"/>
                </a:lnSpc>
                <a:spcBef>
                  <a:spcPct val="0"/>
                </a:spcBef>
                <a:spcAft>
                  <a:spcPct val="35000"/>
                </a:spcAft>
              </a:pPr>
              <a:r>
                <a:rPr lang="en-US" sz="2600" kern="1200" dirty="0" smtClean="0"/>
                <a:t>Builds rapport</a:t>
              </a:r>
              <a:endParaRPr lang="en-US" sz="2600" kern="1200" dirty="0"/>
            </a:p>
          </p:txBody>
        </p:sp>
        <p:sp>
          <p:nvSpPr>
            <p:cNvPr id="5" name="Oval 4"/>
            <p:cNvSpPr/>
            <p:nvPr/>
          </p:nvSpPr>
          <p:spPr>
            <a:xfrm>
              <a:off x="1552796" y="1792476"/>
              <a:ext cx="1490052" cy="1490052"/>
            </a:xfrm>
            <a:prstGeom prst="ellipse">
              <a:avLst/>
            </a:prstGeom>
            <a:blipFill>
              <a:blip r:embed="rId4" cstate="email">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Freeform 5"/>
            <p:cNvSpPr/>
            <p:nvPr/>
          </p:nvSpPr>
          <p:spPr>
            <a:xfrm>
              <a:off x="3459861" y="1523999"/>
              <a:ext cx="2192526" cy="4474633"/>
            </a:xfrm>
            <a:custGeom>
              <a:avLst/>
              <a:gdLst>
                <a:gd name="connsiteX0" fmla="*/ 0 w 2192526"/>
                <a:gd name="connsiteY0" fmla="*/ 219253 h 4474633"/>
                <a:gd name="connsiteX1" fmla="*/ 219253 w 2192526"/>
                <a:gd name="connsiteY1" fmla="*/ 0 h 4474633"/>
                <a:gd name="connsiteX2" fmla="*/ 1973273 w 2192526"/>
                <a:gd name="connsiteY2" fmla="*/ 0 h 4474633"/>
                <a:gd name="connsiteX3" fmla="*/ 2192526 w 2192526"/>
                <a:gd name="connsiteY3" fmla="*/ 219253 h 4474633"/>
                <a:gd name="connsiteX4" fmla="*/ 2192526 w 2192526"/>
                <a:gd name="connsiteY4" fmla="*/ 4255380 h 4474633"/>
                <a:gd name="connsiteX5" fmla="*/ 1973273 w 2192526"/>
                <a:gd name="connsiteY5" fmla="*/ 4474633 h 4474633"/>
                <a:gd name="connsiteX6" fmla="*/ 219253 w 2192526"/>
                <a:gd name="connsiteY6" fmla="*/ 4474633 h 4474633"/>
                <a:gd name="connsiteX7" fmla="*/ 0 w 2192526"/>
                <a:gd name="connsiteY7" fmla="*/ 4255380 h 4474633"/>
                <a:gd name="connsiteX8" fmla="*/ 0 w 2192526"/>
                <a:gd name="connsiteY8" fmla="*/ 219253 h 4474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2526" h="4474633">
                  <a:moveTo>
                    <a:pt x="0" y="219253"/>
                  </a:moveTo>
                  <a:cubicBezTo>
                    <a:pt x="0" y="98163"/>
                    <a:pt x="98163" y="0"/>
                    <a:pt x="219253" y="0"/>
                  </a:cubicBezTo>
                  <a:lnTo>
                    <a:pt x="1973273" y="0"/>
                  </a:lnTo>
                  <a:cubicBezTo>
                    <a:pt x="2094363" y="0"/>
                    <a:pt x="2192526" y="98163"/>
                    <a:pt x="2192526" y="219253"/>
                  </a:cubicBezTo>
                  <a:lnTo>
                    <a:pt x="2192526" y="4255380"/>
                  </a:lnTo>
                  <a:cubicBezTo>
                    <a:pt x="2192526" y="4376470"/>
                    <a:pt x="2094363" y="4474633"/>
                    <a:pt x="1973273" y="4474633"/>
                  </a:cubicBezTo>
                  <a:lnTo>
                    <a:pt x="219253" y="4474633"/>
                  </a:lnTo>
                  <a:cubicBezTo>
                    <a:pt x="98163" y="4474633"/>
                    <a:pt x="0" y="4376470"/>
                    <a:pt x="0" y="4255380"/>
                  </a:cubicBezTo>
                  <a:lnTo>
                    <a:pt x="0" y="21925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912" tIns="1974765" rIns="184912" bIns="1079839" numCol="1" spcCol="1270" anchor="ctr" anchorCtr="0">
              <a:noAutofit/>
            </a:bodyPr>
            <a:lstStyle/>
            <a:p>
              <a:pPr lvl="0" algn="ctr" defTabSz="1155700">
                <a:lnSpc>
                  <a:spcPct val="90000"/>
                </a:lnSpc>
                <a:spcBef>
                  <a:spcPct val="0"/>
                </a:spcBef>
                <a:spcAft>
                  <a:spcPct val="35000"/>
                </a:spcAft>
              </a:pPr>
              <a:r>
                <a:rPr lang="en-US" sz="2600" kern="1200" dirty="0" smtClean="0"/>
                <a:t>Helps get valid information</a:t>
              </a:r>
              <a:endParaRPr lang="en-US" sz="2600" kern="1200" dirty="0"/>
            </a:p>
          </p:txBody>
        </p:sp>
        <p:sp>
          <p:nvSpPr>
            <p:cNvPr id="7" name="Oval 6"/>
            <p:cNvSpPr/>
            <p:nvPr/>
          </p:nvSpPr>
          <p:spPr>
            <a:xfrm>
              <a:off x="3811098" y="1792476"/>
              <a:ext cx="1490052" cy="1490052"/>
            </a:xfrm>
            <a:prstGeom prst="ellipse">
              <a:avLst/>
            </a:prstGeom>
            <a:blipFill>
              <a:blip r:embed="rId5" cstate="email">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Freeform 7"/>
            <p:cNvSpPr/>
            <p:nvPr/>
          </p:nvSpPr>
          <p:spPr>
            <a:xfrm>
              <a:off x="5718164" y="1523999"/>
              <a:ext cx="2192526" cy="4474633"/>
            </a:xfrm>
            <a:custGeom>
              <a:avLst/>
              <a:gdLst>
                <a:gd name="connsiteX0" fmla="*/ 0 w 2192526"/>
                <a:gd name="connsiteY0" fmla="*/ 219253 h 4474633"/>
                <a:gd name="connsiteX1" fmla="*/ 219253 w 2192526"/>
                <a:gd name="connsiteY1" fmla="*/ 0 h 4474633"/>
                <a:gd name="connsiteX2" fmla="*/ 1973273 w 2192526"/>
                <a:gd name="connsiteY2" fmla="*/ 0 h 4474633"/>
                <a:gd name="connsiteX3" fmla="*/ 2192526 w 2192526"/>
                <a:gd name="connsiteY3" fmla="*/ 219253 h 4474633"/>
                <a:gd name="connsiteX4" fmla="*/ 2192526 w 2192526"/>
                <a:gd name="connsiteY4" fmla="*/ 4255380 h 4474633"/>
                <a:gd name="connsiteX5" fmla="*/ 1973273 w 2192526"/>
                <a:gd name="connsiteY5" fmla="*/ 4474633 h 4474633"/>
                <a:gd name="connsiteX6" fmla="*/ 219253 w 2192526"/>
                <a:gd name="connsiteY6" fmla="*/ 4474633 h 4474633"/>
                <a:gd name="connsiteX7" fmla="*/ 0 w 2192526"/>
                <a:gd name="connsiteY7" fmla="*/ 4255380 h 4474633"/>
                <a:gd name="connsiteX8" fmla="*/ 0 w 2192526"/>
                <a:gd name="connsiteY8" fmla="*/ 219253 h 4474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2526" h="4474633">
                  <a:moveTo>
                    <a:pt x="0" y="219253"/>
                  </a:moveTo>
                  <a:cubicBezTo>
                    <a:pt x="0" y="98163"/>
                    <a:pt x="98163" y="0"/>
                    <a:pt x="219253" y="0"/>
                  </a:cubicBezTo>
                  <a:lnTo>
                    <a:pt x="1973273" y="0"/>
                  </a:lnTo>
                  <a:cubicBezTo>
                    <a:pt x="2094363" y="0"/>
                    <a:pt x="2192526" y="98163"/>
                    <a:pt x="2192526" y="219253"/>
                  </a:cubicBezTo>
                  <a:lnTo>
                    <a:pt x="2192526" y="4255380"/>
                  </a:lnTo>
                  <a:cubicBezTo>
                    <a:pt x="2192526" y="4376470"/>
                    <a:pt x="2094363" y="4474633"/>
                    <a:pt x="1973273" y="4474633"/>
                  </a:cubicBezTo>
                  <a:lnTo>
                    <a:pt x="219253" y="4474633"/>
                  </a:lnTo>
                  <a:cubicBezTo>
                    <a:pt x="98163" y="4474633"/>
                    <a:pt x="0" y="4376470"/>
                    <a:pt x="0" y="4255380"/>
                  </a:cubicBezTo>
                  <a:lnTo>
                    <a:pt x="0" y="21925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912" tIns="1974765" rIns="184912" bIns="1079839" numCol="1" spcCol="1270" anchor="ctr" anchorCtr="0">
              <a:noAutofit/>
            </a:bodyPr>
            <a:lstStyle/>
            <a:p>
              <a:pPr lvl="0" algn="ctr" defTabSz="1155700">
                <a:lnSpc>
                  <a:spcPct val="90000"/>
                </a:lnSpc>
                <a:spcBef>
                  <a:spcPct val="0"/>
                </a:spcBef>
                <a:spcAft>
                  <a:spcPct val="35000"/>
                </a:spcAft>
              </a:pPr>
              <a:r>
                <a:rPr lang="en-US" sz="2600" kern="1200" dirty="0" smtClean="0"/>
                <a:t>Establishes context for accurate analysis</a:t>
              </a:r>
              <a:endParaRPr lang="en-US" sz="2600" kern="1200" dirty="0"/>
            </a:p>
          </p:txBody>
        </p:sp>
        <p:sp>
          <p:nvSpPr>
            <p:cNvPr id="9" name="Oval 8"/>
            <p:cNvSpPr/>
            <p:nvPr/>
          </p:nvSpPr>
          <p:spPr>
            <a:xfrm>
              <a:off x="6069401" y="1792476"/>
              <a:ext cx="1490052" cy="1490052"/>
            </a:xfrm>
            <a:prstGeom prst="ellipse">
              <a:avLst/>
            </a:prstGeom>
            <a:blipFill>
              <a:blip r:embed="rId6" cstate="email">
                <a:extLst>
                  <a:ext uri="{28A0092B-C50C-407E-A947-70E740481C1C}">
                    <a14:useLocalDpi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Left-Right Arrow 9"/>
            <p:cNvSpPr/>
            <p:nvPr/>
          </p:nvSpPr>
          <p:spPr>
            <a:xfrm>
              <a:off x="1468627" y="5103705"/>
              <a:ext cx="6174994" cy="671194"/>
            </a:xfrm>
            <a:prstGeom prst="leftRight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 </a:t>
            </a:r>
            <a:r>
              <a:rPr lang="en-US" dirty="0"/>
              <a:t/>
            </a:r>
            <a:br>
              <a:rPr lang="en-US" dirty="0"/>
            </a:br>
            <a:r>
              <a:rPr lang="en-US" dirty="0" smtClean="0"/>
              <a:t>Cross Cultural Interviewing </a:t>
            </a:r>
            <a:r>
              <a:rPr lang="en-US" dirty="0"/>
              <a:t>Skills</a:t>
            </a:r>
          </a:p>
        </p:txBody>
      </p:sp>
      <p:sp>
        <p:nvSpPr>
          <p:cNvPr id="63491" name="Rectangle 3"/>
          <p:cNvSpPr>
            <a:spLocks noGrp="1" noChangeArrowheads="1"/>
          </p:cNvSpPr>
          <p:nvPr>
            <p:ph sz="quarter" idx="1"/>
          </p:nvPr>
        </p:nvSpPr>
        <p:spPr>
          <a:xfrm>
            <a:off x="457200" y="1816100"/>
            <a:ext cx="7924800" cy="4251325"/>
          </a:xfrm>
        </p:spPr>
        <p:txBody>
          <a:bodyPr/>
          <a:lstStyle/>
          <a:p>
            <a:pPr eaLnBrk="1" hangingPunct="1">
              <a:lnSpc>
                <a:spcPct val="90000"/>
              </a:lnSpc>
              <a:buClr>
                <a:schemeClr val="tx2"/>
              </a:buClr>
              <a:buSzPct val="120000"/>
              <a:buFont typeface="Lucida Sans Unicode" panose="020B0602030504020204" pitchFamily="34" charset="0"/>
              <a:buChar char="‣"/>
            </a:pPr>
            <a:r>
              <a:rPr lang="en-US" altLang="en-US" smtClean="0"/>
              <a:t>Learn as much as you can beforehand </a:t>
            </a:r>
          </a:p>
          <a:p>
            <a:pPr eaLnBrk="1" hangingPunct="1">
              <a:lnSpc>
                <a:spcPct val="90000"/>
              </a:lnSpc>
              <a:buClr>
                <a:schemeClr val="tx2"/>
              </a:buClr>
              <a:buSzPct val="120000"/>
              <a:buFont typeface="Wingdings 3" panose="05040102010807070707" pitchFamily="18" charset="2"/>
              <a:buNone/>
            </a:pPr>
            <a:r>
              <a:rPr lang="en-US" altLang="en-US" smtClean="0"/>
              <a:t>	about cultural beliefs that affect:</a:t>
            </a:r>
          </a:p>
          <a:p>
            <a:pPr lvl="1" eaLnBrk="1" hangingPunct="1">
              <a:buClr>
                <a:schemeClr val="tx2"/>
              </a:buClr>
              <a:buSzPct val="120000"/>
              <a:buFont typeface="Lucida Sans Unicode" panose="020B0602030504020204" pitchFamily="34" charset="0"/>
              <a:buChar char="‣"/>
            </a:pPr>
            <a:r>
              <a:rPr lang="en-US" altLang="en-US" smtClean="0">
                <a:solidFill>
                  <a:schemeClr val="tx1"/>
                </a:solidFill>
              </a:rPr>
              <a:t>Values</a:t>
            </a:r>
          </a:p>
          <a:p>
            <a:pPr lvl="1" eaLnBrk="1" hangingPunct="1">
              <a:buClr>
                <a:schemeClr val="tx2"/>
              </a:buClr>
              <a:buSzPct val="120000"/>
              <a:buFont typeface="Lucida Sans Unicode" panose="020B0602030504020204" pitchFamily="34" charset="0"/>
              <a:buChar char="‣"/>
            </a:pPr>
            <a:r>
              <a:rPr lang="en-US" altLang="en-US" smtClean="0">
                <a:solidFill>
                  <a:schemeClr val="tx1"/>
                </a:solidFill>
              </a:rPr>
              <a:t>Attitudes</a:t>
            </a:r>
          </a:p>
          <a:p>
            <a:pPr lvl="1" eaLnBrk="1" hangingPunct="1">
              <a:buClr>
                <a:schemeClr val="tx2"/>
              </a:buClr>
              <a:buSzPct val="120000"/>
              <a:buFont typeface="Lucida Sans Unicode" panose="020B0602030504020204" pitchFamily="34" charset="0"/>
              <a:buChar char="‣"/>
            </a:pPr>
            <a:r>
              <a:rPr lang="en-US" altLang="en-US" smtClean="0">
                <a:solidFill>
                  <a:schemeClr val="tx1"/>
                </a:solidFill>
              </a:rPr>
              <a:t>Customs</a:t>
            </a:r>
          </a:p>
          <a:p>
            <a:pPr lvl="1" eaLnBrk="1" hangingPunct="1">
              <a:buClr>
                <a:schemeClr val="tx2"/>
              </a:buClr>
              <a:buSzPct val="120000"/>
              <a:buFont typeface="Lucida Sans Unicode" panose="020B0602030504020204" pitchFamily="34" charset="0"/>
              <a:buChar char="‣"/>
            </a:pPr>
            <a:r>
              <a:rPr lang="en-US" altLang="en-US" smtClean="0">
                <a:solidFill>
                  <a:schemeClr val="tx1"/>
                </a:solidFill>
              </a:rPr>
              <a:t>Faith/religious beliefs</a:t>
            </a:r>
          </a:p>
          <a:p>
            <a:pPr lvl="1" eaLnBrk="1" hangingPunct="1">
              <a:buClr>
                <a:schemeClr val="tx2"/>
              </a:buClr>
              <a:buSzPct val="120000"/>
              <a:buFont typeface="Lucida Sans Unicode" panose="020B0602030504020204" pitchFamily="34" charset="0"/>
              <a:buChar char="‣"/>
            </a:pPr>
            <a:r>
              <a:rPr lang="en-US" altLang="en-US" smtClean="0">
                <a:solidFill>
                  <a:schemeClr val="tx1"/>
                </a:solidFill>
              </a:rPr>
              <a:t>Family structure</a:t>
            </a:r>
          </a:p>
          <a:p>
            <a:pPr lvl="2" eaLnBrk="1" hangingPunct="1">
              <a:buClr>
                <a:schemeClr val="tx2"/>
              </a:buClr>
              <a:buSzPct val="120000"/>
              <a:buFont typeface="Lucida Sans Unicode" panose="020B0602030504020204" pitchFamily="34" charset="0"/>
              <a:buChar char="‣"/>
            </a:pPr>
            <a:r>
              <a:rPr lang="en-US" altLang="en-US" smtClean="0"/>
              <a:t>Marriage</a:t>
            </a:r>
          </a:p>
          <a:p>
            <a:pPr lvl="2" eaLnBrk="1" hangingPunct="1">
              <a:buClr>
                <a:schemeClr val="tx2"/>
              </a:buClr>
              <a:buSzPct val="120000"/>
              <a:buFont typeface="Lucida Sans Unicode" panose="020B0602030504020204" pitchFamily="34" charset="0"/>
              <a:buChar char="‣"/>
            </a:pPr>
            <a:r>
              <a:rPr lang="en-US" altLang="en-US" smtClean="0"/>
              <a:t>Roles </a:t>
            </a:r>
          </a:p>
        </p:txBody>
      </p:sp>
      <p:sp>
        <p:nvSpPr>
          <p:cNvPr id="63492" name="Text Box 4"/>
          <p:cNvSpPr txBox="1">
            <a:spLocks noChangeArrowheads="1"/>
          </p:cNvSpPr>
          <p:nvPr/>
        </p:nvSpPr>
        <p:spPr bwMode="auto">
          <a:xfrm>
            <a:off x="2540000" y="6027738"/>
            <a:ext cx="6421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r">
              <a:spcBef>
                <a:spcPct val="0"/>
              </a:spcBef>
              <a:buClrTx/>
              <a:buSzTx/>
              <a:buFontTx/>
              <a:buNone/>
            </a:pPr>
            <a:r>
              <a:rPr lang="en-US" altLang="en-US" sz="1600">
                <a:latin typeface="Arial" panose="020B0604020202020204" pitchFamily="34" charset="0"/>
              </a:rPr>
              <a:t>Source: Texas Department of Family and Protective Services 2004</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49423" y="2743200"/>
            <a:ext cx="1824225"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eaLnBrk="1" hangingPunct="1"/>
            <a:r>
              <a:rPr lang="en-US" altLang="en-US" smtClean="0">
                <a:solidFill>
                  <a:srgbClr val="7B9899"/>
                </a:solidFill>
              </a:rPr>
              <a:t>TRAINING GOAL</a:t>
            </a:r>
          </a:p>
        </p:txBody>
      </p:sp>
      <p:sp>
        <p:nvSpPr>
          <p:cNvPr id="18435" name="Rectangle 1027"/>
          <p:cNvSpPr>
            <a:spLocks noGrp="1" noChangeArrowheads="1"/>
          </p:cNvSpPr>
          <p:nvPr>
            <p:ph sz="quarter" idx="1"/>
          </p:nvPr>
        </p:nvSpPr>
        <p:spPr>
          <a:xfrm>
            <a:off x="165100" y="1600200"/>
            <a:ext cx="8420100" cy="3590925"/>
          </a:xfrm>
        </p:spPr>
        <p:txBody>
          <a:bodyPr/>
          <a:lstStyle/>
          <a:p>
            <a:pPr eaLnBrk="1" hangingPunct="1">
              <a:buClr>
                <a:srgbClr val="FF9900"/>
              </a:buClr>
              <a:buFont typeface="Symbol" panose="05050102010706020507" pitchFamily="18" charset="2"/>
              <a:buNone/>
            </a:pPr>
            <a:r>
              <a:rPr lang="en-US" altLang="en-US" smtClean="0"/>
              <a:t>	</a:t>
            </a:r>
          </a:p>
          <a:p>
            <a:pPr eaLnBrk="1" hangingPunct="1">
              <a:buClr>
                <a:srgbClr val="FF9900"/>
              </a:buClr>
              <a:buFont typeface="Symbol" panose="05050102010706020507" pitchFamily="18" charset="2"/>
              <a:buNone/>
            </a:pPr>
            <a:r>
              <a:rPr lang="en-US" altLang="en-US" smtClean="0"/>
              <a:t>	To assist Adult Protective Services professionals in identifying the factors that affect clients’ decisional capacity and to know when and how to seek a professional evaluation.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normAutofit/>
          </a:bodyPr>
          <a:lstStyle/>
          <a:p>
            <a:pPr eaLnBrk="1" fontAlgn="auto" hangingPunct="1">
              <a:spcAft>
                <a:spcPts val="0"/>
              </a:spcAft>
              <a:defRPr/>
            </a:pPr>
            <a:r>
              <a:rPr lang="en-US" dirty="0"/>
              <a:t>Cross Cultural Interviewing Skills</a:t>
            </a:r>
            <a:endParaRPr lang="en-US" dirty="0">
              <a:solidFill>
                <a:schemeClr val="tx1"/>
              </a:solidFill>
            </a:endParaRPr>
          </a:p>
        </p:txBody>
      </p:sp>
      <p:sp>
        <p:nvSpPr>
          <p:cNvPr id="64515" name="Rectangle 3"/>
          <p:cNvSpPr>
            <a:spLocks noGrp="1" noChangeArrowheads="1"/>
          </p:cNvSpPr>
          <p:nvPr>
            <p:ph sz="quarter" idx="1"/>
          </p:nvPr>
        </p:nvSpPr>
        <p:spPr>
          <a:xfrm>
            <a:off x="431800" y="1663700"/>
            <a:ext cx="8229600" cy="3971925"/>
          </a:xfrm>
        </p:spPr>
        <p:txBody>
          <a:bodyPr/>
          <a:lstStyle/>
          <a:p>
            <a:pPr eaLnBrk="1" hangingPunct="1">
              <a:lnSpc>
                <a:spcPct val="90000"/>
              </a:lnSpc>
              <a:spcAft>
                <a:spcPct val="40000"/>
              </a:spcAft>
              <a:buClr>
                <a:schemeClr val="tx2"/>
              </a:buClr>
            </a:pPr>
            <a:r>
              <a:rPr lang="en-US" altLang="en-US" smtClean="0"/>
              <a:t>Be aware that strangers are perceived as “outsiders”.</a:t>
            </a:r>
          </a:p>
          <a:p>
            <a:pPr eaLnBrk="1" hangingPunct="1">
              <a:spcAft>
                <a:spcPct val="40000"/>
              </a:spcAft>
              <a:buClr>
                <a:schemeClr val="tx2"/>
              </a:buClr>
            </a:pPr>
            <a:r>
              <a:rPr lang="en-US" altLang="en-US" smtClean="0"/>
              <a:t>Take time to establish rapport.</a:t>
            </a:r>
          </a:p>
          <a:p>
            <a:pPr eaLnBrk="1" hangingPunct="1">
              <a:spcAft>
                <a:spcPct val="40000"/>
              </a:spcAft>
              <a:buClr>
                <a:schemeClr val="tx2"/>
              </a:buClr>
            </a:pPr>
            <a:r>
              <a:rPr lang="en-US" altLang="en-US" smtClean="0"/>
              <a:t>Speak clearly, avoid idioms and slang.</a:t>
            </a:r>
          </a:p>
          <a:p>
            <a:pPr eaLnBrk="1" hangingPunct="1">
              <a:lnSpc>
                <a:spcPct val="90000"/>
              </a:lnSpc>
              <a:spcAft>
                <a:spcPct val="40000"/>
              </a:spcAft>
              <a:buClr>
                <a:schemeClr val="tx2"/>
              </a:buClr>
            </a:pPr>
            <a:r>
              <a:rPr lang="en-US" altLang="en-US" smtClean="0"/>
              <a:t>Mirror the interviewee in tone of voice, eye contact, directness of speech.</a:t>
            </a:r>
          </a:p>
          <a:p>
            <a:pPr eaLnBrk="1" hangingPunct="1">
              <a:spcAft>
                <a:spcPct val="40000"/>
              </a:spcAft>
              <a:buClr>
                <a:schemeClr val="tx2"/>
              </a:buClr>
            </a:pPr>
            <a:r>
              <a:rPr lang="en-US" altLang="en-US" smtClean="0"/>
              <a:t>Be respectful.</a:t>
            </a:r>
          </a:p>
        </p:txBody>
      </p:sp>
      <p:sp>
        <p:nvSpPr>
          <p:cNvPr id="290820" name="Text Box 4"/>
          <p:cNvSpPr txBox="1">
            <a:spLocks noChangeArrowheads="1"/>
          </p:cNvSpPr>
          <p:nvPr/>
        </p:nvSpPr>
        <p:spPr bwMode="auto">
          <a:xfrm>
            <a:off x="6219825" y="5459413"/>
            <a:ext cx="184150" cy="396875"/>
          </a:xfrm>
          <a:prstGeom prst="rect">
            <a:avLst/>
          </a:prstGeom>
          <a:noFill/>
          <a:ln w="9525" algn="ctr">
            <a:noFill/>
            <a:miter lim="800000"/>
            <a:headEnd/>
            <a:tailEnd/>
          </a:ln>
          <a:effectLst/>
        </p:spPr>
        <p:txBody>
          <a:bodyPr wrap="none">
            <a:spAutoFit/>
          </a:bodyPr>
          <a:lstStyle/>
          <a:p>
            <a:pPr eaLnBrk="0" hangingPunct="0">
              <a:defRPr/>
            </a:pPr>
            <a:endParaRPr lang="en-US" sz="2000">
              <a:effectLst>
                <a:outerShdw blurRad="38100" dist="38100" dir="2700000" algn="tl">
                  <a:srgbClr val="000000"/>
                </a:outerShdw>
              </a:effectLst>
              <a:latin typeface="Arial" charset="0"/>
            </a:endParaRPr>
          </a:p>
        </p:txBody>
      </p:sp>
      <p:sp>
        <p:nvSpPr>
          <p:cNvPr id="64517" name="Text Box 5"/>
          <p:cNvSpPr txBox="1">
            <a:spLocks noChangeArrowheads="1"/>
          </p:cNvSpPr>
          <p:nvPr/>
        </p:nvSpPr>
        <p:spPr bwMode="auto">
          <a:xfrm>
            <a:off x="2730500" y="6046788"/>
            <a:ext cx="6296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r>
              <a:rPr lang="en-US" altLang="en-US" sz="1600">
                <a:latin typeface="Arial" panose="020B0604020202020204" pitchFamily="34" charset="0"/>
              </a:rPr>
              <a:t>Source: Texas Department of Family and Protective Services 2004</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sz="quarter" idx="1"/>
          </p:nvPr>
        </p:nvSpPr>
        <p:spPr>
          <a:xfrm>
            <a:off x="549275" y="1833563"/>
            <a:ext cx="7929563" cy="3478212"/>
          </a:xfrm>
        </p:spPr>
        <p:txBody>
          <a:bodyPr/>
          <a:lstStyle/>
          <a:p>
            <a:pPr eaLnBrk="1" hangingPunct="1">
              <a:buClr>
                <a:schemeClr val="tx2"/>
              </a:buClr>
              <a:buSzPct val="120000"/>
              <a:buFont typeface="Lucida Sans Unicode" panose="020B0602030504020204" pitchFamily="34" charset="0"/>
              <a:buChar char="‣"/>
            </a:pPr>
            <a:r>
              <a:rPr lang="en-US" altLang="en-US" smtClean="0"/>
              <a:t>Never rely on the perpetrator or a family member to act as the interpreter.</a:t>
            </a:r>
          </a:p>
          <a:p>
            <a:pPr eaLnBrk="1" hangingPunct="1">
              <a:buClr>
                <a:schemeClr val="tx2"/>
              </a:buClr>
              <a:buSzPct val="120000"/>
              <a:buFont typeface="Wingdings 3" panose="05040102010807070707" pitchFamily="18" charset="2"/>
              <a:buNone/>
            </a:pPr>
            <a:endParaRPr lang="en-US" altLang="en-US" sz="1800" smtClean="0"/>
          </a:p>
          <a:p>
            <a:pPr eaLnBrk="1" hangingPunct="1">
              <a:buClr>
                <a:schemeClr val="tx2"/>
              </a:buClr>
              <a:buSzPct val="120000"/>
              <a:buFont typeface="Lucida Sans Unicode" panose="020B0602030504020204" pitchFamily="34" charset="0"/>
              <a:buChar char="‣"/>
            </a:pPr>
            <a:r>
              <a:rPr lang="en-US" altLang="en-US" smtClean="0"/>
              <a:t>Always use independent interpreters.</a:t>
            </a:r>
          </a:p>
          <a:p>
            <a:pPr eaLnBrk="1" hangingPunct="1">
              <a:buClr>
                <a:schemeClr val="tx2"/>
              </a:buClr>
              <a:buSzPct val="120000"/>
              <a:buFont typeface="Wingdings 3" panose="05040102010807070707" pitchFamily="18" charset="2"/>
              <a:buNone/>
            </a:pPr>
            <a:endParaRPr lang="en-US" altLang="en-US" sz="1400" smtClean="0"/>
          </a:p>
          <a:p>
            <a:pPr eaLnBrk="1" hangingPunct="1">
              <a:buClr>
                <a:schemeClr val="tx2"/>
              </a:buClr>
              <a:buSzPct val="120000"/>
              <a:buFont typeface="Lucida Sans Unicode" panose="020B0602030504020204" pitchFamily="34" charset="0"/>
              <a:buChar char="‣"/>
            </a:pPr>
            <a:r>
              <a:rPr lang="en-US" altLang="en-US" smtClean="0"/>
              <a:t>When using an interpreter, direct all communication to the victim.</a:t>
            </a:r>
          </a:p>
          <a:p>
            <a:pPr eaLnBrk="1" hangingPunct="1">
              <a:lnSpc>
                <a:spcPct val="90000"/>
              </a:lnSpc>
              <a:spcBef>
                <a:spcPct val="0"/>
              </a:spcBef>
              <a:buClr>
                <a:srgbClr val="FFFF00"/>
              </a:buClr>
              <a:buFont typeface="Symbol" panose="05050102010706020507" pitchFamily="18" charset="2"/>
              <a:buNone/>
            </a:pPr>
            <a:endParaRPr lang="en-US" altLang="en-US" smtClean="0">
              <a:solidFill>
                <a:srgbClr val="FFFF00"/>
              </a:solidFill>
            </a:endParaRPr>
          </a:p>
        </p:txBody>
      </p:sp>
      <p:sp>
        <p:nvSpPr>
          <p:cNvPr id="65539" name="Text Box 5"/>
          <p:cNvSpPr txBox="1">
            <a:spLocks noChangeArrowheads="1"/>
          </p:cNvSpPr>
          <p:nvPr/>
        </p:nvSpPr>
        <p:spPr bwMode="auto">
          <a:xfrm>
            <a:off x="-1235075" y="5965825"/>
            <a:ext cx="4697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a:r>
              <a:rPr lang="en-US" altLang="en-US" sz="1600">
                <a:latin typeface="Arial" panose="020B0604020202020204" pitchFamily="34" charset="0"/>
              </a:rPr>
              <a:t>Source: Ramsey-Klawsnik 2005</a:t>
            </a:r>
          </a:p>
        </p:txBody>
      </p:sp>
      <p:sp>
        <p:nvSpPr>
          <p:cNvPr id="7"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 </a:t>
            </a:r>
            <a:r>
              <a:rPr lang="en-US" dirty="0"/>
              <a:t/>
            </a:r>
            <a:br>
              <a:rPr lang="en-US" dirty="0"/>
            </a:br>
            <a:r>
              <a:rPr lang="en-US" sz="3700" dirty="0" smtClean="0"/>
              <a:t>Using Interpreters</a:t>
            </a:r>
            <a:endParaRPr lang="en-US" sz="3700"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48328" y="3009900"/>
            <a:ext cx="1888575" cy="2834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
            </a:r>
            <a:br>
              <a:rPr lang="en-US" dirty="0"/>
            </a:br>
            <a:r>
              <a:rPr lang="en-US" sz="3700" dirty="0" smtClean="0"/>
              <a:t>Non-Verbal Clients</a:t>
            </a:r>
            <a:endParaRPr lang="en-US" sz="3700" dirty="0"/>
          </a:p>
        </p:txBody>
      </p:sp>
      <p:sp>
        <p:nvSpPr>
          <p:cNvPr id="66563" name="Rectangle 3"/>
          <p:cNvSpPr>
            <a:spLocks noGrp="1" noChangeArrowheads="1"/>
          </p:cNvSpPr>
          <p:nvPr>
            <p:ph sz="quarter" idx="1"/>
          </p:nvPr>
        </p:nvSpPr>
        <p:spPr>
          <a:xfrm>
            <a:off x="927100" y="1879600"/>
            <a:ext cx="7708900" cy="3886200"/>
          </a:xfrm>
        </p:spPr>
        <p:txBody>
          <a:bodyPr/>
          <a:lstStyle/>
          <a:p>
            <a:pPr eaLnBrk="1" hangingPunct="1">
              <a:spcBef>
                <a:spcPct val="0"/>
              </a:spcBef>
              <a:buClrTx/>
              <a:buSzTx/>
              <a:buFontTx/>
              <a:buNone/>
            </a:pPr>
            <a:r>
              <a:rPr lang="en-US" altLang="en-US" b="1" smtClean="0">
                <a:solidFill>
                  <a:srgbClr val="FFFF00"/>
                </a:solidFill>
                <a:latin typeface="Arial" panose="020B0604020202020204" pitchFamily="34" charset="0"/>
              </a:rPr>
              <a:t>   </a:t>
            </a:r>
            <a:endParaRPr lang="en-US" altLang="en-US" smtClean="0"/>
          </a:p>
        </p:txBody>
      </p:sp>
      <p:sp>
        <p:nvSpPr>
          <p:cNvPr id="395268" name="Rectangle 4"/>
          <p:cNvSpPr>
            <a:spLocks noChangeArrowheads="1"/>
          </p:cNvSpPr>
          <p:nvPr/>
        </p:nvSpPr>
        <p:spPr bwMode="auto">
          <a:xfrm>
            <a:off x="850900" y="1917700"/>
            <a:ext cx="7607300" cy="2271713"/>
          </a:xfrm>
          <a:prstGeom prst="rect">
            <a:avLst/>
          </a:prstGeom>
          <a:noFill/>
          <a:ln w="9525">
            <a:noFill/>
            <a:miter lim="800000"/>
            <a:headEnd/>
            <a:tailEnd/>
          </a:ln>
          <a:effectLst/>
        </p:spPr>
        <p:txBody>
          <a:bodyPr>
            <a:spAutoFit/>
          </a:bodyPr>
          <a:lstStyle/>
          <a:p>
            <a:pPr>
              <a:lnSpc>
                <a:spcPct val="80000"/>
              </a:lnSpc>
              <a:spcBef>
                <a:spcPts val="600"/>
              </a:spcBef>
              <a:buClr>
                <a:schemeClr val="tx2"/>
              </a:buClr>
              <a:buSzPct val="120000"/>
              <a:buFont typeface="Lucida Sans Unicode" pitchFamily="34" charset="0"/>
              <a:buChar char="‣"/>
              <a:defRPr/>
            </a:pPr>
            <a:r>
              <a:rPr lang="en-US" sz="3200" dirty="0">
                <a:solidFill>
                  <a:srgbClr val="FFFF00"/>
                </a:solidFill>
                <a:latin typeface="Arial" charset="0"/>
              </a:rPr>
              <a:t> </a:t>
            </a:r>
            <a:r>
              <a:rPr lang="en-US" sz="3200" dirty="0">
                <a:latin typeface="+mn-lt"/>
              </a:rPr>
              <a:t>Ask simple “yes” or “no” questions.</a:t>
            </a:r>
          </a:p>
          <a:p>
            <a:pPr>
              <a:lnSpc>
                <a:spcPct val="80000"/>
              </a:lnSpc>
              <a:spcBef>
                <a:spcPct val="20000"/>
              </a:spcBef>
              <a:buClr>
                <a:schemeClr val="tx2"/>
              </a:buClr>
              <a:buSzPct val="120000"/>
              <a:defRPr/>
            </a:pPr>
            <a:endParaRPr lang="en-US" sz="2800" dirty="0">
              <a:latin typeface="+mn-lt"/>
            </a:endParaRPr>
          </a:p>
          <a:p>
            <a:pPr>
              <a:lnSpc>
                <a:spcPct val="80000"/>
              </a:lnSpc>
              <a:spcBef>
                <a:spcPct val="20000"/>
              </a:spcBef>
              <a:buClr>
                <a:schemeClr val="tx2"/>
              </a:buClr>
              <a:buSzPct val="120000"/>
              <a:buFont typeface="Lucida Sans Unicode" pitchFamily="34" charset="0"/>
              <a:buChar char="‣"/>
              <a:defRPr/>
            </a:pPr>
            <a:r>
              <a:rPr lang="en-US" sz="3200" dirty="0">
                <a:latin typeface="+mn-lt"/>
              </a:rPr>
              <a:t> Ask the client to: </a:t>
            </a:r>
          </a:p>
          <a:p>
            <a:pPr lvl="1">
              <a:lnSpc>
                <a:spcPct val="80000"/>
              </a:lnSpc>
              <a:spcBef>
                <a:spcPct val="20000"/>
              </a:spcBef>
              <a:buClr>
                <a:schemeClr val="tx2"/>
              </a:buClr>
              <a:buSzPct val="120000"/>
              <a:buFont typeface="Lucida Sans Unicode" pitchFamily="34" charset="0"/>
              <a:buChar char="‣"/>
              <a:defRPr/>
            </a:pPr>
            <a:r>
              <a:rPr lang="en-US" sz="2800" dirty="0">
                <a:latin typeface="+mn-lt"/>
              </a:rPr>
              <a:t> squeeze your hand, or </a:t>
            </a:r>
          </a:p>
          <a:p>
            <a:pPr lvl="1">
              <a:lnSpc>
                <a:spcPct val="80000"/>
              </a:lnSpc>
              <a:spcBef>
                <a:spcPct val="20000"/>
              </a:spcBef>
              <a:buClr>
                <a:schemeClr val="tx2"/>
              </a:buClr>
              <a:buSzPct val="120000"/>
              <a:buFont typeface="Lucida Sans Unicode" pitchFamily="34" charset="0"/>
              <a:buChar char="‣"/>
              <a:defRPr/>
            </a:pPr>
            <a:r>
              <a:rPr lang="en-US" sz="2800" dirty="0">
                <a:latin typeface="+mn-lt"/>
              </a:rPr>
              <a:t> blink his/her eyes.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20765" y="3935413"/>
            <a:ext cx="3293892" cy="21945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normAutofit/>
          </a:bodyPr>
          <a:lstStyle/>
          <a:p>
            <a:pPr eaLnBrk="1" fontAlgn="auto" hangingPunct="1">
              <a:spcAft>
                <a:spcPts val="0"/>
              </a:spcAft>
              <a:defRPr/>
            </a:pPr>
            <a:r>
              <a:rPr lang="en-US" dirty="0" smtClean="0"/>
              <a:t>Assisted Capacity Interviewing </a:t>
            </a:r>
            <a:r>
              <a:rPr lang="en-US" dirty="0"/>
              <a:t>Skills</a:t>
            </a:r>
          </a:p>
        </p:txBody>
      </p:sp>
      <p:sp>
        <p:nvSpPr>
          <p:cNvPr id="67587" name="Rectangle 3"/>
          <p:cNvSpPr>
            <a:spLocks noGrp="1" noChangeArrowheads="1"/>
          </p:cNvSpPr>
          <p:nvPr>
            <p:ph sz="quarter" idx="1"/>
          </p:nvPr>
        </p:nvSpPr>
        <p:spPr>
          <a:xfrm>
            <a:off x="762000" y="1841500"/>
            <a:ext cx="7645400" cy="3632200"/>
          </a:xfrm>
        </p:spPr>
        <p:txBody>
          <a:bodyPr/>
          <a:lstStyle/>
          <a:p>
            <a:pPr eaLnBrk="1" hangingPunct="1">
              <a:lnSpc>
                <a:spcPct val="90000"/>
              </a:lnSpc>
              <a:buClr>
                <a:schemeClr val="tx2"/>
              </a:buClr>
              <a:buSzPct val="120000"/>
              <a:buFont typeface="Lucida Sans Unicode" panose="020B0602030504020204" pitchFamily="34" charset="0"/>
              <a:buChar char="‣"/>
            </a:pPr>
            <a:r>
              <a:rPr lang="en-US" altLang="en-US" smtClean="0"/>
              <a:t>When a client appears to lack full decisional capacity, it may be possible to assist their decision-making by:</a:t>
            </a:r>
          </a:p>
          <a:p>
            <a:pPr lvl="1" eaLnBrk="1" hangingPunct="1">
              <a:lnSpc>
                <a:spcPct val="90000"/>
              </a:lnSpc>
              <a:spcBef>
                <a:spcPts val="600"/>
              </a:spcBef>
              <a:spcAft>
                <a:spcPts val="600"/>
              </a:spcAft>
              <a:buClr>
                <a:schemeClr val="tx2"/>
              </a:buClr>
              <a:buSzPct val="120000"/>
              <a:buFont typeface="Lucida Sans Unicode" panose="020B0602030504020204" pitchFamily="34" charset="0"/>
              <a:buChar char="‣"/>
            </a:pPr>
            <a:r>
              <a:rPr lang="en-US" altLang="en-US" smtClean="0">
                <a:solidFill>
                  <a:schemeClr val="tx1"/>
                </a:solidFill>
              </a:rPr>
              <a:t>Treating medical problems</a:t>
            </a:r>
          </a:p>
          <a:p>
            <a:pPr lvl="1" eaLnBrk="1" hangingPunct="1">
              <a:lnSpc>
                <a:spcPct val="90000"/>
              </a:lnSpc>
              <a:spcBef>
                <a:spcPts val="600"/>
              </a:spcBef>
              <a:spcAft>
                <a:spcPts val="600"/>
              </a:spcAft>
              <a:buClr>
                <a:schemeClr val="tx2"/>
              </a:buClr>
              <a:buSzPct val="120000"/>
              <a:buFont typeface="Lucida Sans Unicode" panose="020B0602030504020204" pitchFamily="34" charset="0"/>
              <a:buChar char="‣"/>
            </a:pPr>
            <a:r>
              <a:rPr lang="en-US" altLang="en-US" smtClean="0">
                <a:solidFill>
                  <a:schemeClr val="tx1"/>
                </a:solidFill>
              </a:rPr>
              <a:t>Providing information</a:t>
            </a:r>
          </a:p>
          <a:p>
            <a:pPr lvl="1" eaLnBrk="1" hangingPunct="1">
              <a:lnSpc>
                <a:spcPct val="90000"/>
              </a:lnSpc>
              <a:spcBef>
                <a:spcPts val="600"/>
              </a:spcBef>
              <a:spcAft>
                <a:spcPts val="600"/>
              </a:spcAft>
              <a:buClr>
                <a:schemeClr val="tx2"/>
              </a:buClr>
              <a:buSzPct val="120000"/>
              <a:buFont typeface="Lucida Sans Unicode" panose="020B0602030504020204" pitchFamily="34" charset="0"/>
              <a:buChar char="‣"/>
            </a:pPr>
            <a:r>
              <a:rPr lang="en-US" altLang="en-US" smtClean="0">
                <a:solidFill>
                  <a:schemeClr val="tx1"/>
                </a:solidFill>
              </a:rPr>
              <a:t>Manipulating the environment</a:t>
            </a:r>
          </a:p>
          <a:p>
            <a:pPr lvl="1" eaLnBrk="1" hangingPunct="1">
              <a:lnSpc>
                <a:spcPct val="90000"/>
              </a:lnSpc>
              <a:spcBef>
                <a:spcPts val="600"/>
              </a:spcBef>
              <a:spcAft>
                <a:spcPts val="600"/>
              </a:spcAft>
              <a:buClr>
                <a:schemeClr val="tx2"/>
              </a:buClr>
              <a:buSzPct val="120000"/>
              <a:buFont typeface="Lucida Sans Unicode" panose="020B0602030504020204" pitchFamily="34" charset="0"/>
              <a:buChar char="‣"/>
            </a:pPr>
            <a:r>
              <a:rPr lang="en-US" altLang="en-US" smtClean="0">
                <a:solidFill>
                  <a:schemeClr val="tx1"/>
                </a:solidFill>
              </a:rPr>
              <a:t>Providing encouragement and support</a:t>
            </a:r>
          </a:p>
          <a:p>
            <a:pPr eaLnBrk="1" hangingPunct="1">
              <a:spcBef>
                <a:spcPts val="600"/>
              </a:spcBef>
              <a:spcAft>
                <a:spcPts val="600"/>
              </a:spcAft>
              <a:buClr>
                <a:schemeClr val="tx2"/>
              </a:buClr>
              <a:buSzPct val="120000"/>
              <a:buFont typeface="Wingdings 3" panose="05040102010807070707" pitchFamily="18" charset="2"/>
              <a:buNone/>
            </a:pPr>
            <a:endParaRPr lang="en-US" altLang="en-US" smtClean="0"/>
          </a:p>
        </p:txBody>
      </p:sp>
      <p:sp>
        <p:nvSpPr>
          <p:cNvPr id="67588" name="Rectangle 4"/>
          <p:cNvSpPr>
            <a:spLocks noChangeArrowheads="1"/>
          </p:cNvSpPr>
          <p:nvPr/>
        </p:nvSpPr>
        <p:spPr bwMode="auto">
          <a:xfrm>
            <a:off x="274638" y="5980113"/>
            <a:ext cx="19399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spcBef>
                <a:spcPct val="0"/>
              </a:spcBef>
              <a:buClrTx/>
              <a:buSzTx/>
              <a:buFontTx/>
              <a:buNone/>
            </a:pPr>
            <a:r>
              <a:rPr lang="en-US" altLang="en-US" sz="1600">
                <a:latin typeface="Arial" panose="020B0604020202020204" pitchFamily="34" charset="0"/>
                <a:cs typeface="Arial" panose="020B0604020202020204" pitchFamily="34" charset="0"/>
              </a:rPr>
              <a:t>Source: Kapp 1990</a:t>
            </a: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45282" y="2778960"/>
            <a:ext cx="2200275"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1029" descr="MPj0185255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70638" y="4845050"/>
            <a:ext cx="2659062" cy="17589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31751" name="Picture 1035" descr="MPj0178608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98887" y="4267200"/>
            <a:ext cx="1546225" cy="2336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31752" name="Picture 1036" descr="MPj0289853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03200" y="4800600"/>
            <a:ext cx="2705100" cy="1803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2" name="Rectangle 2"/>
          <p:cNvSpPr txBox="1">
            <a:spLocks noChangeArrowheads="1"/>
          </p:cNvSpPr>
          <p:nvPr/>
        </p:nvSpPr>
        <p:spPr bwMode="auto">
          <a:xfrm>
            <a:off x="457200" y="304800"/>
            <a:ext cx="82296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92500" lnSpcReduction="20000"/>
          </a:bodyPr>
          <a:lstStyle>
            <a:lvl1pPr algn="ctr" rtl="0" fontAlgn="base">
              <a:spcBef>
                <a:spcPct val="0"/>
              </a:spcBef>
              <a:spcAft>
                <a:spcPct val="0"/>
              </a:spcAft>
              <a:defRPr sz="3300" kern="1200">
                <a:solidFill>
                  <a:schemeClr val="accent3">
                    <a:shade val="75000"/>
                  </a:schemeClr>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a:lstStyle>
          <a:p>
            <a:pPr fontAlgn="auto">
              <a:spcAft>
                <a:spcPts val="0"/>
              </a:spcAft>
              <a:defRPr/>
            </a:pPr>
            <a:r>
              <a:rPr lang="en-US" sz="2700" dirty="0" smtClean="0"/>
              <a:t>CASE STUDY ACTIVITY – </a:t>
            </a:r>
            <a:br>
              <a:rPr lang="en-US" sz="2700" dirty="0" smtClean="0"/>
            </a:br>
            <a:r>
              <a:rPr lang="en-US" sz="2700" dirty="0" smtClean="0"/>
              <a:t>CASE PLANNING</a:t>
            </a:r>
            <a:endParaRPr lang="en-US" sz="2700" dirty="0">
              <a:latin typeface="Arial Rounded MT Bold" pitchFamily="34" charset="0"/>
            </a:endParaRPr>
          </a:p>
        </p:txBody>
      </p:sp>
      <p:sp>
        <p:nvSpPr>
          <p:cNvPr id="13" name="Text Box 7"/>
          <p:cNvSpPr txBox="1">
            <a:spLocks noChangeArrowheads="1"/>
          </p:cNvSpPr>
          <p:nvPr/>
        </p:nvSpPr>
        <p:spPr bwMode="auto">
          <a:xfrm>
            <a:off x="628650" y="1839913"/>
            <a:ext cx="8058150" cy="2454275"/>
          </a:xfrm>
          <a:prstGeom prst="rect">
            <a:avLst/>
          </a:prstGeom>
          <a:noFill/>
          <a:ln w="9525" algn="ctr">
            <a:noFill/>
            <a:miter lim="800000"/>
            <a:headEnd/>
            <a:tailEnd/>
          </a:ln>
          <a:effectLst/>
        </p:spPr>
        <p:txBody>
          <a:bodyPr>
            <a:spAutoFit/>
          </a:bodyPr>
          <a:lstStyle/>
          <a:p>
            <a:pPr marL="182880" lvl="1" indent="-182880" eaLnBrk="0" hangingPunct="0">
              <a:lnSpc>
                <a:spcPct val="90000"/>
              </a:lnSpc>
              <a:spcBef>
                <a:spcPts val="600"/>
              </a:spcBef>
              <a:buClr>
                <a:schemeClr val="tx2"/>
              </a:buClr>
              <a:buSzPct val="120000"/>
              <a:buFont typeface="Lucida Sans Unicode" pitchFamily="34" charset="0"/>
              <a:buChar char="‣"/>
              <a:defRPr/>
            </a:pPr>
            <a:r>
              <a:rPr lang="en-US" sz="2700" dirty="0">
                <a:latin typeface="+mn-lt"/>
              </a:rPr>
              <a:t>Using the previous cases examples, the small groups will develop a next step for each case, based on the client capacity assessments.</a:t>
            </a:r>
          </a:p>
          <a:p>
            <a:pPr eaLnBrk="0" hangingPunct="0">
              <a:lnSpc>
                <a:spcPct val="80000"/>
              </a:lnSpc>
              <a:spcBef>
                <a:spcPct val="20000"/>
              </a:spcBef>
              <a:buClr>
                <a:schemeClr val="tx2"/>
              </a:buClr>
              <a:buSzPct val="120000"/>
              <a:defRPr/>
            </a:pPr>
            <a:endParaRPr lang="en-US" sz="2700" dirty="0">
              <a:latin typeface="+mn-lt"/>
            </a:endParaRPr>
          </a:p>
          <a:p>
            <a:pPr marL="182563" lvl="1" indent="-182563" eaLnBrk="0" hangingPunct="0">
              <a:lnSpc>
                <a:spcPct val="90000"/>
              </a:lnSpc>
              <a:spcBef>
                <a:spcPts val="600"/>
              </a:spcBef>
              <a:buClr>
                <a:schemeClr val="tx2"/>
              </a:buClr>
              <a:buSzPct val="120000"/>
              <a:buFont typeface="Lucida Sans Unicode" pitchFamily="34" charset="0"/>
              <a:buChar char="‣"/>
              <a:defRPr/>
            </a:pPr>
            <a:r>
              <a:rPr lang="en-US" sz="2700" dirty="0">
                <a:latin typeface="+mn-lt"/>
              </a:rPr>
              <a:t>These next steps will be presented to the large group for discussion.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smtClean="0">
                <a:solidFill>
                  <a:srgbClr val="7B9899"/>
                </a:solidFill>
              </a:rPr>
              <a:t>Closing</a:t>
            </a:r>
          </a:p>
        </p:txBody>
      </p:sp>
      <p:pic>
        <p:nvPicPr>
          <p:cNvPr id="72708" name="Picture 6" descr="C:\Documents and Settings\kathleen\Local Settings\Temporary Internet Files\Content.IE5\ED0RHKU6\MPj0321197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49975" y="1790700"/>
            <a:ext cx="2609850"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69636" name="Rectangle 3"/>
          <p:cNvSpPr txBox="1">
            <a:spLocks noChangeArrowheads="1"/>
          </p:cNvSpPr>
          <p:nvPr/>
        </p:nvSpPr>
        <p:spPr bwMode="auto">
          <a:xfrm>
            <a:off x="520700" y="1955800"/>
            <a:ext cx="54991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eaLnBrk="0" hangingPunct="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r>
              <a:rPr lang="en-US" altLang="en-US" sz="2800">
                <a:solidFill>
                  <a:schemeClr val="tx2"/>
                </a:solidFill>
              </a:rPr>
              <a:t>Reflections</a:t>
            </a:r>
          </a:p>
          <a:p>
            <a:pPr eaLnBrk="1" hangingPunct="1"/>
            <a:r>
              <a:rPr lang="en-US" altLang="en-US" sz="2800">
                <a:solidFill>
                  <a:schemeClr val="tx2"/>
                </a:solidFill>
              </a:rPr>
              <a:t>Questions</a:t>
            </a:r>
          </a:p>
          <a:p>
            <a:pPr eaLnBrk="1" hangingPunct="1"/>
            <a:r>
              <a:rPr lang="en-US" altLang="en-US" sz="2800">
                <a:solidFill>
                  <a:schemeClr val="tx2"/>
                </a:solidFill>
              </a:rPr>
              <a:t>Evaluations</a:t>
            </a:r>
          </a:p>
          <a:p>
            <a:pPr eaLnBrk="1" hangingPunct="1"/>
            <a:r>
              <a:rPr lang="en-US" altLang="en-US" sz="2800">
                <a:solidFill>
                  <a:schemeClr val="tx2"/>
                </a:solidFill>
              </a:rPr>
              <a:t>Resources</a:t>
            </a:r>
          </a:p>
          <a:p>
            <a:pPr lvl="1" eaLnBrk="1" hangingPunct="1"/>
            <a:r>
              <a:rPr lang="en-US" altLang="en-US" sz="2400"/>
              <a:t>NCEA:  </a:t>
            </a:r>
            <a:r>
              <a:rPr lang="en-US" altLang="en-US" sz="2400">
                <a:hlinkClick r:id="rId4"/>
              </a:rPr>
              <a:t>www.ncea.aoa.gov</a:t>
            </a:r>
            <a:endParaRPr lang="en-US" altLang="en-US" sz="2400"/>
          </a:p>
          <a:p>
            <a:pPr lvl="1" eaLnBrk="1" hangingPunct="1"/>
            <a:r>
              <a:rPr lang="en-US" altLang="en-US" sz="2400"/>
              <a:t>NAPSA: </a:t>
            </a:r>
            <a:r>
              <a:rPr lang="en-US" altLang="en-US" sz="2400">
                <a:hlinkClick r:id="rId5"/>
              </a:rPr>
              <a:t>www.napsa-now.org/</a:t>
            </a:r>
            <a:r>
              <a:rPr lang="en-US" altLang="en-US" sz="2400"/>
              <a:t> </a:t>
            </a:r>
            <a:r>
              <a:rPr lang="en-US" altLang="en-US" sz="2800"/>
              <a:t> </a:t>
            </a:r>
          </a:p>
          <a:p>
            <a:pPr eaLnBrk="1" hangingPunct="1">
              <a:lnSpc>
                <a:spcPct val="70000"/>
              </a:lnSpc>
              <a:buFont typeface="Symbol" panose="05050102010706020507" pitchFamily="18" charset="2"/>
              <a:buNone/>
            </a:pPr>
            <a:endParaRPr lang="en-US" altLang="en-US" sz="1800">
              <a:solidFill>
                <a:schemeClr val="tx2"/>
              </a:solidFill>
            </a:endParaRPr>
          </a:p>
          <a:p>
            <a:pPr algn="ctr" eaLnBrk="1" hangingPunct="1">
              <a:buFont typeface="Wingdings 3" panose="05040102010807070707" pitchFamily="18" charset="2"/>
              <a:buNone/>
            </a:pPr>
            <a:r>
              <a:rPr lang="en-US" altLang="en-US" sz="3300" b="1">
                <a:solidFill>
                  <a:schemeClr val="tx2"/>
                </a:solidFill>
              </a:rPr>
              <a:t> Thank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r>
              <a:rPr lang="en-US" altLang="en-US" smtClean="0">
                <a:solidFill>
                  <a:schemeClr val="tx2"/>
                </a:solidFill>
              </a:rPr>
              <a:t>LEARNING OBJECTIVES</a:t>
            </a:r>
          </a:p>
        </p:txBody>
      </p:sp>
      <p:sp>
        <p:nvSpPr>
          <p:cNvPr id="19459" name="Rectangle 1027"/>
          <p:cNvSpPr>
            <a:spLocks noGrp="1" noChangeArrowheads="1"/>
          </p:cNvSpPr>
          <p:nvPr>
            <p:ph sz="quarter" idx="1"/>
          </p:nvPr>
        </p:nvSpPr>
        <p:spPr>
          <a:xfrm>
            <a:off x="469900" y="1460500"/>
            <a:ext cx="8229600" cy="4787900"/>
          </a:xfrm>
        </p:spPr>
        <p:txBody>
          <a:bodyPr/>
          <a:lstStyle/>
          <a:p>
            <a:pPr marL="609600" indent="-609600" eaLnBrk="1" hangingPunct="1">
              <a:buClr>
                <a:schemeClr val="tx2"/>
              </a:buClr>
            </a:pPr>
            <a:r>
              <a:rPr lang="en-US" altLang="en-US" smtClean="0"/>
              <a:t>Define autonomy, capacity, and incapacity.</a:t>
            </a:r>
            <a:endParaRPr lang="en-US" altLang="en-US" sz="1800" smtClean="0"/>
          </a:p>
          <a:p>
            <a:pPr marL="609600" indent="-609600" eaLnBrk="1" hangingPunct="1">
              <a:buClr>
                <a:schemeClr val="tx2"/>
              </a:buClr>
            </a:pPr>
            <a:r>
              <a:rPr lang="en-US" altLang="en-US" smtClean="0"/>
              <a:t>Describe factors that may influence client capacity.</a:t>
            </a:r>
            <a:endParaRPr lang="en-US" altLang="en-US" sz="1800" smtClean="0"/>
          </a:p>
          <a:p>
            <a:pPr marL="609600" indent="-609600" eaLnBrk="1" hangingPunct="1">
              <a:buClr>
                <a:schemeClr val="tx2"/>
              </a:buClr>
            </a:pPr>
            <a:r>
              <a:rPr lang="en-US" altLang="en-US" smtClean="0"/>
              <a:t>Describe signs and symptoms that indicate capacity issues.</a:t>
            </a:r>
            <a:endParaRPr lang="en-US" altLang="en-US" sz="1800" smtClean="0"/>
          </a:p>
          <a:p>
            <a:pPr marL="609600" indent="-609600" eaLnBrk="1" hangingPunct="1">
              <a:buClr>
                <a:schemeClr val="tx2"/>
              </a:buClr>
            </a:pPr>
            <a:r>
              <a:rPr lang="en-US" altLang="en-US" smtClean="0"/>
              <a:t>Identify key questions and approaches used to screen client capacity, including working with special populations.</a:t>
            </a:r>
            <a:endParaRPr lang="en-US" altLang="en-US" sz="1800" smtClean="0"/>
          </a:p>
          <a:p>
            <a:pPr marL="609600" indent="-609600" eaLnBrk="1" hangingPunct="1">
              <a:buClr>
                <a:schemeClr val="tx2"/>
              </a:buClr>
            </a:pPr>
            <a:r>
              <a:rPr lang="en-US" altLang="en-US" smtClean="0"/>
              <a:t>Identify implications for case planning as a result of a finding of limited capacity.</a:t>
            </a:r>
            <a:endParaRPr lang="en-US" altLang="en-US" sz="1800" smtClean="0"/>
          </a:p>
          <a:p>
            <a:pPr marL="609600" indent="-609600" eaLnBrk="1" hangingPunct="1">
              <a:buClr>
                <a:schemeClr val="tx2"/>
              </a:buClr>
            </a:pPr>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p:txBody>
          <a:bodyPr/>
          <a:lstStyle/>
          <a:p>
            <a:pPr eaLnBrk="1" hangingPunct="1"/>
            <a:r>
              <a:rPr lang="en-US" altLang="en-US" smtClean="0">
                <a:solidFill>
                  <a:srgbClr val="7B9899"/>
                </a:solidFill>
              </a:rPr>
              <a:t>WHAT IS AUTONOMY?</a:t>
            </a:r>
          </a:p>
        </p:txBody>
      </p:sp>
      <p:sp>
        <p:nvSpPr>
          <p:cNvPr id="20483" name="Rectangle 3"/>
          <p:cNvSpPr>
            <a:spLocks noGrp="1" noChangeArrowheads="1"/>
          </p:cNvSpPr>
          <p:nvPr>
            <p:ph sz="quarter" idx="1"/>
          </p:nvPr>
        </p:nvSpPr>
        <p:spPr>
          <a:xfrm>
            <a:off x="444500" y="1343025"/>
            <a:ext cx="8318500" cy="3886200"/>
          </a:xfrm>
        </p:spPr>
        <p:txBody>
          <a:bodyPr/>
          <a:lstStyle/>
          <a:p>
            <a:pPr marL="469900" indent="-469900" eaLnBrk="1" hangingPunct="1">
              <a:lnSpc>
                <a:spcPct val="70000"/>
              </a:lnSpc>
              <a:buFont typeface="Symbol" panose="05050102010706020507" pitchFamily="18" charset="2"/>
              <a:buNone/>
            </a:pPr>
            <a:endParaRPr lang="en-US" altLang="en-US" sz="2400" b="1" smtClean="0"/>
          </a:p>
          <a:p>
            <a:pPr marL="469900" indent="-469900" eaLnBrk="1" hangingPunct="1">
              <a:lnSpc>
                <a:spcPct val="90000"/>
              </a:lnSpc>
              <a:buClr>
                <a:schemeClr val="tx2"/>
              </a:buClr>
              <a:buSzPct val="120000"/>
              <a:buFont typeface="Lucida Sans Unicode" panose="020B0602030504020204" pitchFamily="34" charset="0"/>
              <a:buChar char="‣"/>
            </a:pPr>
            <a:r>
              <a:rPr lang="en-US" altLang="en-US" sz="2800" smtClean="0"/>
              <a:t>Autonomy is the highest principle in legal, psychological and medical issues.</a:t>
            </a:r>
            <a:br>
              <a:rPr lang="en-US" altLang="en-US" sz="2800" smtClean="0"/>
            </a:br>
            <a:endParaRPr lang="en-US" altLang="en-US" sz="2800" b="1" smtClean="0"/>
          </a:p>
          <a:p>
            <a:pPr marL="469900" indent="-469900" eaLnBrk="1" hangingPunct="1">
              <a:lnSpc>
                <a:spcPct val="90000"/>
              </a:lnSpc>
              <a:buClr>
                <a:schemeClr val="tx2"/>
              </a:buClr>
              <a:buSzPct val="120000"/>
              <a:buFont typeface="Lucida Sans Unicode" panose="020B0602030504020204" pitchFamily="34" charset="0"/>
              <a:buChar char="‣"/>
            </a:pPr>
            <a:r>
              <a:rPr lang="en-US" altLang="en-US" sz="2400" smtClean="0"/>
              <a:t>“</a:t>
            </a:r>
            <a:r>
              <a:rPr lang="en-US" altLang="en-US" sz="2800" smtClean="0"/>
              <a:t>Autonomy” means the right to make one’s own decisions.</a:t>
            </a:r>
          </a:p>
          <a:p>
            <a:pPr lvl="4" eaLnBrk="1" hangingPunct="1">
              <a:lnSpc>
                <a:spcPct val="90000"/>
              </a:lnSpc>
              <a:buClr>
                <a:schemeClr val="tx2"/>
              </a:buClr>
              <a:buSzPct val="120000"/>
              <a:buFont typeface="Wingdings 2" panose="05020102010507070707" pitchFamily="18" charset="2"/>
              <a:buNone/>
            </a:pPr>
            <a:endParaRPr lang="en-US" altLang="en-US" sz="1600" smtClean="0">
              <a:latin typeface="Arial" panose="020B0604020202020204" pitchFamily="34" charset="0"/>
            </a:endParaRPr>
          </a:p>
          <a:p>
            <a:pPr lvl="4" eaLnBrk="1" hangingPunct="1">
              <a:lnSpc>
                <a:spcPct val="70000"/>
              </a:lnSpc>
              <a:buClr>
                <a:schemeClr val="tx2"/>
              </a:buClr>
              <a:buSzPct val="120000"/>
              <a:buFont typeface="Lucida Sans Unicode" panose="020B0602030504020204" pitchFamily="34" charset="0"/>
              <a:buChar char="‣"/>
            </a:pPr>
            <a:endParaRPr lang="en-US" altLang="en-US" sz="1600" smtClean="0">
              <a:solidFill>
                <a:srgbClr val="FFFF00"/>
              </a:solidFill>
              <a:latin typeface="Arial" panose="020B0604020202020204" pitchFamily="34" charset="0"/>
            </a:endParaRPr>
          </a:p>
        </p:txBody>
      </p:sp>
      <p:pic>
        <p:nvPicPr>
          <p:cNvPr id="20484" name="Pictur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42200" y="3444875"/>
            <a:ext cx="1701800" cy="341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20485" name="Rectangle 4"/>
          <p:cNvSpPr>
            <a:spLocks noChangeArrowheads="1"/>
          </p:cNvSpPr>
          <p:nvPr/>
        </p:nvSpPr>
        <p:spPr bwMode="auto">
          <a:xfrm>
            <a:off x="-1592263" y="5949950"/>
            <a:ext cx="3844926"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eaLnBrk="0" hangingPunct="0">
              <a:spcBef>
                <a:spcPct val="20000"/>
              </a:spcBef>
              <a:buClr>
                <a:srgbClr val="8FB08C"/>
              </a:buClr>
              <a:buChar char="•"/>
              <a:defRPr>
                <a:solidFill>
                  <a:schemeClr val="tx1"/>
                </a:solidFill>
                <a:latin typeface="Georgia" panose="02040502050405020303" pitchFamily="18" charset="0"/>
              </a:defRPr>
            </a:lvl5pPr>
            <a:lvl6pPr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lvl="4" eaLnBrk="1" hangingPunct="1">
              <a:lnSpc>
                <a:spcPct val="90000"/>
              </a:lnSpc>
              <a:spcBef>
                <a:spcPct val="0"/>
              </a:spcBef>
              <a:buClr>
                <a:schemeClr val="tx2"/>
              </a:buClr>
              <a:buSzPct val="120000"/>
              <a:buFont typeface="Wingdings 2" panose="05020102010507070707" pitchFamily="18" charset="2"/>
              <a:buNone/>
            </a:pPr>
            <a:r>
              <a:rPr lang="en-US" altLang="en-US" sz="1600">
                <a:latin typeface="Arial" panose="020B0604020202020204" pitchFamily="34" charset="0"/>
              </a:rPr>
              <a:t>Source: Kemp 2005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4"/>
          <p:cNvSpPr>
            <a:spLocks noGrp="1" noChangeArrowheads="1"/>
          </p:cNvSpPr>
          <p:nvPr>
            <p:ph type="title"/>
          </p:nvPr>
        </p:nvSpPr>
        <p:spPr>
          <a:xfrm>
            <a:off x="457200" y="277813"/>
            <a:ext cx="8229600" cy="750887"/>
          </a:xfrm>
        </p:spPr>
        <p:txBody>
          <a:bodyPr/>
          <a:lstStyle/>
          <a:p>
            <a:pPr eaLnBrk="1" hangingPunct="1"/>
            <a:r>
              <a:rPr lang="en-US" altLang="en-US" smtClean="0">
                <a:solidFill>
                  <a:srgbClr val="7B9899"/>
                </a:solidFill>
              </a:rPr>
              <a:t>WHAT IS DECISIONAL CAPACITY?</a:t>
            </a:r>
            <a:r>
              <a:rPr lang="en-US" altLang="en-US" sz="4000" smtClean="0">
                <a:solidFill>
                  <a:srgbClr val="7B9899"/>
                </a:solidFill>
              </a:rPr>
              <a:t> </a:t>
            </a:r>
            <a:r>
              <a:rPr lang="en-US" altLang="en-US" sz="4000" smtClean="0">
                <a:solidFill>
                  <a:srgbClr val="7B9899"/>
                </a:solidFill>
                <a:sym typeface="Wingdings" panose="05000000000000000000" pitchFamily="2" charset="2"/>
              </a:rPr>
              <a:t> </a:t>
            </a:r>
          </a:p>
        </p:txBody>
      </p:sp>
      <p:sp>
        <p:nvSpPr>
          <p:cNvPr id="6156" name="Text Box 12"/>
          <p:cNvSpPr txBox="1">
            <a:spLocks noChangeArrowheads="1"/>
          </p:cNvSpPr>
          <p:nvPr/>
        </p:nvSpPr>
        <p:spPr bwMode="auto">
          <a:xfrm>
            <a:off x="628650" y="2268538"/>
            <a:ext cx="7902575" cy="1865312"/>
          </a:xfrm>
          <a:prstGeom prst="rect">
            <a:avLst/>
          </a:prstGeom>
          <a:noFill/>
          <a:ln w="9525" algn="ctr">
            <a:noFill/>
            <a:miter lim="800000"/>
            <a:headEnd/>
            <a:tailEnd/>
          </a:ln>
          <a:effectLst/>
        </p:spPr>
        <p:txBody>
          <a:bodyPr>
            <a:spAutoFit/>
          </a:bodyPr>
          <a:lstStyle/>
          <a:p>
            <a:pPr eaLnBrk="0" hangingPunct="0">
              <a:lnSpc>
                <a:spcPct val="90000"/>
              </a:lnSpc>
              <a:spcBef>
                <a:spcPct val="20000"/>
              </a:spcBef>
              <a:defRPr/>
            </a:pPr>
            <a:r>
              <a:rPr lang="en-US" sz="3200" dirty="0">
                <a:latin typeface="+mn-lt"/>
                <a:sym typeface="Wingdings" pitchFamily="2" charset="2"/>
              </a:rPr>
              <a:t>Decisional capacity is the ability to adequately process information in order to make a decision based on that information.</a:t>
            </a:r>
          </a:p>
        </p:txBody>
      </p:sp>
      <p:sp>
        <p:nvSpPr>
          <p:cNvPr id="21508" name="Text Box 15"/>
          <p:cNvSpPr txBox="1">
            <a:spLocks noChangeArrowheads="1"/>
          </p:cNvSpPr>
          <p:nvPr/>
        </p:nvSpPr>
        <p:spPr bwMode="auto">
          <a:xfrm>
            <a:off x="5902325" y="5686425"/>
            <a:ext cx="25225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eaLnBrk="0" hangingPunct="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eaLnBrk="0" hangingPunct="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eaLnBrk="0" hangingPunct="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eaLnBrk="0" hangingPunct="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r>
              <a:rPr lang="en-US" altLang="en-US" sz="1400">
                <a:latin typeface="Arial" panose="020B0604020202020204" pitchFamily="34" charset="0"/>
              </a:rPr>
              <a:t>Source: Kemp 2005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Attributes of Capacity</a:t>
            </a:r>
          </a:p>
        </p:txBody>
      </p:sp>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61243" y="1632857"/>
            <a:ext cx="6215164" cy="4753966"/>
          </a:xfrm>
          <a:prstGeom prst="rect">
            <a:avLst/>
          </a:prstGeom>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18205</TotalTime>
  <Words>2637</Words>
  <Application>Microsoft Office PowerPoint</Application>
  <PresentationFormat>On-screen Show (4:3)</PresentationFormat>
  <Paragraphs>515</Paragraphs>
  <Slides>55</Slides>
  <Notes>53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55</vt:i4>
      </vt:variant>
    </vt:vector>
  </HeadingPairs>
  <TitlesOfParts>
    <vt:vector size="65" baseType="lpstr">
      <vt:lpstr>Arial</vt:lpstr>
      <vt:lpstr>Arial Rounded MT Bold</vt:lpstr>
      <vt:lpstr>Georgia</vt:lpstr>
      <vt:lpstr>Lucida Sans Unicode</vt:lpstr>
      <vt:lpstr>Symbol</vt:lpstr>
      <vt:lpstr>Verdana</vt:lpstr>
      <vt:lpstr>Wingdings</vt:lpstr>
      <vt:lpstr>Wingdings 2</vt:lpstr>
      <vt:lpstr>Wingdings 3</vt:lpstr>
      <vt:lpstr>Civic</vt:lpstr>
      <vt:lpstr>ASSESSING ADULT PROTECTIVE SERVICES CLIENTS’ DECISION MAKING CAPACITY</vt:lpstr>
      <vt:lpstr>This training is a product of the National Center on Elder Abuse (NCEA), which is funded in part by the U.S. Administration on Aging under Grant # 90-AM-2792. The project was developed by the National Adult Protective Services Association (NAPSA), and its contractor, the REFT Institute, Inc. </vt:lpstr>
      <vt:lpstr>NATIONAL ADULT PROTECTIVE  SERVICES ASSOCIATION</vt:lpstr>
      <vt:lpstr>APS CORE COMPETENCIES</vt:lpstr>
      <vt:lpstr>TRAINING GOAL</vt:lpstr>
      <vt:lpstr>LEARNING OBJECTIVES</vt:lpstr>
      <vt:lpstr>WHAT IS AUTONOMY?</vt:lpstr>
      <vt:lpstr>WHAT IS DECISIONAL CAPACITY?  </vt:lpstr>
      <vt:lpstr>Attributes of Capacity</vt:lpstr>
      <vt:lpstr>CAPACITY MAY VARY…</vt:lpstr>
      <vt:lpstr>CAPACITY EVALUATION</vt:lpstr>
      <vt:lpstr>WHAT IS INCAPACITY? </vt:lpstr>
      <vt:lpstr>INCAPACITY </vt:lpstr>
      <vt:lpstr>JUDGMENT OF INCAPACITY </vt:lpstr>
      <vt:lpstr>ASSESSING INCAPACITY</vt:lpstr>
      <vt:lpstr>Medical Conditions </vt:lpstr>
      <vt:lpstr>Medication Issues</vt:lpstr>
      <vt:lpstr>ACTIVITY: Differentiating the 3 D’s</vt:lpstr>
      <vt:lpstr>The 3 D’s</vt:lpstr>
      <vt:lpstr>Dementia Defined </vt:lpstr>
      <vt:lpstr>Irreversible Dementias</vt:lpstr>
      <vt:lpstr>Causes of Reversible Dementias </vt:lpstr>
      <vt:lpstr>Delirium</vt:lpstr>
      <vt:lpstr>Symptoms of Depression  Yesavage &amp; Brink, GDS, MOOD SCALE</vt:lpstr>
      <vt:lpstr>Symptoms of Depression  Yesavage &amp; Brink, GDS, MOOD SCALE</vt:lpstr>
      <vt:lpstr>PowerPoint Presentation</vt:lpstr>
      <vt:lpstr>Components of Capacity Assessment</vt:lpstr>
      <vt:lpstr>Assessment Scales and Tools</vt:lpstr>
      <vt:lpstr>Cognitive Domains</vt:lpstr>
      <vt:lpstr>Cognitive Domains: Orientation</vt:lpstr>
      <vt:lpstr>Cognitive Domains: Attention</vt:lpstr>
      <vt:lpstr>Cognitive Domains: Memory</vt:lpstr>
      <vt:lpstr>Cognitive Domains: Language</vt:lpstr>
      <vt:lpstr>Cognitive Domains: Visual-Spatial Organization</vt:lpstr>
      <vt:lpstr>Cognitive Domains: Executive Functioning</vt:lpstr>
      <vt:lpstr>MMSE (Mini Mental State Exam)</vt:lpstr>
      <vt:lpstr>SLUMS</vt:lpstr>
      <vt:lpstr>MoCA (Montreal Cognitive Assessment)</vt:lpstr>
      <vt:lpstr>PowerPoint Presentation</vt:lpstr>
      <vt:lpstr>Clock Drawing: Free Condition</vt:lpstr>
      <vt:lpstr>PARADISE-2</vt:lpstr>
      <vt:lpstr>Clinical Professionals Qualified to Evaluate Capacity</vt:lpstr>
      <vt:lpstr>Capacity Assessment Skills</vt:lpstr>
      <vt:lpstr>Considerations</vt:lpstr>
      <vt:lpstr>Framing the Questions</vt:lpstr>
      <vt:lpstr>PowerPoint Presentation</vt:lpstr>
      <vt:lpstr>CULTURAL AWARENESS</vt:lpstr>
      <vt:lpstr>CULTURALLY SKILLED INTERVIEWING</vt:lpstr>
      <vt:lpstr>  Cross Cultural Interviewing Skills</vt:lpstr>
      <vt:lpstr>Cross Cultural Interviewing Skills</vt:lpstr>
      <vt:lpstr>  Using Interpreters</vt:lpstr>
      <vt:lpstr> Non-Verbal Clients</vt:lpstr>
      <vt:lpstr>Assisted Capacity Interviewing Skills</vt:lpstr>
      <vt:lpstr>PowerPoint Presentation</vt:lpstr>
      <vt:lpstr>Closing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More Staff with Less Money</dc:title>
  <dc:creator>Harryl Hollingsworth</dc:creator>
  <cp:lastModifiedBy>Kathy</cp:lastModifiedBy>
  <cp:revision>857</cp:revision>
  <dcterms:created xsi:type="dcterms:W3CDTF">2004-04-02T15:51:27Z</dcterms:created>
  <dcterms:modified xsi:type="dcterms:W3CDTF">2015-11-03T21:51:07Z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2A1BF68F-1BC1-4114-8E24-C1889872A6B0</vt:lpwstr>
  </property>
  <property fmtid="{D5CDD505-2E9C-101B-9397-08002B2CF9AE}" pid="3" name="ArticulatePath">
    <vt:lpwstr>assessing-client-capacity_REVISED</vt:lpwstr>
  </property>
</Properties>
</file>