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handoutMasterIdLst>
    <p:handoutMasterId r:id="rId77"/>
  </p:handoutMasterIdLst>
  <p:sldIdLst>
    <p:sldId id="256" r:id="rId2"/>
    <p:sldId id="257" r:id="rId3"/>
    <p:sldId id="292" r:id="rId4"/>
    <p:sldId id="293" r:id="rId5"/>
    <p:sldId id="294" r:id="rId6"/>
    <p:sldId id="372" r:id="rId7"/>
    <p:sldId id="260" r:id="rId8"/>
    <p:sldId id="261" r:id="rId9"/>
    <p:sldId id="326" r:id="rId10"/>
    <p:sldId id="262" r:id="rId11"/>
    <p:sldId id="346" r:id="rId12"/>
    <p:sldId id="264" r:id="rId13"/>
    <p:sldId id="265" r:id="rId14"/>
    <p:sldId id="356" r:id="rId15"/>
    <p:sldId id="266" r:id="rId16"/>
    <p:sldId id="267" r:id="rId17"/>
    <p:sldId id="321" r:id="rId18"/>
    <p:sldId id="282" r:id="rId19"/>
    <p:sldId id="335" r:id="rId20"/>
    <p:sldId id="347" r:id="rId21"/>
    <p:sldId id="283" r:id="rId22"/>
    <p:sldId id="313" r:id="rId23"/>
    <p:sldId id="334" r:id="rId24"/>
    <p:sldId id="263" r:id="rId25"/>
    <p:sldId id="268" r:id="rId26"/>
    <p:sldId id="270" r:id="rId27"/>
    <p:sldId id="272" r:id="rId28"/>
    <p:sldId id="323" r:id="rId29"/>
    <p:sldId id="273" r:id="rId30"/>
    <p:sldId id="357" r:id="rId31"/>
    <p:sldId id="274" r:id="rId32"/>
    <p:sldId id="276" r:id="rId33"/>
    <p:sldId id="278" r:id="rId34"/>
    <p:sldId id="279" r:id="rId35"/>
    <p:sldId id="349" r:id="rId36"/>
    <p:sldId id="280" r:id="rId37"/>
    <p:sldId id="281" r:id="rId38"/>
    <p:sldId id="370" r:id="rId39"/>
    <p:sldId id="284" r:id="rId40"/>
    <p:sldId id="289" r:id="rId41"/>
    <p:sldId id="290" r:id="rId42"/>
    <p:sldId id="316" r:id="rId43"/>
    <p:sldId id="296" r:id="rId44"/>
    <p:sldId id="338" r:id="rId45"/>
    <p:sldId id="339" r:id="rId46"/>
    <p:sldId id="340" r:id="rId47"/>
    <p:sldId id="341" r:id="rId48"/>
    <p:sldId id="343" r:id="rId49"/>
    <p:sldId id="291" r:id="rId50"/>
    <p:sldId id="342" r:id="rId51"/>
    <p:sldId id="314" r:id="rId52"/>
    <p:sldId id="352" r:id="rId53"/>
    <p:sldId id="297" r:id="rId54"/>
    <p:sldId id="353" r:id="rId55"/>
    <p:sldId id="344" r:id="rId56"/>
    <p:sldId id="302" r:id="rId57"/>
    <p:sldId id="312" r:id="rId58"/>
    <p:sldId id="355" r:id="rId59"/>
    <p:sldId id="309" r:id="rId60"/>
    <p:sldId id="329" r:id="rId61"/>
    <p:sldId id="327" r:id="rId62"/>
    <p:sldId id="333" r:id="rId63"/>
    <p:sldId id="332" r:id="rId64"/>
    <p:sldId id="331" r:id="rId65"/>
    <p:sldId id="378" r:id="rId66"/>
    <p:sldId id="363" r:id="rId67"/>
    <p:sldId id="380" r:id="rId68"/>
    <p:sldId id="382" r:id="rId69"/>
    <p:sldId id="383" r:id="rId70"/>
    <p:sldId id="384" r:id="rId71"/>
    <p:sldId id="385" r:id="rId72"/>
    <p:sldId id="364" r:id="rId73"/>
    <p:sldId id="359" r:id="rId74"/>
    <p:sldId id="373" r:id="rId75"/>
  </p:sldIdLst>
  <p:sldSz cx="9144000" cy="6858000" type="screen4x3"/>
  <p:notesSz cx="7010400" cy="9296400"/>
  <p:custDataLst>
    <p:tags r:id="rId78"/>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4F6"/>
    <a:srgbClr val="FCF6F8"/>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8" autoAdjust="0"/>
    <p:restoredTop sz="93428" autoAdjust="0"/>
  </p:normalViewPr>
  <p:slideViewPr>
    <p:cSldViewPr>
      <p:cViewPr varScale="1">
        <p:scale>
          <a:sx n="124" d="100"/>
          <a:sy n="124" d="100"/>
        </p:scale>
        <p:origin x="126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26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gs" Target="tags/tag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image" Target="../media/image6.jpe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22E70B-B866-4169-899A-70F3CE51C5B5}"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4B4F23A5-0BC9-4AEA-9E0B-2D5B4C7759DC}">
      <dgm:prSet phldrT="[Text]"/>
      <dgm:spPr/>
      <dgm:t>
        <a:bodyPr/>
        <a:lstStyle/>
        <a:p>
          <a:r>
            <a:rPr lang="en-US" b="1" dirty="0" smtClean="0">
              <a:solidFill>
                <a:schemeClr val="tx2">
                  <a:lumMod val="50000"/>
                </a:schemeClr>
              </a:solidFill>
            </a:rPr>
            <a:t>Lack of medical treatment  </a:t>
          </a:r>
          <a:endParaRPr lang="en-US" b="1" dirty="0">
            <a:solidFill>
              <a:schemeClr val="tx2">
                <a:lumMod val="50000"/>
              </a:schemeClr>
            </a:solidFill>
          </a:endParaRPr>
        </a:p>
      </dgm:t>
    </dgm:pt>
    <dgm:pt modelId="{517CF9C0-FEAC-4DE6-8681-4606E4C436A4}" type="parTrans" cxnId="{E05FB1FB-9DF8-4578-BD4C-FBF5EEB0717F}">
      <dgm:prSet/>
      <dgm:spPr/>
      <dgm:t>
        <a:bodyPr/>
        <a:lstStyle/>
        <a:p>
          <a:endParaRPr lang="en-US"/>
        </a:p>
      </dgm:t>
    </dgm:pt>
    <dgm:pt modelId="{2D592AE5-6676-4E89-98E8-E3F28FE339A9}" type="sibTrans" cxnId="{E05FB1FB-9DF8-4578-BD4C-FBF5EEB0717F}">
      <dgm:prSet/>
      <dgm:spPr/>
      <dgm:t>
        <a:bodyPr/>
        <a:lstStyle/>
        <a:p>
          <a:endParaRPr lang="en-US"/>
        </a:p>
      </dgm:t>
    </dgm:pt>
    <dgm:pt modelId="{98D9F87D-24E0-4DC0-9E81-E6CAB1AB278D}">
      <dgm:prSet/>
      <dgm:spPr/>
      <dgm:t>
        <a:bodyPr/>
        <a:lstStyle/>
        <a:p>
          <a:r>
            <a:rPr lang="en-US" b="1" dirty="0" smtClean="0">
              <a:solidFill>
                <a:schemeClr val="tx2">
                  <a:lumMod val="50000"/>
                </a:schemeClr>
              </a:solidFill>
            </a:rPr>
            <a:t>Inadequate nutrition and/or hydration</a:t>
          </a:r>
        </a:p>
      </dgm:t>
    </dgm:pt>
    <dgm:pt modelId="{62331DE6-D333-49BD-8707-05DEB6131E79}" type="parTrans" cxnId="{4634CFC7-DA90-4AC1-BB91-27EDBABA9620}">
      <dgm:prSet/>
      <dgm:spPr/>
      <dgm:t>
        <a:bodyPr/>
        <a:lstStyle/>
        <a:p>
          <a:endParaRPr lang="en-US"/>
        </a:p>
      </dgm:t>
    </dgm:pt>
    <dgm:pt modelId="{A0048E63-8E59-4EC5-A649-CA03E03BC048}" type="sibTrans" cxnId="{4634CFC7-DA90-4AC1-BB91-27EDBABA9620}">
      <dgm:prSet/>
      <dgm:spPr/>
      <dgm:t>
        <a:bodyPr/>
        <a:lstStyle/>
        <a:p>
          <a:endParaRPr lang="en-US"/>
        </a:p>
      </dgm:t>
    </dgm:pt>
    <dgm:pt modelId="{AC24CCA9-D7E1-422B-B974-EC89F719897E}">
      <dgm:prSet/>
      <dgm:spPr/>
      <dgm:t>
        <a:bodyPr/>
        <a:lstStyle/>
        <a:p>
          <a:r>
            <a:rPr lang="en-US" b="1" dirty="0" smtClean="0">
              <a:solidFill>
                <a:schemeClr val="tx2">
                  <a:lumMod val="50000"/>
                </a:schemeClr>
              </a:solidFill>
            </a:rPr>
            <a:t>Lack of assistive devices</a:t>
          </a:r>
        </a:p>
      </dgm:t>
    </dgm:pt>
    <dgm:pt modelId="{DFC186B5-64D3-4012-90D9-19A629737E57}" type="parTrans" cxnId="{34FE7ABB-8919-44C2-B666-2286A4DC15BA}">
      <dgm:prSet/>
      <dgm:spPr/>
      <dgm:t>
        <a:bodyPr/>
        <a:lstStyle/>
        <a:p>
          <a:endParaRPr lang="en-US"/>
        </a:p>
      </dgm:t>
    </dgm:pt>
    <dgm:pt modelId="{6691C6E0-BBD0-4751-A12C-4C41346E018B}" type="sibTrans" cxnId="{34FE7ABB-8919-44C2-B666-2286A4DC15BA}">
      <dgm:prSet/>
      <dgm:spPr/>
      <dgm:t>
        <a:bodyPr/>
        <a:lstStyle/>
        <a:p>
          <a:endParaRPr lang="en-US"/>
        </a:p>
      </dgm:t>
    </dgm:pt>
    <dgm:pt modelId="{7B5F8F24-E2D6-417E-AD25-4692D9C208B9}">
      <dgm:prSet/>
      <dgm:spPr/>
      <dgm:t>
        <a:bodyPr/>
        <a:lstStyle/>
        <a:p>
          <a:r>
            <a:rPr lang="en-US" b="1" dirty="0" smtClean="0">
              <a:solidFill>
                <a:schemeClr val="tx2">
                  <a:lumMod val="50000"/>
                </a:schemeClr>
              </a:solidFill>
            </a:rPr>
            <a:t>Hazardous environment</a:t>
          </a:r>
        </a:p>
      </dgm:t>
    </dgm:pt>
    <dgm:pt modelId="{ABD31163-D63B-4B14-85B6-F7914EC44C7A}" type="parTrans" cxnId="{65E463B6-77FC-4D08-8677-F0485D68C248}">
      <dgm:prSet/>
      <dgm:spPr/>
      <dgm:t>
        <a:bodyPr/>
        <a:lstStyle/>
        <a:p>
          <a:endParaRPr lang="en-US"/>
        </a:p>
      </dgm:t>
    </dgm:pt>
    <dgm:pt modelId="{072170A8-0FE8-4FB4-B762-CBED63F43234}" type="sibTrans" cxnId="{65E463B6-77FC-4D08-8677-F0485D68C248}">
      <dgm:prSet/>
      <dgm:spPr/>
      <dgm:t>
        <a:bodyPr/>
        <a:lstStyle/>
        <a:p>
          <a:endParaRPr lang="en-US"/>
        </a:p>
      </dgm:t>
    </dgm:pt>
    <dgm:pt modelId="{43F0C89C-C540-4615-921D-10F375C608AD}">
      <dgm:prSet/>
      <dgm:spPr/>
      <dgm:t>
        <a:bodyPr/>
        <a:lstStyle/>
        <a:p>
          <a:r>
            <a:rPr lang="en-US" b="1" dirty="0" smtClean="0">
              <a:solidFill>
                <a:schemeClr val="tx2">
                  <a:lumMod val="50000"/>
                </a:schemeClr>
              </a:solidFill>
            </a:rPr>
            <a:t>Isolation</a:t>
          </a:r>
        </a:p>
      </dgm:t>
    </dgm:pt>
    <dgm:pt modelId="{A3187A4E-2BD3-4C93-9B20-87051B4ACE9A}" type="parTrans" cxnId="{C89DB505-09CC-40BF-8ED8-1229FEC7E2B9}">
      <dgm:prSet/>
      <dgm:spPr/>
      <dgm:t>
        <a:bodyPr/>
        <a:lstStyle/>
        <a:p>
          <a:endParaRPr lang="en-US"/>
        </a:p>
      </dgm:t>
    </dgm:pt>
    <dgm:pt modelId="{CE02919E-8E81-42F4-BC18-10E5E9D886FB}" type="sibTrans" cxnId="{C89DB505-09CC-40BF-8ED8-1229FEC7E2B9}">
      <dgm:prSet/>
      <dgm:spPr/>
      <dgm:t>
        <a:bodyPr/>
        <a:lstStyle/>
        <a:p>
          <a:endParaRPr lang="en-US"/>
        </a:p>
      </dgm:t>
    </dgm:pt>
    <dgm:pt modelId="{06A40154-FB27-43CD-B7FC-F72D8E47F75B}">
      <dgm:prSet/>
      <dgm:spPr/>
      <dgm:t>
        <a:bodyPr/>
        <a:lstStyle/>
        <a:p>
          <a:r>
            <a:rPr lang="en-US" b="1" dirty="0" smtClean="0">
              <a:solidFill>
                <a:schemeClr val="tx2">
                  <a:lumMod val="50000"/>
                </a:schemeClr>
              </a:solidFill>
            </a:rPr>
            <a:t>Lack of social / emotional support</a:t>
          </a:r>
        </a:p>
      </dgm:t>
    </dgm:pt>
    <dgm:pt modelId="{99DC1D0C-AEC3-406E-9C6D-65FC70704803}" type="parTrans" cxnId="{27185CE7-D38D-4F53-8AAF-B73287B5840C}">
      <dgm:prSet/>
      <dgm:spPr/>
      <dgm:t>
        <a:bodyPr/>
        <a:lstStyle/>
        <a:p>
          <a:endParaRPr lang="en-US"/>
        </a:p>
      </dgm:t>
    </dgm:pt>
    <dgm:pt modelId="{E80CD75E-86C2-45A7-8589-EEF5CCCF8350}" type="sibTrans" cxnId="{27185CE7-D38D-4F53-8AAF-B73287B5840C}">
      <dgm:prSet/>
      <dgm:spPr/>
      <dgm:t>
        <a:bodyPr/>
        <a:lstStyle/>
        <a:p>
          <a:endParaRPr lang="en-US"/>
        </a:p>
      </dgm:t>
    </dgm:pt>
    <dgm:pt modelId="{5C3561F8-F622-494D-B30F-5CA607D1C64E}">
      <dgm:prSet/>
      <dgm:spPr/>
      <dgm:t>
        <a:bodyPr/>
        <a:lstStyle/>
        <a:p>
          <a:r>
            <a:rPr lang="en-US" b="1" dirty="0" smtClean="0">
              <a:solidFill>
                <a:schemeClr val="tx2">
                  <a:lumMod val="50000"/>
                </a:schemeClr>
              </a:solidFill>
            </a:rPr>
            <a:t>Lack of appropriate clothing, hygiene</a:t>
          </a:r>
        </a:p>
      </dgm:t>
    </dgm:pt>
    <dgm:pt modelId="{CF4F3253-91DD-4906-B250-19F13D2A1E10}" type="parTrans" cxnId="{E0C6B02D-6CA1-424C-A69C-7308E28D2D07}">
      <dgm:prSet/>
      <dgm:spPr/>
      <dgm:t>
        <a:bodyPr/>
        <a:lstStyle/>
        <a:p>
          <a:endParaRPr lang="en-US"/>
        </a:p>
      </dgm:t>
    </dgm:pt>
    <dgm:pt modelId="{7CF8AED5-4B77-4C07-8D18-BA6B69747AF0}" type="sibTrans" cxnId="{E0C6B02D-6CA1-424C-A69C-7308E28D2D07}">
      <dgm:prSet/>
      <dgm:spPr/>
      <dgm:t>
        <a:bodyPr/>
        <a:lstStyle/>
        <a:p>
          <a:endParaRPr lang="en-US"/>
        </a:p>
      </dgm:t>
    </dgm:pt>
    <dgm:pt modelId="{88E7F95D-9C88-41FB-9EA1-0A3DDFD9FEC5}">
      <dgm:prSet/>
      <dgm:spPr/>
      <dgm:t>
        <a:bodyPr/>
        <a:lstStyle/>
        <a:p>
          <a:r>
            <a:rPr lang="en-US" b="1" dirty="0" smtClean="0">
              <a:solidFill>
                <a:schemeClr val="tx2">
                  <a:lumMod val="50000"/>
                </a:schemeClr>
              </a:solidFill>
            </a:rPr>
            <a:t>Abandonment</a:t>
          </a:r>
        </a:p>
      </dgm:t>
    </dgm:pt>
    <dgm:pt modelId="{79B20773-DD5D-4B9D-9CB5-4E30762BC78F}" type="parTrans" cxnId="{A0A4D7BF-EB95-4844-97D8-99FFC1DD8805}">
      <dgm:prSet/>
      <dgm:spPr/>
      <dgm:t>
        <a:bodyPr/>
        <a:lstStyle/>
        <a:p>
          <a:endParaRPr lang="en-US"/>
        </a:p>
      </dgm:t>
    </dgm:pt>
    <dgm:pt modelId="{022B01BA-37F3-42DD-8930-D57611D4BE77}" type="sibTrans" cxnId="{A0A4D7BF-EB95-4844-97D8-99FFC1DD8805}">
      <dgm:prSet/>
      <dgm:spPr/>
      <dgm:t>
        <a:bodyPr/>
        <a:lstStyle/>
        <a:p>
          <a:endParaRPr lang="en-US"/>
        </a:p>
      </dgm:t>
    </dgm:pt>
    <dgm:pt modelId="{267F0ED1-FBE8-405F-881C-65385F0248C3}">
      <dgm:prSet/>
      <dgm:spPr/>
      <dgm:t>
        <a:bodyPr/>
        <a:lstStyle/>
        <a:p>
          <a:r>
            <a:rPr lang="en-US" b="1" dirty="0" smtClean="0">
              <a:solidFill>
                <a:schemeClr val="tx2">
                  <a:lumMod val="50000"/>
                </a:schemeClr>
              </a:solidFill>
            </a:rPr>
            <a:t>Failure to provide mental health resources</a:t>
          </a:r>
        </a:p>
      </dgm:t>
    </dgm:pt>
    <dgm:pt modelId="{1F16264D-406C-4EF9-8CB1-27A3F4FC6727}" type="parTrans" cxnId="{C45DEC7F-6C1E-4CB4-9414-3F36450A235D}">
      <dgm:prSet/>
      <dgm:spPr/>
      <dgm:t>
        <a:bodyPr/>
        <a:lstStyle/>
        <a:p>
          <a:endParaRPr lang="en-US"/>
        </a:p>
      </dgm:t>
    </dgm:pt>
    <dgm:pt modelId="{2DEBFE0D-3DAF-4E33-8AE6-09986D516ACB}" type="sibTrans" cxnId="{C45DEC7F-6C1E-4CB4-9414-3F36450A235D}">
      <dgm:prSet/>
      <dgm:spPr/>
      <dgm:t>
        <a:bodyPr/>
        <a:lstStyle/>
        <a:p>
          <a:endParaRPr lang="en-US"/>
        </a:p>
      </dgm:t>
    </dgm:pt>
    <dgm:pt modelId="{3167CBEC-94B5-4211-B780-58FC221F5C06}" type="pres">
      <dgm:prSet presAssocID="{5522E70B-B866-4169-899A-70F3CE51C5B5}" presName="linear" presStyleCnt="0">
        <dgm:presLayoutVars>
          <dgm:dir/>
          <dgm:resizeHandles val="exact"/>
        </dgm:presLayoutVars>
      </dgm:prSet>
      <dgm:spPr/>
      <dgm:t>
        <a:bodyPr/>
        <a:lstStyle/>
        <a:p>
          <a:endParaRPr lang="en-US"/>
        </a:p>
      </dgm:t>
    </dgm:pt>
    <dgm:pt modelId="{3118791D-AA40-41B7-AF46-C1E8D4F0FB14}" type="pres">
      <dgm:prSet presAssocID="{4B4F23A5-0BC9-4AEA-9E0B-2D5B4C7759DC}" presName="comp" presStyleCnt="0"/>
      <dgm:spPr/>
    </dgm:pt>
    <dgm:pt modelId="{2ED82AB8-C657-4DD2-9B12-9B2B7065D25F}" type="pres">
      <dgm:prSet presAssocID="{4B4F23A5-0BC9-4AEA-9E0B-2D5B4C7759DC}" presName="box" presStyleLbl="node1" presStyleIdx="0" presStyleCnt="9"/>
      <dgm:spPr/>
      <dgm:t>
        <a:bodyPr/>
        <a:lstStyle/>
        <a:p>
          <a:endParaRPr lang="en-US"/>
        </a:p>
      </dgm:t>
    </dgm:pt>
    <dgm:pt modelId="{31A5DB81-23A9-4355-9955-2A44DBF0F635}" type="pres">
      <dgm:prSet presAssocID="{4B4F23A5-0BC9-4AEA-9E0B-2D5B4C7759DC}" presName="img" presStyleLbl="fgImgPlace1" presStyleIdx="0" presStyleCnt="9" custScaleX="48983"/>
      <dgm:spPr>
        <a:blipFill rotWithShape="0">
          <a:blip xmlns:r="http://schemas.openxmlformats.org/officeDocument/2006/relationships" r:embed="rId1"/>
          <a:stretch>
            <a:fillRect/>
          </a:stretch>
        </a:blipFill>
      </dgm:spPr>
    </dgm:pt>
    <dgm:pt modelId="{D0477D85-078A-490A-B50D-348B0E61F39E}" type="pres">
      <dgm:prSet presAssocID="{4B4F23A5-0BC9-4AEA-9E0B-2D5B4C7759DC}" presName="text" presStyleLbl="node1" presStyleIdx="0" presStyleCnt="9">
        <dgm:presLayoutVars>
          <dgm:bulletEnabled val="1"/>
        </dgm:presLayoutVars>
      </dgm:prSet>
      <dgm:spPr/>
      <dgm:t>
        <a:bodyPr/>
        <a:lstStyle/>
        <a:p>
          <a:endParaRPr lang="en-US"/>
        </a:p>
      </dgm:t>
    </dgm:pt>
    <dgm:pt modelId="{93CE491B-E5ED-404B-AFB8-4B5A0A7DB6D3}" type="pres">
      <dgm:prSet presAssocID="{2D592AE5-6676-4E89-98E8-E3F28FE339A9}" presName="spacer" presStyleCnt="0"/>
      <dgm:spPr/>
    </dgm:pt>
    <dgm:pt modelId="{641AA447-4C22-4616-B3C2-C96692292211}" type="pres">
      <dgm:prSet presAssocID="{98D9F87D-24E0-4DC0-9E81-E6CAB1AB278D}" presName="comp" presStyleCnt="0"/>
      <dgm:spPr/>
    </dgm:pt>
    <dgm:pt modelId="{E77C91AB-4B1B-4100-9903-944691B83514}" type="pres">
      <dgm:prSet presAssocID="{98D9F87D-24E0-4DC0-9E81-E6CAB1AB278D}" presName="box" presStyleLbl="node1" presStyleIdx="1" presStyleCnt="9"/>
      <dgm:spPr/>
      <dgm:t>
        <a:bodyPr/>
        <a:lstStyle/>
        <a:p>
          <a:endParaRPr lang="en-US"/>
        </a:p>
      </dgm:t>
    </dgm:pt>
    <dgm:pt modelId="{01A608E7-DAFA-4F49-8259-35C2E5667D06}" type="pres">
      <dgm:prSet presAssocID="{98D9F87D-24E0-4DC0-9E81-E6CAB1AB278D}" presName="img" presStyleLbl="fgImgPlace1" presStyleIdx="1" presStyleCnt="9" custScaleX="48983"/>
      <dgm:spPr>
        <a:blipFill rotWithShape="0">
          <a:blip xmlns:r="http://schemas.openxmlformats.org/officeDocument/2006/relationships" r:embed="rId2"/>
          <a:stretch>
            <a:fillRect/>
          </a:stretch>
        </a:blipFill>
      </dgm:spPr>
    </dgm:pt>
    <dgm:pt modelId="{EFC2402C-DF2E-4B80-8125-B504ED0B491B}" type="pres">
      <dgm:prSet presAssocID="{98D9F87D-24E0-4DC0-9E81-E6CAB1AB278D}" presName="text" presStyleLbl="node1" presStyleIdx="1" presStyleCnt="9">
        <dgm:presLayoutVars>
          <dgm:bulletEnabled val="1"/>
        </dgm:presLayoutVars>
      </dgm:prSet>
      <dgm:spPr/>
      <dgm:t>
        <a:bodyPr/>
        <a:lstStyle/>
        <a:p>
          <a:endParaRPr lang="en-US"/>
        </a:p>
      </dgm:t>
    </dgm:pt>
    <dgm:pt modelId="{4F8ACB1A-A0EC-44A2-A655-55C21A87B7DE}" type="pres">
      <dgm:prSet presAssocID="{A0048E63-8E59-4EC5-A649-CA03E03BC048}" presName="spacer" presStyleCnt="0"/>
      <dgm:spPr/>
    </dgm:pt>
    <dgm:pt modelId="{8FDD11F5-D06C-43AA-A70B-E4CA90115190}" type="pres">
      <dgm:prSet presAssocID="{AC24CCA9-D7E1-422B-B974-EC89F719897E}" presName="comp" presStyleCnt="0"/>
      <dgm:spPr/>
    </dgm:pt>
    <dgm:pt modelId="{711F3B1E-3C0C-44E7-AA10-AB5E80D43981}" type="pres">
      <dgm:prSet presAssocID="{AC24CCA9-D7E1-422B-B974-EC89F719897E}" presName="box" presStyleLbl="node1" presStyleIdx="2" presStyleCnt="9"/>
      <dgm:spPr/>
      <dgm:t>
        <a:bodyPr/>
        <a:lstStyle/>
        <a:p>
          <a:endParaRPr lang="en-US"/>
        </a:p>
      </dgm:t>
    </dgm:pt>
    <dgm:pt modelId="{B112B777-37D4-4A20-8EB9-01764624B0AA}" type="pres">
      <dgm:prSet presAssocID="{AC24CCA9-D7E1-422B-B974-EC89F719897E}" presName="img" presStyleLbl="fgImgPlace1" presStyleIdx="2" presStyleCnt="9" custScaleX="48983"/>
      <dgm:spPr>
        <a:blipFill rotWithShape="0">
          <a:blip xmlns:r="http://schemas.openxmlformats.org/officeDocument/2006/relationships" r:embed="rId3"/>
          <a:stretch>
            <a:fillRect/>
          </a:stretch>
        </a:blipFill>
      </dgm:spPr>
    </dgm:pt>
    <dgm:pt modelId="{221009CC-32A2-4F20-9F66-31CBFBCD166D}" type="pres">
      <dgm:prSet presAssocID="{AC24CCA9-D7E1-422B-B974-EC89F719897E}" presName="text" presStyleLbl="node1" presStyleIdx="2" presStyleCnt="9">
        <dgm:presLayoutVars>
          <dgm:bulletEnabled val="1"/>
        </dgm:presLayoutVars>
      </dgm:prSet>
      <dgm:spPr/>
      <dgm:t>
        <a:bodyPr/>
        <a:lstStyle/>
        <a:p>
          <a:endParaRPr lang="en-US"/>
        </a:p>
      </dgm:t>
    </dgm:pt>
    <dgm:pt modelId="{1893578F-E0D8-42E8-BDC1-4ABA0F563750}" type="pres">
      <dgm:prSet presAssocID="{6691C6E0-BBD0-4751-A12C-4C41346E018B}" presName="spacer" presStyleCnt="0"/>
      <dgm:spPr/>
    </dgm:pt>
    <dgm:pt modelId="{0B65FAF5-C07C-4674-B9B5-F7E0061B6745}" type="pres">
      <dgm:prSet presAssocID="{7B5F8F24-E2D6-417E-AD25-4692D9C208B9}" presName="comp" presStyleCnt="0"/>
      <dgm:spPr/>
    </dgm:pt>
    <dgm:pt modelId="{F2B55A03-0CA6-4DC2-A932-1EC031ED9AE5}" type="pres">
      <dgm:prSet presAssocID="{7B5F8F24-E2D6-417E-AD25-4692D9C208B9}" presName="box" presStyleLbl="node1" presStyleIdx="3" presStyleCnt="9"/>
      <dgm:spPr/>
      <dgm:t>
        <a:bodyPr/>
        <a:lstStyle/>
        <a:p>
          <a:endParaRPr lang="en-US"/>
        </a:p>
      </dgm:t>
    </dgm:pt>
    <dgm:pt modelId="{A2DF5F47-C3A5-4176-A637-6BD27DE20325}" type="pres">
      <dgm:prSet presAssocID="{7B5F8F24-E2D6-417E-AD25-4692D9C208B9}" presName="img" presStyleLbl="fgImgPlace1" presStyleIdx="3" presStyleCnt="9" custScaleX="48983"/>
      <dgm:spPr>
        <a:blipFill rotWithShape="0">
          <a:blip xmlns:r="http://schemas.openxmlformats.org/officeDocument/2006/relationships" r:embed="rId4"/>
          <a:stretch>
            <a:fillRect/>
          </a:stretch>
        </a:blipFill>
      </dgm:spPr>
    </dgm:pt>
    <dgm:pt modelId="{338AFDEB-27C4-4458-B935-5ACCE6C18FFF}" type="pres">
      <dgm:prSet presAssocID="{7B5F8F24-E2D6-417E-AD25-4692D9C208B9}" presName="text" presStyleLbl="node1" presStyleIdx="3" presStyleCnt="9">
        <dgm:presLayoutVars>
          <dgm:bulletEnabled val="1"/>
        </dgm:presLayoutVars>
      </dgm:prSet>
      <dgm:spPr/>
      <dgm:t>
        <a:bodyPr/>
        <a:lstStyle/>
        <a:p>
          <a:endParaRPr lang="en-US"/>
        </a:p>
      </dgm:t>
    </dgm:pt>
    <dgm:pt modelId="{EF3BD79F-2AE9-414B-B39B-82BB048DD8CD}" type="pres">
      <dgm:prSet presAssocID="{072170A8-0FE8-4FB4-B762-CBED63F43234}" presName="spacer" presStyleCnt="0"/>
      <dgm:spPr/>
    </dgm:pt>
    <dgm:pt modelId="{7873CBE3-D9F1-43B2-8064-05E73A3F6F8A}" type="pres">
      <dgm:prSet presAssocID="{43F0C89C-C540-4615-921D-10F375C608AD}" presName="comp" presStyleCnt="0"/>
      <dgm:spPr/>
    </dgm:pt>
    <dgm:pt modelId="{F7308A82-344F-419A-962B-E88C816638C6}" type="pres">
      <dgm:prSet presAssocID="{43F0C89C-C540-4615-921D-10F375C608AD}" presName="box" presStyleLbl="node1" presStyleIdx="4" presStyleCnt="9"/>
      <dgm:spPr/>
      <dgm:t>
        <a:bodyPr/>
        <a:lstStyle/>
        <a:p>
          <a:endParaRPr lang="en-US"/>
        </a:p>
      </dgm:t>
    </dgm:pt>
    <dgm:pt modelId="{52F45F4C-3490-46FA-9DAA-DF1B4D259C42}" type="pres">
      <dgm:prSet presAssocID="{43F0C89C-C540-4615-921D-10F375C608AD}" presName="img" presStyleLbl="fgImgPlace1" presStyleIdx="4" presStyleCnt="9" custScaleX="48983"/>
      <dgm:spPr>
        <a:blipFill rotWithShape="0">
          <a:blip xmlns:r="http://schemas.openxmlformats.org/officeDocument/2006/relationships" r:embed="rId5"/>
          <a:stretch>
            <a:fillRect/>
          </a:stretch>
        </a:blipFill>
      </dgm:spPr>
    </dgm:pt>
    <dgm:pt modelId="{E2B84ABD-5B48-43C4-A474-7348CFE7E8E1}" type="pres">
      <dgm:prSet presAssocID="{43F0C89C-C540-4615-921D-10F375C608AD}" presName="text" presStyleLbl="node1" presStyleIdx="4" presStyleCnt="9">
        <dgm:presLayoutVars>
          <dgm:bulletEnabled val="1"/>
        </dgm:presLayoutVars>
      </dgm:prSet>
      <dgm:spPr/>
      <dgm:t>
        <a:bodyPr/>
        <a:lstStyle/>
        <a:p>
          <a:endParaRPr lang="en-US"/>
        </a:p>
      </dgm:t>
    </dgm:pt>
    <dgm:pt modelId="{81FE93C4-751E-4099-B0E7-3C33DB39F77A}" type="pres">
      <dgm:prSet presAssocID="{CE02919E-8E81-42F4-BC18-10E5E9D886FB}" presName="spacer" presStyleCnt="0"/>
      <dgm:spPr/>
    </dgm:pt>
    <dgm:pt modelId="{E281DED5-1EC9-4662-97AD-D4FE53FBE4A9}" type="pres">
      <dgm:prSet presAssocID="{06A40154-FB27-43CD-B7FC-F72D8E47F75B}" presName="comp" presStyleCnt="0"/>
      <dgm:spPr/>
    </dgm:pt>
    <dgm:pt modelId="{C79518B5-8773-4BA8-9A8E-CFEB957340FF}" type="pres">
      <dgm:prSet presAssocID="{06A40154-FB27-43CD-B7FC-F72D8E47F75B}" presName="box" presStyleLbl="node1" presStyleIdx="5" presStyleCnt="9"/>
      <dgm:spPr/>
      <dgm:t>
        <a:bodyPr/>
        <a:lstStyle/>
        <a:p>
          <a:endParaRPr lang="en-US"/>
        </a:p>
      </dgm:t>
    </dgm:pt>
    <dgm:pt modelId="{48DE912D-8E5C-4C9F-9A75-6460F38FAEA3}" type="pres">
      <dgm:prSet presAssocID="{06A40154-FB27-43CD-B7FC-F72D8E47F75B}" presName="img" presStyleLbl="fgImgPlace1" presStyleIdx="5" presStyleCnt="9" custScaleX="48983"/>
      <dgm:spPr>
        <a:blipFill rotWithShape="0">
          <a:blip xmlns:r="http://schemas.openxmlformats.org/officeDocument/2006/relationships" r:embed="rId6"/>
          <a:stretch>
            <a:fillRect/>
          </a:stretch>
        </a:blipFill>
      </dgm:spPr>
    </dgm:pt>
    <dgm:pt modelId="{1ADBF588-CF1C-4352-A8C9-EB8B052C9DF3}" type="pres">
      <dgm:prSet presAssocID="{06A40154-FB27-43CD-B7FC-F72D8E47F75B}" presName="text" presStyleLbl="node1" presStyleIdx="5" presStyleCnt="9">
        <dgm:presLayoutVars>
          <dgm:bulletEnabled val="1"/>
        </dgm:presLayoutVars>
      </dgm:prSet>
      <dgm:spPr/>
      <dgm:t>
        <a:bodyPr/>
        <a:lstStyle/>
        <a:p>
          <a:endParaRPr lang="en-US"/>
        </a:p>
      </dgm:t>
    </dgm:pt>
    <dgm:pt modelId="{D0311CCF-1BE6-4287-B57E-6EC12F20D8E8}" type="pres">
      <dgm:prSet presAssocID="{E80CD75E-86C2-45A7-8589-EEF5CCCF8350}" presName="spacer" presStyleCnt="0"/>
      <dgm:spPr/>
    </dgm:pt>
    <dgm:pt modelId="{C6AD6A3A-9976-460C-8D5D-B66A00F91276}" type="pres">
      <dgm:prSet presAssocID="{5C3561F8-F622-494D-B30F-5CA607D1C64E}" presName="comp" presStyleCnt="0"/>
      <dgm:spPr/>
    </dgm:pt>
    <dgm:pt modelId="{4AE7287B-159C-451F-966C-12DE75AF8550}" type="pres">
      <dgm:prSet presAssocID="{5C3561F8-F622-494D-B30F-5CA607D1C64E}" presName="box" presStyleLbl="node1" presStyleIdx="6" presStyleCnt="9"/>
      <dgm:spPr/>
      <dgm:t>
        <a:bodyPr/>
        <a:lstStyle/>
        <a:p>
          <a:endParaRPr lang="en-US"/>
        </a:p>
      </dgm:t>
    </dgm:pt>
    <dgm:pt modelId="{5060E2C1-69D9-46E3-9A50-650CAA67F0A6}" type="pres">
      <dgm:prSet presAssocID="{5C3561F8-F622-494D-B30F-5CA607D1C64E}" presName="img" presStyleLbl="fgImgPlace1" presStyleIdx="6" presStyleCnt="9" custScaleX="48983"/>
      <dgm:spPr>
        <a:blipFill rotWithShape="0">
          <a:blip xmlns:r="http://schemas.openxmlformats.org/officeDocument/2006/relationships" r:embed="rId7"/>
          <a:stretch>
            <a:fillRect/>
          </a:stretch>
        </a:blipFill>
      </dgm:spPr>
    </dgm:pt>
    <dgm:pt modelId="{DEAC6776-90E6-43E5-9D73-727AA0BF2327}" type="pres">
      <dgm:prSet presAssocID="{5C3561F8-F622-494D-B30F-5CA607D1C64E}" presName="text" presStyleLbl="node1" presStyleIdx="6" presStyleCnt="9">
        <dgm:presLayoutVars>
          <dgm:bulletEnabled val="1"/>
        </dgm:presLayoutVars>
      </dgm:prSet>
      <dgm:spPr/>
      <dgm:t>
        <a:bodyPr/>
        <a:lstStyle/>
        <a:p>
          <a:endParaRPr lang="en-US"/>
        </a:p>
      </dgm:t>
    </dgm:pt>
    <dgm:pt modelId="{E0A0F0A2-F966-479C-9282-A10692F1FE4A}" type="pres">
      <dgm:prSet presAssocID="{7CF8AED5-4B77-4C07-8D18-BA6B69747AF0}" presName="spacer" presStyleCnt="0"/>
      <dgm:spPr/>
    </dgm:pt>
    <dgm:pt modelId="{BF295201-5DDF-41A3-B2A0-7D63469F57F7}" type="pres">
      <dgm:prSet presAssocID="{88E7F95D-9C88-41FB-9EA1-0A3DDFD9FEC5}" presName="comp" presStyleCnt="0"/>
      <dgm:spPr/>
    </dgm:pt>
    <dgm:pt modelId="{ED14FE98-535D-4893-BD62-1CA5E311E984}" type="pres">
      <dgm:prSet presAssocID="{88E7F95D-9C88-41FB-9EA1-0A3DDFD9FEC5}" presName="box" presStyleLbl="node1" presStyleIdx="7" presStyleCnt="9"/>
      <dgm:spPr/>
      <dgm:t>
        <a:bodyPr/>
        <a:lstStyle/>
        <a:p>
          <a:endParaRPr lang="en-US"/>
        </a:p>
      </dgm:t>
    </dgm:pt>
    <dgm:pt modelId="{A26C78DA-766E-47E6-A9D0-3784A100D8A0}" type="pres">
      <dgm:prSet presAssocID="{88E7F95D-9C88-41FB-9EA1-0A3DDFD9FEC5}" presName="img" presStyleLbl="fgImgPlace1" presStyleIdx="7" presStyleCnt="9" custScaleX="48983"/>
      <dgm:spPr>
        <a:blipFill rotWithShape="0">
          <a:blip xmlns:r="http://schemas.openxmlformats.org/officeDocument/2006/relationships" r:embed="rId8"/>
          <a:stretch>
            <a:fillRect/>
          </a:stretch>
        </a:blipFill>
      </dgm:spPr>
    </dgm:pt>
    <dgm:pt modelId="{80BAA5EC-95B9-4D80-BC71-807AB651C58A}" type="pres">
      <dgm:prSet presAssocID="{88E7F95D-9C88-41FB-9EA1-0A3DDFD9FEC5}" presName="text" presStyleLbl="node1" presStyleIdx="7" presStyleCnt="9">
        <dgm:presLayoutVars>
          <dgm:bulletEnabled val="1"/>
        </dgm:presLayoutVars>
      </dgm:prSet>
      <dgm:spPr/>
      <dgm:t>
        <a:bodyPr/>
        <a:lstStyle/>
        <a:p>
          <a:endParaRPr lang="en-US"/>
        </a:p>
      </dgm:t>
    </dgm:pt>
    <dgm:pt modelId="{808A197A-B701-479A-909A-9263019DE0AA}" type="pres">
      <dgm:prSet presAssocID="{022B01BA-37F3-42DD-8930-D57611D4BE77}" presName="spacer" presStyleCnt="0"/>
      <dgm:spPr/>
    </dgm:pt>
    <dgm:pt modelId="{717668AB-292D-403E-AAD1-10A048F53F09}" type="pres">
      <dgm:prSet presAssocID="{267F0ED1-FBE8-405F-881C-65385F0248C3}" presName="comp" presStyleCnt="0"/>
      <dgm:spPr/>
    </dgm:pt>
    <dgm:pt modelId="{585A68C9-E3D0-4271-9861-75CFE8C2ED61}" type="pres">
      <dgm:prSet presAssocID="{267F0ED1-FBE8-405F-881C-65385F0248C3}" presName="box" presStyleLbl="node1" presStyleIdx="8" presStyleCnt="9"/>
      <dgm:spPr/>
      <dgm:t>
        <a:bodyPr/>
        <a:lstStyle/>
        <a:p>
          <a:endParaRPr lang="en-US"/>
        </a:p>
      </dgm:t>
    </dgm:pt>
    <dgm:pt modelId="{DFD6E89E-CB22-44CA-A417-CB670DAEE162}" type="pres">
      <dgm:prSet presAssocID="{267F0ED1-FBE8-405F-881C-65385F0248C3}" presName="img" presStyleLbl="fgImgPlace1" presStyleIdx="8" presStyleCnt="9" custScaleX="51350"/>
      <dgm:spPr>
        <a:blipFill rotWithShape="0">
          <a:blip xmlns:r="http://schemas.openxmlformats.org/officeDocument/2006/relationships" r:embed="rId9"/>
          <a:stretch>
            <a:fillRect/>
          </a:stretch>
        </a:blipFill>
      </dgm:spPr>
      <dgm:t>
        <a:bodyPr/>
        <a:lstStyle/>
        <a:p>
          <a:endParaRPr lang="en-US"/>
        </a:p>
      </dgm:t>
    </dgm:pt>
    <dgm:pt modelId="{96EDF527-98C9-41BF-9E87-48B801564CBB}" type="pres">
      <dgm:prSet presAssocID="{267F0ED1-FBE8-405F-881C-65385F0248C3}" presName="text" presStyleLbl="node1" presStyleIdx="8" presStyleCnt="9">
        <dgm:presLayoutVars>
          <dgm:bulletEnabled val="1"/>
        </dgm:presLayoutVars>
      </dgm:prSet>
      <dgm:spPr/>
      <dgm:t>
        <a:bodyPr/>
        <a:lstStyle/>
        <a:p>
          <a:endParaRPr lang="en-US"/>
        </a:p>
      </dgm:t>
    </dgm:pt>
  </dgm:ptLst>
  <dgm:cxnLst>
    <dgm:cxn modelId="{EAD3162D-EBB2-4C53-AC12-7E02E5DC9C22}" type="presOf" srcId="{AC24CCA9-D7E1-422B-B974-EC89F719897E}" destId="{221009CC-32A2-4F20-9F66-31CBFBCD166D}" srcOrd="1" destOrd="0" presId="urn:microsoft.com/office/officeart/2005/8/layout/vList4#1"/>
    <dgm:cxn modelId="{463C6742-2015-45A9-9604-8ECB160B88FB}" type="presOf" srcId="{98D9F87D-24E0-4DC0-9E81-E6CAB1AB278D}" destId="{EFC2402C-DF2E-4B80-8125-B504ED0B491B}" srcOrd="1" destOrd="0" presId="urn:microsoft.com/office/officeart/2005/8/layout/vList4#1"/>
    <dgm:cxn modelId="{99161C0C-C7CF-4075-9661-F4BA0E48E0F9}" type="presOf" srcId="{267F0ED1-FBE8-405F-881C-65385F0248C3}" destId="{96EDF527-98C9-41BF-9E87-48B801564CBB}" srcOrd="1" destOrd="0" presId="urn:microsoft.com/office/officeart/2005/8/layout/vList4#1"/>
    <dgm:cxn modelId="{73D8F839-AA13-42DA-A4C1-E782480FD1B8}" type="presOf" srcId="{7B5F8F24-E2D6-417E-AD25-4692D9C208B9}" destId="{F2B55A03-0CA6-4DC2-A932-1EC031ED9AE5}" srcOrd="0" destOrd="0" presId="urn:microsoft.com/office/officeart/2005/8/layout/vList4#1"/>
    <dgm:cxn modelId="{F43255E5-C6EC-4F15-B524-983FEB261406}" type="presOf" srcId="{43F0C89C-C540-4615-921D-10F375C608AD}" destId="{E2B84ABD-5B48-43C4-A474-7348CFE7E8E1}" srcOrd="1" destOrd="0" presId="urn:microsoft.com/office/officeart/2005/8/layout/vList4#1"/>
    <dgm:cxn modelId="{61C0DF7C-3C22-42C7-9424-EC4428B44FD9}" type="presOf" srcId="{7B5F8F24-E2D6-417E-AD25-4692D9C208B9}" destId="{338AFDEB-27C4-4458-B935-5ACCE6C18FFF}" srcOrd="1" destOrd="0" presId="urn:microsoft.com/office/officeart/2005/8/layout/vList4#1"/>
    <dgm:cxn modelId="{AB41CE46-4F39-4A88-A9B3-AFBEF441170E}" type="presOf" srcId="{06A40154-FB27-43CD-B7FC-F72D8E47F75B}" destId="{C79518B5-8773-4BA8-9A8E-CFEB957340FF}" srcOrd="0" destOrd="0" presId="urn:microsoft.com/office/officeart/2005/8/layout/vList4#1"/>
    <dgm:cxn modelId="{C3990FA8-1C10-44CC-BCDA-374934DFE70E}" type="presOf" srcId="{5C3561F8-F622-494D-B30F-5CA607D1C64E}" destId="{DEAC6776-90E6-43E5-9D73-727AA0BF2327}" srcOrd="1" destOrd="0" presId="urn:microsoft.com/office/officeart/2005/8/layout/vList4#1"/>
    <dgm:cxn modelId="{FDCBC64F-27DD-493E-B6B5-BBF9835626A2}" type="presOf" srcId="{4B4F23A5-0BC9-4AEA-9E0B-2D5B4C7759DC}" destId="{D0477D85-078A-490A-B50D-348B0E61F39E}" srcOrd="1" destOrd="0" presId="urn:microsoft.com/office/officeart/2005/8/layout/vList4#1"/>
    <dgm:cxn modelId="{C3E323E5-0349-4ED4-A84A-61F1CD5674AA}" type="presOf" srcId="{267F0ED1-FBE8-405F-881C-65385F0248C3}" destId="{585A68C9-E3D0-4271-9861-75CFE8C2ED61}" srcOrd="0" destOrd="0" presId="urn:microsoft.com/office/officeart/2005/8/layout/vList4#1"/>
    <dgm:cxn modelId="{86FEA255-DAA6-41F5-9166-57DA50E7B068}" type="presOf" srcId="{88E7F95D-9C88-41FB-9EA1-0A3DDFD9FEC5}" destId="{ED14FE98-535D-4893-BD62-1CA5E311E984}" srcOrd="0" destOrd="0" presId="urn:microsoft.com/office/officeart/2005/8/layout/vList4#1"/>
    <dgm:cxn modelId="{A0A4D7BF-EB95-4844-97D8-99FFC1DD8805}" srcId="{5522E70B-B866-4169-899A-70F3CE51C5B5}" destId="{88E7F95D-9C88-41FB-9EA1-0A3DDFD9FEC5}" srcOrd="7" destOrd="0" parTransId="{79B20773-DD5D-4B9D-9CB5-4E30762BC78F}" sibTransId="{022B01BA-37F3-42DD-8930-D57611D4BE77}"/>
    <dgm:cxn modelId="{4634CFC7-DA90-4AC1-BB91-27EDBABA9620}" srcId="{5522E70B-B866-4169-899A-70F3CE51C5B5}" destId="{98D9F87D-24E0-4DC0-9E81-E6CAB1AB278D}" srcOrd="1" destOrd="0" parTransId="{62331DE6-D333-49BD-8707-05DEB6131E79}" sibTransId="{A0048E63-8E59-4EC5-A649-CA03E03BC048}"/>
    <dgm:cxn modelId="{E0C6B02D-6CA1-424C-A69C-7308E28D2D07}" srcId="{5522E70B-B866-4169-899A-70F3CE51C5B5}" destId="{5C3561F8-F622-494D-B30F-5CA607D1C64E}" srcOrd="6" destOrd="0" parTransId="{CF4F3253-91DD-4906-B250-19F13D2A1E10}" sibTransId="{7CF8AED5-4B77-4C07-8D18-BA6B69747AF0}"/>
    <dgm:cxn modelId="{A6CC0F5E-4EC4-48AE-A2BF-A8240D75892C}" type="presOf" srcId="{06A40154-FB27-43CD-B7FC-F72D8E47F75B}" destId="{1ADBF588-CF1C-4352-A8C9-EB8B052C9DF3}" srcOrd="1" destOrd="0" presId="urn:microsoft.com/office/officeart/2005/8/layout/vList4#1"/>
    <dgm:cxn modelId="{DE70BACF-8AE8-4057-9203-2FAAB927F8D5}" type="presOf" srcId="{5C3561F8-F622-494D-B30F-5CA607D1C64E}" destId="{4AE7287B-159C-451F-966C-12DE75AF8550}" srcOrd="0" destOrd="0" presId="urn:microsoft.com/office/officeart/2005/8/layout/vList4#1"/>
    <dgm:cxn modelId="{65E463B6-77FC-4D08-8677-F0485D68C248}" srcId="{5522E70B-B866-4169-899A-70F3CE51C5B5}" destId="{7B5F8F24-E2D6-417E-AD25-4692D9C208B9}" srcOrd="3" destOrd="0" parTransId="{ABD31163-D63B-4B14-85B6-F7914EC44C7A}" sibTransId="{072170A8-0FE8-4FB4-B762-CBED63F43234}"/>
    <dgm:cxn modelId="{C89DB505-09CC-40BF-8ED8-1229FEC7E2B9}" srcId="{5522E70B-B866-4169-899A-70F3CE51C5B5}" destId="{43F0C89C-C540-4615-921D-10F375C608AD}" srcOrd="4" destOrd="0" parTransId="{A3187A4E-2BD3-4C93-9B20-87051B4ACE9A}" sibTransId="{CE02919E-8E81-42F4-BC18-10E5E9D886FB}"/>
    <dgm:cxn modelId="{34FE7ABB-8919-44C2-B666-2286A4DC15BA}" srcId="{5522E70B-B866-4169-899A-70F3CE51C5B5}" destId="{AC24CCA9-D7E1-422B-B974-EC89F719897E}" srcOrd="2" destOrd="0" parTransId="{DFC186B5-64D3-4012-90D9-19A629737E57}" sibTransId="{6691C6E0-BBD0-4751-A12C-4C41346E018B}"/>
    <dgm:cxn modelId="{C5AC5F00-7699-4BFE-BFB1-B9CEFE0C9031}" type="presOf" srcId="{43F0C89C-C540-4615-921D-10F375C608AD}" destId="{F7308A82-344F-419A-962B-E88C816638C6}" srcOrd="0" destOrd="0" presId="urn:microsoft.com/office/officeart/2005/8/layout/vList4#1"/>
    <dgm:cxn modelId="{E05FB1FB-9DF8-4578-BD4C-FBF5EEB0717F}" srcId="{5522E70B-B866-4169-899A-70F3CE51C5B5}" destId="{4B4F23A5-0BC9-4AEA-9E0B-2D5B4C7759DC}" srcOrd="0" destOrd="0" parTransId="{517CF9C0-FEAC-4DE6-8681-4606E4C436A4}" sibTransId="{2D592AE5-6676-4E89-98E8-E3F28FE339A9}"/>
    <dgm:cxn modelId="{C45DEC7F-6C1E-4CB4-9414-3F36450A235D}" srcId="{5522E70B-B866-4169-899A-70F3CE51C5B5}" destId="{267F0ED1-FBE8-405F-881C-65385F0248C3}" srcOrd="8" destOrd="0" parTransId="{1F16264D-406C-4EF9-8CB1-27A3F4FC6727}" sibTransId="{2DEBFE0D-3DAF-4E33-8AE6-09986D516ACB}"/>
    <dgm:cxn modelId="{52EC7428-06DC-4B39-B4B1-A6E6870CFFE1}" type="presOf" srcId="{AC24CCA9-D7E1-422B-B974-EC89F719897E}" destId="{711F3B1E-3C0C-44E7-AA10-AB5E80D43981}" srcOrd="0" destOrd="0" presId="urn:microsoft.com/office/officeart/2005/8/layout/vList4#1"/>
    <dgm:cxn modelId="{27185CE7-D38D-4F53-8AAF-B73287B5840C}" srcId="{5522E70B-B866-4169-899A-70F3CE51C5B5}" destId="{06A40154-FB27-43CD-B7FC-F72D8E47F75B}" srcOrd="5" destOrd="0" parTransId="{99DC1D0C-AEC3-406E-9C6D-65FC70704803}" sibTransId="{E80CD75E-86C2-45A7-8589-EEF5CCCF8350}"/>
    <dgm:cxn modelId="{34C5875B-E5FB-42C1-9672-7C6ABA6FDE2C}" type="presOf" srcId="{98D9F87D-24E0-4DC0-9E81-E6CAB1AB278D}" destId="{E77C91AB-4B1B-4100-9903-944691B83514}" srcOrd="0" destOrd="0" presId="urn:microsoft.com/office/officeart/2005/8/layout/vList4#1"/>
    <dgm:cxn modelId="{4E18B3C1-51A9-4D74-88BE-10CC5BA7F66E}" type="presOf" srcId="{5522E70B-B866-4169-899A-70F3CE51C5B5}" destId="{3167CBEC-94B5-4211-B780-58FC221F5C06}" srcOrd="0" destOrd="0" presId="urn:microsoft.com/office/officeart/2005/8/layout/vList4#1"/>
    <dgm:cxn modelId="{09472051-9E10-49A8-85A9-CFCF9C9B998B}" type="presOf" srcId="{4B4F23A5-0BC9-4AEA-9E0B-2D5B4C7759DC}" destId="{2ED82AB8-C657-4DD2-9B12-9B2B7065D25F}" srcOrd="0" destOrd="0" presId="urn:microsoft.com/office/officeart/2005/8/layout/vList4#1"/>
    <dgm:cxn modelId="{2E26B0E2-DA08-44FC-85F3-08AAAFA5B144}" type="presOf" srcId="{88E7F95D-9C88-41FB-9EA1-0A3DDFD9FEC5}" destId="{80BAA5EC-95B9-4D80-BC71-807AB651C58A}" srcOrd="1" destOrd="0" presId="urn:microsoft.com/office/officeart/2005/8/layout/vList4#1"/>
    <dgm:cxn modelId="{C232F881-D0C0-4424-ADD1-2BB8147204ED}" type="presParOf" srcId="{3167CBEC-94B5-4211-B780-58FC221F5C06}" destId="{3118791D-AA40-41B7-AF46-C1E8D4F0FB14}" srcOrd="0" destOrd="0" presId="urn:microsoft.com/office/officeart/2005/8/layout/vList4#1"/>
    <dgm:cxn modelId="{3F44BCCF-5D56-475F-8CBC-DECAED6EC31E}" type="presParOf" srcId="{3118791D-AA40-41B7-AF46-C1E8D4F0FB14}" destId="{2ED82AB8-C657-4DD2-9B12-9B2B7065D25F}" srcOrd="0" destOrd="0" presId="urn:microsoft.com/office/officeart/2005/8/layout/vList4#1"/>
    <dgm:cxn modelId="{2CDBE31F-CA6F-46B6-96E1-15CBFBA70A23}" type="presParOf" srcId="{3118791D-AA40-41B7-AF46-C1E8D4F0FB14}" destId="{31A5DB81-23A9-4355-9955-2A44DBF0F635}" srcOrd="1" destOrd="0" presId="urn:microsoft.com/office/officeart/2005/8/layout/vList4#1"/>
    <dgm:cxn modelId="{20FD0F95-F4B0-43D3-826E-24B7DD91E191}" type="presParOf" srcId="{3118791D-AA40-41B7-AF46-C1E8D4F0FB14}" destId="{D0477D85-078A-490A-B50D-348B0E61F39E}" srcOrd="2" destOrd="0" presId="urn:microsoft.com/office/officeart/2005/8/layout/vList4#1"/>
    <dgm:cxn modelId="{646F493C-8938-47B0-974B-B7EE6EAE31CE}" type="presParOf" srcId="{3167CBEC-94B5-4211-B780-58FC221F5C06}" destId="{93CE491B-E5ED-404B-AFB8-4B5A0A7DB6D3}" srcOrd="1" destOrd="0" presId="urn:microsoft.com/office/officeart/2005/8/layout/vList4#1"/>
    <dgm:cxn modelId="{D2991FB5-16D6-44D0-9AC1-9FB426A1A131}" type="presParOf" srcId="{3167CBEC-94B5-4211-B780-58FC221F5C06}" destId="{641AA447-4C22-4616-B3C2-C96692292211}" srcOrd="2" destOrd="0" presId="urn:microsoft.com/office/officeart/2005/8/layout/vList4#1"/>
    <dgm:cxn modelId="{AA9A44EE-688E-40BB-A7E1-7B9E00FD2576}" type="presParOf" srcId="{641AA447-4C22-4616-B3C2-C96692292211}" destId="{E77C91AB-4B1B-4100-9903-944691B83514}" srcOrd="0" destOrd="0" presId="urn:microsoft.com/office/officeart/2005/8/layout/vList4#1"/>
    <dgm:cxn modelId="{A19579D7-2A2C-4B19-A56C-07C02CE8AC6E}" type="presParOf" srcId="{641AA447-4C22-4616-B3C2-C96692292211}" destId="{01A608E7-DAFA-4F49-8259-35C2E5667D06}" srcOrd="1" destOrd="0" presId="urn:microsoft.com/office/officeart/2005/8/layout/vList4#1"/>
    <dgm:cxn modelId="{E0BCCB00-7F7F-43C2-B39F-942D9E7F065D}" type="presParOf" srcId="{641AA447-4C22-4616-B3C2-C96692292211}" destId="{EFC2402C-DF2E-4B80-8125-B504ED0B491B}" srcOrd="2" destOrd="0" presId="urn:microsoft.com/office/officeart/2005/8/layout/vList4#1"/>
    <dgm:cxn modelId="{B25D9412-3916-4292-BF46-E482FD64245A}" type="presParOf" srcId="{3167CBEC-94B5-4211-B780-58FC221F5C06}" destId="{4F8ACB1A-A0EC-44A2-A655-55C21A87B7DE}" srcOrd="3" destOrd="0" presId="urn:microsoft.com/office/officeart/2005/8/layout/vList4#1"/>
    <dgm:cxn modelId="{A9C6E0C7-59C1-419A-9F4C-695D41163109}" type="presParOf" srcId="{3167CBEC-94B5-4211-B780-58FC221F5C06}" destId="{8FDD11F5-D06C-43AA-A70B-E4CA90115190}" srcOrd="4" destOrd="0" presId="urn:microsoft.com/office/officeart/2005/8/layout/vList4#1"/>
    <dgm:cxn modelId="{70C525E3-A0E2-492E-BE24-EF6299F4E967}" type="presParOf" srcId="{8FDD11F5-D06C-43AA-A70B-E4CA90115190}" destId="{711F3B1E-3C0C-44E7-AA10-AB5E80D43981}" srcOrd="0" destOrd="0" presId="urn:microsoft.com/office/officeart/2005/8/layout/vList4#1"/>
    <dgm:cxn modelId="{249ED200-86CC-43F8-ACE0-86FFE5E42B22}" type="presParOf" srcId="{8FDD11F5-D06C-43AA-A70B-E4CA90115190}" destId="{B112B777-37D4-4A20-8EB9-01764624B0AA}" srcOrd="1" destOrd="0" presId="urn:microsoft.com/office/officeart/2005/8/layout/vList4#1"/>
    <dgm:cxn modelId="{CBD4519F-83E8-45CE-8D8B-2DAF3E85B098}" type="presParOf" srcId="{8FDD11F5-D06C-43AA-A70B-E4CA90115190}" destId="{221009CC-32A2-4F20-9F66-31CBFBCD166D}" srcOrd="2" destOrd="0" presId="urn:microsoft.com/office/officeart/2005/8/layout/vList4#1"/>
    <dgm:cxn modelId="{368EF8E4-2DFD-4C23-B2E6-39752472F239}" type="presParOf" srcId="{3167CBEC-94B5-4211-B780-58FC221F5C06}" destId="{1893578F-E0D8-42E8-BDC1-4ABA0F563750}" srcOrd="5" destOrd="0" presId="urn:microsoft.com/office/officeart/2005/8/layout/vList4#1"/>
    <dgm:cxn modelId="{CD7DD74C-44B2-4584-B98C-8344F7D1DA3C}" type="presParOf" srcId="{3167CBEC-94B5-4211-B780-58FC221F5C06}" destId="{0B65FAF5-C07C-4674-B9B5-F7E0061B6745}" srcOrd="6" destOrd="0" presId="urn:microsoft.com/office/officeart/2005/8/layout/vList4#1"/>
    <dgm:cxn modelId="{93D6EEB5-DECB-457A-8106-87DC776F6EAA}" type="presParOf" srcId="{0B65FAF5-C07C-4674-B9B5-F7E0061B6745}" destId="{F2B55A03-0CA6-4DC2-A932-1EC031ED9AE5}" srcOrd="0" destOrd="0" presId="urn:microsoft.com/office/officeart/2005/8/layout/vList4#1"/>
    <dgm:cxn modelId="{F079342E-0986-4255-A24B-1F0DAE8EA262}" type="presParOf" srcId="{0B65FAF5-C07C-4674-B9B5-F7E0061B6745}" destId="{A2DF5F47-C3A5-4176-A637-6BD27DE20325}" srcOrd="1" destOrd="0" presId="urn:microsoft.com/office/officeart/2005/8/layout/vList4#1"/>
    <dgm:cxn modelId="{8F485CD4-F28B-456D-BB25-AAAD335C45D8}" type="presParOf" srcId="{0B65FAF5-C07C-4674-B9B5-F7E0061B6745}" destId="{338AFDEB-27C4-4458-B935-5ACCE6C18FFF}" srcOrd="2" destOrd="0" presId="urn:microsoft.com/office/officeart/2005/8/layout/vList4#1"/>
    <dgm:cxn modelId="{1A95E379-028F-4CFD-BD07-60DA70B86E90}" type="presParOf" srcId="{3167CBEC-94B5-4211-B780-58FC221F5C06}" destId="{EF3BD79F-2AE9-414B-B39B-82BB048DD8CD}" srcOrd="7" destOrd="0" presId="urn:microsoft.com/office/officeart/2005/8/layout/vList4#1"/>
    <dgm:cxn modelId="{4DA22774-847C-494D-89AF-F9FF534E288E}" type="presParOf" srcId="{3167CBEC-94B5-4211-B780-58FC221F5C06}" destId="{7873CBE3-D9F1-43B2-8064-05E73A3F6F8A}" srcOrd="8" destOrd="0" presId="urn:microsoft.com/office/officeart/2005/8/layout/vList4#1"/>
    <dgm:cxn modelId="{276EA0F5-F78B-4E70-9955-A865B7494203}" type="presParOf" srcId="{7873CBE3-D9F1-43B2-8064-05E73A3F6F8A}" destId="{F7308A82-344F-419A-962B-E88C816638C6}" srcOrd="0" destOrd="0" presId="urn:microsoft.com/office/officeart/2005/8/layout/vList4#1"/>
    <dgm:cxn modelId="{BB8AB7ED-37F5-4ED2-8D6C-6F69B5D17690}" type="presParOf" srcId="{7873CBE3-D9F1-43B2-8064-05E73A3F6F8A}" destId="{52F45F4C-3490-46FA-9DAA-DF1B4D259C42}" srcOrd="1" destOrd="0" presId="urn:microsoft.com/office/officeart/2005/8/layout/vList4#1"/>
    <dgm:cxn modelId="{1620F84E-8C25-437D-B9E8-3F9420476F54}" type="presParOf" srcId="{7873CBE3-D9F1-43B2-8064-05E73A3F6F8A}" destId="{E2B84ABD-5B48-43C4-A474-7348CFE7E8E1}" srcOrd="2" destOrd="0" presId="urn:microsoft.com/office/officeart/2005/8/layout/vList4#1"/>
    <dgm:cxn modelId="{FAA6BACD-100A-4E8F-BD28-9F7317B387BA}" type="presParOf" srcId="{3167CBEC-94B5-4211-B780-58FC221F5C06}" destId="{81FE93C4-751E-4099-B0E7-3C33DB39F77A}" srcOrd="9" destOrd="0" presId="urn:microsoft.com/office/officeart/2005/8/layout/vList4#1"/>
    <dgm:cxn modelId="{D966C801-769F-480E-B3F5-68F4693BCE5E}" type="presParOf" srcId="{3167CBEC-94B5-4211-B780-58FC221F5C06}" destId="{E281DED5-1EC9-4662-97AD-D4FE53FBE4A9}" srcOrd="10" destOrd="0" presId="urn:microsoft.com/office/officeart/2005/8/layout/vList4#1"/>
    <dgm:cxn modelId="{78067EED-7735-457B-9404-4406E51A686F}" type="presParOf" srcId="{E281DED5-1EC9-4662-97AD-D4FE53FBE4A9}" destId="{C79518B5-8773-4BA8-9A8E-CFEB957340FF}" srcOrd="0" destOrd="0" presId="urn:microsoft.com/office/officeart/2005/8/layout/vList4#1"/>
    <dgm:cxn modelId="{6B8C86C8-0B38-4B36-B23F-C231797F456F}" type="presParOf" srcId="{E281DED5-1EC9-4662-97AD-D4FE53FBE4A9}" destId="{48DE912D-8E5C-4C9F-9A75-6460F38FAEA3}" srcOrd="1" destOrd="0" presId="urn:microsoft.com/office/officeart/2005/8/layout/vList4#1"/>
    <dgm:cxn modelId="{DBF417D4-8DE9-4886-A2DF-E0DB20600C63}" type="presParOf" srcId="{E281DED5-1EC9-4662-97AD-D4FE53FBE4A9}" destId="{1ADBF588-CF1C-4352-A8C9-EB8B052C9DF3}" srcOrd="2" destOrd="0" presId="urn:microsoft.com/office/officeart/2005/8/layout/vList4#1"/>
    <dgm:cxn modelId="{9BC92076-DA9E-4E09-B543-D74363B0D19E}" type="presParOf" srcId="{3167CBEC-94B5-4211-B780-58FC221F5C06}" destId="{D0311CCF-1BE6-4287-B57E-6EC12F20D8E8}" srcOrd="11" destOrd="0" presId="urn:microsoft.com/office/officeart/2005/8/layout/vList4#1"/>
    <dgm:cxn modelId="{573A60F4-D26D-4640-A8CA-47F4579C2CA5}" type="presParOf" srcId="{3167CBEC-94B5-4211-B780-58FC221F5C06}" destId="{C6AD6A3A-9976-460C-8D5D-B66A00F91276}" srcOrd="12" destOrd="0" presId="urn:microsoft.com/office/officeart/2005/8/layout/vList4#1"/>
    <dgm:cxn modelId="{21D42946-9AC4-40E0-BE5E-6A39043A3EE1}" type="presParOf" srcId="{C6AD6A3A-9976-460C-8D5D-B66A00F91276}" destId="{4AE7287B-159C-451F-966C-12DE75AF8550}" srcOrd="0" destOrd="0" presId="urn:microsoft.com/office/officeart/2005/8/layout/vList4#1"/>
    <dgm:cxn modelId="{F2EAADD7-D414-4ACD-9C58-48608A282DC7}" type="presParOf" srcId="{C6AD6A3A-9976-460C-8D5D-B66A00F91276}" destId="{5060E2C1-69D9-46E3-9A50-650CAA67F0A6}" srcOrd="1" destOrd="0" presId="urn:microsoft.com/office/officeart/2005/8/layout/vList4#1"/>
    <dgm:cxn modelId="{88691B07-270B-4B87-8664-D4CC07CF5474}" type="presParOf" srcId="{C6AD6A3A-9976-460C-8D5D-B66A00F91276}" destId="{DEAC6776-90E6-43E5-9D73-727AA0BF2327}" srcOrd="2" destOrd="0" presId="urn:microsoft.com/office/officeart/2005/8/layout/vList4#1"/>
    <dgm:cxn modelId="{D3CE14A1-30A4-4630-8D70-AA77F3D19574}" type="presParOf" srcId="{3167CBEC-94B5-4211-B780-58FC221F5C06}" destId="{E0A0F0A2-F966-479C-9282-A10692F1FE4A}" srcOrd="13" destOrd="0" presId="urn:microsoft.com/office/officeart/2005/8/layout/vList4#1"/>
    <dgm:cxn modelId="{7CBA0377-9DC4-46E6-83A4-7835F35A8213}" type="presParOf" srcId="{3167CBEC-94B5-4211-B780-58FC221F5C06}" destId="{BF295201-5DDF-41A3-B2A0-7D63469F57F7}" srcOrd="14" destOrd="0" presId="urn:microsoft.com/office/officeart/2005/8/layout/vList4#1"/>
    <dgm:cxn modelId="{F093432C-3394-42BC-BA9D-FD32752E4F67}" type="presParOf" srcId="{BF295201-5DDF-41A3-B2A0-7D63469F57F7}" destId="{ED14FE98-535D-4893-BD62-1CA5E311E984}" srcOrd="0" destOrd="0" presId="urn:microsoft.com/office/officeart/2005/8/layout/vList4#1"/>
    <dgm:cxn modelId="{F346301B-C570-46B6-863E-274079C84B1B}" type="presParOf" srcId="{BF295201-5DDF-41A3-B2A0-7D63469F57F7}" destId="{A26C78DA-766E-47E6-A9D0-3784A100D8A0}" srcOrd="1" destOrd="0" presId="urn:microsoft.com/office/officeart/2005/8/layout/vList4#1"/>
    <dgm:cxn modelId="{755B30B5-D21F-440D-8820-4D13801788AB}" type="presParOf" srcId="{BF295201-5DDF-41A3-B2A0-7D63469F57F7}" destId="{80BAA5EC-95B9-4D80-BC71-807AB651C58A}" srcOrd="2" destOrd="0" presId="urn:microsoft.com/office/officeart/2005/8/layout/vList4#1"/>
    <dgm:cxn modelId="{627B957D-431F-4163-806B-B6AC6C593091}" type="presParOf" srcId="{3167CBEC-94B5-4211-B780-58FC221F5C06}" destId="{808A197A-B701-479A-909A-9263019DE0AA}" srcOrd="15" destOrd="0" presId="urn:microsoft.com/office/officeart/2005/8/layout/vList4#1"/>
    <dgm:cxn modelId="{E58A06A0-8FF9-40A1-83C7-D42AD49DBDCF}" type="presParOf" srcId="{3167CBEC-94B5-4211-B780-58FC221F5C06}" destId="{717668AB-292D-403E-AAD1-10A048F53F09}" srcOrd="16" destOrd="0" presId="urn:microsoft.com/office/officeart/2005/8/layout/vList4#1"/>
    <dgm:cxn modelId="{B5C449F8-E099-4EF6-90C1-DC25D9985023}" type="presParOf" srcId="{717668AB-292D-403E-AAD1-10A048F53F09}" destId="{585A68C9-E3D0-4271-9861-75CFE8C2ED61}" srcOrd="0" destOrd="0" presId="urn:microsoft.com/office/officeart/2005/8/layout/vList4#1"/>
    <dgm:cxn modelId="{F16D9157-D81A-4B44-9E22-C65472D10FCA}" type="presParOf" srcId="{717668AB-292D-403E-AAD1-10A048F53F09}" destId="{DFD6E89E-CB22-44CA-A417-CB670DAEE162}" srcOrd="1" destOrd="0" presId="urn:microsoft.com/office/officeart/2005/8/layout/vList4#1"/>
    <dgm:cxn modelId="{801E54C8-3762-48CC-9BAD-3C1D8BB51799}" type="presParOf" srcId="{717668AB-292D-403E-AAD1-10A048F53F09}" destId="{96EDF527-98C9-41BF-9E87-48B801564CBB}" srcOrd="2" destOrd="0" presId="urn:microsoft.com/office/officeart/2005/8/layout/vList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015762-2426-4D90-A9BB-AB27BD4BB699}" type="doc">
      <dgm:prSet loTypeId="urn:microsoft.com/office/officeart/2005/8/layout/arrow5" loCatId="relationship" qsTypeId="urn:microsoft.com/office/officeart/2005/8/quickstyle/simple1" qsCatId="simple" csTypeId="urn:microsoft.com/office/officeart/2005/8/colors/accent5_2" csCatId="accent5" phldr="1"/>
      <dgm:spPr/>
      <dgm:t>
        <a:bodyPr/>
        <a:lstStyle/>
        <a:p>
          <a:endParaRPr lang="en-US"/>
        </a:p>
      </dgm:t>
    </dgm:pt>
    <dgm:pt modelId="{CAAE6958-3DAD-4C40-B53C-DD36B88D9DF5}">
      <dgm:prSet phldrT="[Text]"/>
      <dgm:spPr>
        <a:effectLst>
          <a:outerShdw blurRad="254000" dist="190500" dir="2400000" algn="ctr" rotWithShape="0">
            <a:srgbClr val="000000">
              <a:alpha val="43137"/>
            </a:srgbClr>
          </a:outerShdw>
        </a:effectLst>
      </dgm:spPr>
      <dgm:t>
        <a:bodyPr/>
        <a:lstStyle/>
        <a:p>
          <a:r>
            <a:rPr lang="en-US" dirty="0" smtClean="0">
              <a:solidFill>
                <a:schemeClr val="tx1"/>
              </a:solidFill>
            </a:rPr>
            <a:t>What are some of the benefits of having informal caregivers?</a:t>
          </a:r>
          <a:endParaRPr lang="en-US" dirty="0">
            <a:solidFill>
              <a:schemeClr val="tx1"/>
            </a:solidFill>
          </a:endParaRPr>
        </a:p>
      </dgm:t>
    </dgm:pt>
    <dgm:pt modelId="{FB3CE000-E2C3-4661-9759-8745471B2B4B}" type="parTrans" cxnId="{D33184AE-8C23-4013-9F21-C2F71F543724}">
      <dgm:prSet/>
      <dgm:spPr/>
      <dgm:t>
        <a:bodyPr/>
        <a:lstStyle/>
        <a:p>
          <a:endParaRPr lang="en-US"/>
        </a:p>
      </dgm:t>
    </dgm:pt>
    <dgm:pt modelId="{26DD5423-01A6-49B4-96F6-DCA980F37C2C}" type="sibTrans" cxnId="{D33184AE-8C23-4013-9F21-C2F71F543724}">
      <dgm:prSet/>
      <dgm:spPr/>
      <dgm:t>
        <a:bodyPr/>
        <a:lstStyle/>
        <a:p>
          <a:endParaRPr lang="en-US"/>
        </a:p>
      </dgm:t>
    </dgm:pt>
    <dgm:pt modelId="{B819A1BD-7BA3-43B5-9D89-3293F285DAC4}">
      <dgm:prSet/>
      <dgm:spPr>
        <a:effectLst>
          <a:outerShdw blurRad="254000" dist="254000" dir="2400000" algn="ctr" rotWithShape="0">
            <a:srgbClr val="000000">
              <a:alpha val="43137"/>
            </a:srgbClr>
          </a:outerShdw>
        </a:effectLst>
      </dgm:spPr>
      <dgm:t>
        <a:bodyPr/>
        <a:lstStyle/>
        <a:p>
          <a:r>
            <a:rPr lang="en-US" dirty="0" smtClean="0">
              <a:solidFill>
                <a:schemeClr val="tx1"/>
              </a:solidFill>
            </a:rPr>
            <a:t>What are some of the possible negative outcomes of having informal caregivers? </a:t>
          </a:r>
        </a:p>
      </dgm:t>
    </dgm:pt>
    <dgm:pt modelId="{D19FFA2B-0F69-4C12-9F49-DBC06EFCFA7B}" type="parTrans" cxnId="{1467FD18-D8D9-4EE2-940C-EBF9FF127CFB}">
      <dgm:prSet/>
      <dgm:spPr/>
      <dgm:t>
        <a:bodyPr/>
        <a:lstStyle/>
        <a:p>
          <a:endParaRPr lang="en-US"/>
        </a:p>
      </dgm:t>
    </dgm:pt>
    <dgm:pt modelId="{13279565-75B5-4192-99F4-D53F34C33060}" type="sibTrans" cxnId="{1467FD18-D8D9-4EE2-940C-EBF9FF127CFB}">
      <dgm:prSet/>
      <dgm:spPr/>
      <dgm:t>
        <a:bodyPr/>
        <a:lstStyle/>
        <a:p>
          <a:endParaRPr lang="en-US"/>
        </a:p>
      </dgm:t>
    </dgm:pt>
    <dgm:pt modelId="{B9EABC0F-CB14-4475-9B16-40F73E4AC18B}" type="pres">
      <dgm:prSet presAssocID="{34015762-2426-4D90-A9BB-AB27BD4BB699}" presName="diagram" presStyleCnt="0">
        <dgm:presLayoutVars>
          <dgm:dir/>
          <dgm:resizeHandles val="exact"/>
        </dgm:presLayoutVars>
      </dgm:prSet>
      <dgm:spPr/>
      <dgm:t>
        <a:bodyPr/>
        <a:lstStyle/>
        <a:p>
          <a:endParaRPr lang="en-US"/>
        </a:p>
      </dgm:t>
    </dgm:pt>
    <dgm:pt modelId="{332883C1-7EBC-490A-B5C1-F16139800811}" type="pres">
      <dgm:prSet presAssocID="{CAAE6958-3DAD-4C40-B53C-DD36B88D9DF5}" presName="arrow" presStyleLbl="node1" presStyleIdx="0" presStyleCnt="2" custScaleY="95209">
        <dgm:presLayoutVars>
          <dgm:bulletEnabled val="1"/>
        </dgm:presLayoutVars>
      </dgm:prSet>
      <dgm:spPr/>
      <dgm:t>
        <a:bodyPr/>
        <a:lstStyle/>
        <a:p>
          <a:endParaRPr lang="en-US"/>
        </a:p>
      </dgm:t>
    </dgm:pt>
    <dgm:pt modelId="{CDB93973-61B3-41D2-B7DF-DD17E34C75F2}" type="pres">
      <dgm:prSet presAssocID="{B819A1BD-7BA3-43B5-9D89-3293F285DAC4}" presName="arrow" presStyleLbl="node1" presStyleIdx="1" presStyleCnt="2" custScaleY="95970" custRadScaleRad="100784" custRadScaleInc="1119">
        <dgm:presLayoutVars>
          <dgm:bulletEnabled val="1"/>
        </dgm:presLayoutVars>
      </dgm:prSet>
      <dgm:spPr/>
      <dgm:t>
        <a:bodyPr/>
        <a:lstStyle/>
        <a:p>
          <a:endParaRPr lang="en-US"/>
        </a:p>
      </dgm:t>
    </dgm:pt>
  </dgm:ptLst>
  <dgm:cxnLst>
    <dgm:cxn modelId="{3DAC959A-61F5-445E-AB8F-E9B0BDCA2304}" type="presOf" srcId="{CAAE6958-3DAD-4C40-B53C-DD36B88D9DF5}" destId="{332883C1-7EBC-490A-B5C1-F16139800811}" srcOrd="0" destOrd="0" presId="urn:microsoft.com/office/officeart/2005/8/layout/arrow5"/>
    <dgm:cxn modelId="{FF5F3DBB-1230-4BDF-9929-97EC6F20B305}" type="presOf" srcId="{34015762-2426-4D90-A9BB-AB27BD4BB699}" destId="{B9EABC0F-CB14-4475-9B16-40F73E4AC18B}" srcOrd="0" destOrd="0" presId="urn:microsoft.com/office/officeart/2005/8/layout/arrow5"/>
    <dgm:cxn modelId="{1467FD18-D8D9-4EE2-940C-EBF9FF127CFB}" srcId="{34015762-2426-4D90-A9BB-AB27BD4BB699}" destId="{B819A1BD-7BA3-43B5-9D89-3293F285DAC4}" srcOrd="1" destOrd="0" parTransId="{D19FFA2B-0F69-4C12-9F49-DBC06EFCFA7B}" sibTransId="{13279565-75B5-4192-99F4-D53F34C33060}"/>
    <dgm:cxn modelId="{D33184AE-8C23-4013-9F21-C2F71F543724}" srcId="{34015762-2426-4D90-A9BB-AB27BD4BB699}" destId="{CAAE6958-3DAD-4C40-B53C-DD36B88D9DF5}" srcOrd="0" destOrd="0" parTransId="{FB3CE000-E2C3-4661-9759-8745471B2B4B}" sibTransId="{26DD5423-01A6-49B4-96F6-DCA980F37C2C}"/>
    <dgm:cxn modelId="{210856B8-43F5-4ED5-A067-1EF1F1D7AAB9}" type="presOf" srcId="{B819A1BD-7BA3-43B5-9D89-3293F285DAC4}" destId="{CDB93973-61B3-41D2-B7DF-DD17E34C75F2}" srcOrd="0" destOrd="0" presId="urn:microsoft.com/office/officeart/2005/8/layout/arrow5"/>
    <dgm:cxn modelId="{92A41D9A-BE5A-4EFE-9BAA-AC7C5B765F58}" type="presParOf" srcId="{B9EABC0F-CB14-4475-9B16-40F73E4AC18B}" destId="{332883C1-7EBC-490A-B5C1-F16139800811}" srcOrd="0" destOrd="0" presId="urn:microsoft.com/office/officeart/2005/8/layout/arrow5"/>
    <dgm:cxn modelId="{73E280D6-CFAE-4329-B3A4-455AE3DEDFEA}" type="presParOf" srcId="{B9EABC0F-CB14-4475-9B16-40F73E4AC18B}" destId="{CDB93973-61B3-41D2-B7DF-DD17E34C75F2}" srcOrd="1" destOrd="0" presId="urn:microsoft.com/office/officeart/2005/8/layout/arrow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6D7B9E-D495-403E-9F38-3AB4EE85BFC4}"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n-US"/>
        </a:p>
      </dgm:t>
    </dgm:pt>
    <dgm:pt modelId="{C329398B-C1EF-40BB-9329-118113F3ADFA}">
      <dgm:prSet phldrT="[Text]"/>
      <dgm:spPr/>
      <dgm:t>
        <a:bodyPr/>
        <a:lstStyle/>
        <a:p>
          <a:r>
            <a:rPr lang="en-US" b="1" dirty="0" smtClean="0">
              <a:solidFill>
                <a:schemeClr val="tx2">
                  <a:lumMod val="50000"/>
                </a:schemeClr>
              </a:solidFill>
            </a:rPr>
            <a:t>Home health aides</a:t>
          </a:r>
          <a:endParaRPr lang="en-US" b="1" dirty="0">
            <a:solidFill>
              <a:schemeClr val="tx2">
                <a:lumMod val="50000"/>
              </a:schemeClr>
            </a:solidFill>
          </a:endParaRPr>
        </a:p>
      </dgm:t>
    </dgm:pt>
    <dgm:pt modelId="{845DFA8A-E64C-49DF-83CF-8EEA675264AD}" type="parTrans" cxnId="{474CAA7C-A606-4BFF-B139-2A967555E0B5}">
      <dgm:prSet/>
      <dgm:spPr/>
      <dgm:t>
        <a:bodyPr/>
        <a:lstStyle/>
        <a:p>
          <a:endParaRPr lang="en-US"/>
        </a:p>
      </dgm:t>
    </dgm:pt>
    <dgm:pt modelId="{BDEE6B74-0037-43E9-8346-31A2A9290DC7}" type="sibTrans" cxnId="{474CAA7C-A606-4BFF-B139-2A967555E0B5}">
      <dgm:prSet/>
      <dgm:spPr/>
      <dgm:t>
        <a:bodyPr/>
        <a:lstStyle/>
        <a:p>
          <a:endParaRPr lang="en-US"/>
        </a:p>
      </dgm:t>
    </dgm:pt>
    <dgm:pt modelId="{FB31B092-1A3F-41C2-BDCA-F351A86FAD07}">
      <dgm:prSet phldrT="[Text]"/>
      <dgm:spPr/>
      <dgm:t>
        <a:bodyPr/>
        <a:lstStyle/>
        <a:p>
          <a:r>
            <a:rPr lang="en-US" b="1" dirty="0" smtClean="0">
              <a:solidFill>
                <a:schemeClr val="tx2">
                  <a:lumMod val="50000"/>
                </a:schemeClr>
              </a:solidFill>
            </a:rPr>
            <a:t>Personal care aides</a:t>
          </a:r>
          <a:endParaRPr lang="en-US" b="1" dirty="0">
            <a:solidFill>
              <a:schemeClr val="tx2">
                <a:lumMod val="50000"/>
              </a:schemeClr>
            </a:solidFill>
          </a:endParaRPr>
        </a:p>
      </dgm:t>
    </dgm:pt>
    <dgm:pt modelId="{E082491A-BA5C-473E-984C-376098CAD089}" type="parTrans" cxnId="{7A54E789-FC6E-493E-97A1-C000D5F3FA87}">
      <dgm:prSet/>
      <dgm:spPr/>
      <dgm:t>
        <a:bodyPr/>
        <a:lstStyle/>
        <a:p>
          <a:endParaRPr lang="en-US"/>
        </a:p>
      </dgm:t>
    </dgm:pt>
    <dgm:pt modelId="{9DBA1538-3DE5-4821-8DA4-E4979FA7C189}" type="sibTrans" cxnId="{7A54E789-FC6E-493E-97A1-C000D5F3FA87}">
      <dgm:prSet/>
      <dgm:spPr/>
      <dgm:t>
        <a:bodyPr/>
        <a:lstStyle/>
        <a:p>
          <a:endParaRPr lang="en-US"/>
        </a:p>
      </dgm:t>
    </dgm:pt>
    <dgm:pt modelId="{202FD04C-60F1-49E5-9218-41C433A64ED3}">
      <dgm:prSet phldrT="[Text]"/>
      <dgm:spPr/>
      <dgm:t>
        <a:bodyPr/>
        <a:lstStyle/>
        <a:p>
          <a:r>
            <a:rPr lang="en-US" b="1" dirty="0" smtClean="0">
              <a:solidFill>
                <a:schemeClr val="tx2">
                  <a:lumMod val="50000"/>
                </a:schemeClr>
              </a:solidFill>
            </a:rPr>
            <a:t>Personal care attendants</a:t>
          </a:r>
          <a:endParaRPr lang="en-US" b="1" dirty="0">
            <a:solidFill>
              <a:schemeClr val="tx2">
                <a:lumMod val="50000"/>
              </a:schemeClr>
            </a:solidFill>
          </a:endParaRPr>
        </a:p>
      </dgm:t>
    </dgm:pt>
    <dgm:pt modelId="{9445D1C5-26AB-4269-AA1D-594DA1BFE10E}" type="parTrans" cxnId="{77C0FB37-366E-422C-814E-68C9447ECE38}">
      <dgm:prSet/>
      <dgm:spPr/>
      <dgm:t>
        <a:bodyPr/>
        <a:lstStyle/>
        <a:p>
          <a:endParaRPr lang="en-US"/>
        </a:p>
      </dgm:t>
    </dgm:pt>
    <dgm:pt modelId="{AE4C24CD-CD80-4B9C-A709-E711D0F3B816}" type="sibTrans" cxnId="{77C0FB37-366E-422C-814E-68C9447ECE38}">
      <dgm:prSet/>
      <dgm:spPr/>
      <dgm:t>
        <a:bodyPr/>
        <a:lstStyle/>
        <a:p>
          <a:endParaRPr lang="en-US"/>
        </a:p>
      </dgm:t>
    </dgm:pt>
    <dgm:pt modelId="{BFBA162A-2827-48D1-9D32-71384013ED70}">
      <dgm:prSet phldrT="[Text]"/>
      <dgm:spPr/>
      <dgm:t>
        <a:bodyPr/>
        <a:lstStyle/>
        <a:p>
          <a:r>
            <a:rPr lang="en-US" b="1" dirty="0" smtClean="0">
              <a:solidFill>
                <a:schemeClr val="tx2">
                  <a:lumMod val="50000"/>
                </a:schemeClr>
              </a:solidFill>
            </a:rPr>
            <a:t>Homemakers</a:t>
          </a:r>
          <a:endParaRPr lang="en-US" b="1" dirty="0">
            <a:solidFill>
              <a:schemeClr val="tx2">
                <a:lumMod val="50000"/>
              </a:schemeClr>
            </a:solidFill>
          </a:endParaRPr>
        </a:p>
      </dgm:t>
    </dgm:pt>
    <dgm:pt modelId="{6E1A8539-A8BD-4447-80B3-036D601A4C48}" type="parTrans" cxnId="{1CE2E370-9C37-4AEA-B823-E28FA008E98E}">
      <dgm:prSet/>
      <dgm:spPr/>
      <dgm:t>
        <a:bodyPr/>
        <a:lstStyle/>
        <a:p>
          <a:endParaRPr lang="en-US"/>
        </a:p>
      </dgm:t>
    </dgm:pt>
    <dgm:pt modelId="{E1053EC8-7E44-4663-AD92-2BA5D62C1D93}" type="sibTrans" cxnId="{1CE2E370-9C37-4AEA-B823-E28FA008E98E}">
      <dgm:prSet/>
      <dgm:spPr/>
      <dgm:t>
        <a:bodyPr/>
        <a:lstStyle/>
        <a:p>
          <a:endParaRPr lang="en-US"/>
        </a:p>
      </dgm:t>
    </dgm:pt>
    <dgm:pt modelId="{5E54FDD8-7E88-4377-B819-94CD0CDA3D4C}">
      <dgm:prSet phldrT="[Text]"/>
      <dgm:spPr/>
      <dgm:t>
        <a:bodyPr/>
        <a:lstStyle/>
        <a:p>
          <a:r>
            <a:rPr lang="en-US" b="1" dirty="0" smtClean="0">
              <a:solidFill>
                <a:schemeClr val="tx2">
                  <a:lumMod val="50000"/>
                </a:schemeClr>
              </a:solidFill>
            </a:rPr>
            <a:t>In-home support service workers</a:t>
          </a:r>
          <a:endParaRPr lang="en-US" b="1" dirty="0">
            <a:solidFill>
              <a:schemeClr val="tx2">
                <a:lumMod val="50000"/>
              </a:schemeClr>
            </a:solidFill>
          </a:endParaRPr>
        </a:p>
      </dgm:t>
    </dgm:pt>
    <dgm:pt modelId="{F1286302-B9A4-4137-85ED-194D9994F32D}" type="parTrans" cxnId="{CC9A1FFB-4B33-4B84-9B90-A1A33B6991B3}">
      <dgm:prSet/>
      <dgm:spPr/>
      <dgm:t>
        <a:bodyPr/>
        <a:lstStyle/>
        <a:p>
          <a:endParaRPr lang="en-US"/>
        </a:p>
      </dgm:t>
    </dgm:pt>
    <dgm:pt modelId="{C737564F-D0BB-4F89-BCC8-9053C0A2A1BF}" type="sibTrans" cxnId="{CC9A1FFB-4B33-4B84-9B90-A1A33B6991B3}">
      <dgm:prSet/>
      <dgm:spPr/>
      <dgm:t>
        <a:bodyPr/>
        <a:lstStyle/>
        <a:p>
          <a:endParaRPr lang="en-US"/>
        </a:p>
      </dgm:t>
    </dgm:pt>
    <dgm:pt modelId="{6B83391E-E71D-4309-99C0-3E9A682CA2C6}">
      <dgm:prSet phldrT="[Text]"/>
      <dgm:spPr/>
      <dgm:t>
        <a:bodyPr/>
        <a:lstStyle/>
        <a:p>
          <a:r>
            <a:rPr lang="en-US" b="1" dirty="0" smtClean="0">
              <a:solidFill>
                <a:schemeClr val="tx2">
                  <a:lumMod val="50000"/>
                </a:schemeClr>
              </a:solidFill>
            </a:rPr>
            <a:t>Personal assistants</a:t>
          </a:r>
          <a:r>
            <a:rPr lang="en-US" dirty="0" smtClean="0">
              <a:solidFill>
                <a:schemeClr val="tx2">
                  <a:lumMod val="50000"/>
                </a:schemeClr>
              </a:solidFill>
            </a:rPr>
            <a:t> </a:t>
          </a:r>
          <a:endParaRPr lang="en-US" dirty="0">
            <a:solidFill>
              <a:schemeClr val="tx2">
                <a:lumMod val="50000"/>
              </a:schemeClr>
            </a:solidFill>
          </a:endParaRPr>
        </a:p>
      </dgm:t>
    </dgm:pt>
    <dgm:pt modelId="{29D788DB-D646-4FBC-BB7A-AB435A9145A6}" type="parTrans" cxnId="{DBAD5AD3-BB26-49B4-9421-86CA6F82B88F}">
      <dgm:prSet/>
      <dgm:spPr/>
      <dgm:t>
        <a:bodyPr/>
        <a:lstStyle/>
        <a:p>
          <a:endParaRPr lang="en-US"/>
        </a:p>
      </dgm:t>
    </dgm:pt>
    <dgm:pt modelId="{998D6641-67C1-468F-9234-3CF10CF651CB}" type="sibTrans" cxnId="{DBAD5AD3-BB26-49B4-9421-86CA6F82B88F}">
      <dgm:prSet/>
      <dgm:spPr/>
      <dgm:t>
        <a:bodyPr/>
        <a:lstStyle/>
        <a:p>
          <a:endParaRPr lang="en-US"/>
        </a:p>
      </dgm:t>
    </dgm:pt>
    <dgm:pt modelId="{52EFDFB8-31D2-4B6A-AF51-D010B6B91859}" type="pres">
      <dgm:prSet presAssocID="{046D7B9E-D495-403E-9F38-3AB4EE85BFC4}" presName="diagram" presStyleCnt="0">
        <dgm:presLayoutVars>
          <dgm:dir/>
          <dgm:resizeHandles val="exact"/>
        </dgm:presLayoutVars>
      </dgm:prSet>
      <dgm:spPr/>
      <dgm:t>
        <a:bodyPr/>
        <a:lstStyle/>
        <a:p>
          <a:endParaRPr lang="en-US"/>
        </a:p>
      </dgm:t>
    </dgm:pt>
    <dgm:pt modelId="{ED9637D1-1852-4F76-BD37-5067FD011D32}" type="pres">
      <dgm:prSet presAssocID="{C329398B-C1EF-40BB-9329-118113F3ADFA}" presName="node" presStyleLbl="node1" presStyleIdx="0" presStyleCnt="6">
        <dgm:presLayoutVars>
          <dgm:bulletEnabled val="1"/>
        </dgm:presLayoutVars>
      </dgm:prSet>
      <dgm:spPr/>
      <dgm:t>
        <a:bodyPr/>
        <a:lstStyle/>
        <a:p>
          <a:endParaRPr lang="en-US"/>
        </a:p>
      </dgm:t>
    </dgm:pt>
    <dgm:pt modelId="{5ABA5DCF-86E4-4012-ADF7-0F9951B9B69A}" type="pres">
      <dgm:prSet presAssocID="{BDEE6B74-0037-43E9-8346-31A2A9290DC7}" presName="sibTrans" presStyleCnt="0"/>
      <dgm:spPr/>
    </dgm:pt>
    <dgm:pt modelId="{9D715DF3-16D0-48CA-B8C0-6C5D45FBFCEF}" type="pres">
      <dgm:prSet presAssocID="{FB31B092-1A3F-41C2-BDCA-F351A86FAD07}" presName="node" presStyleLbl="node1" presStyleIdx="1" presStyleCnt="6">
        <dgm:presLayoutVars>
          <dgm:bulletEnabled val="1"/>
        </dgm:presLayoutVars>
      </dgm:prSet>
      <dgm:spPr/>
      <dgm:t>
        <a:bodyPr/>
        <a:lstStyle/>
        <a:p>
          <a:endParaRPr lang="en-US"/>
        </a:p>
      </dgm:t>
    </dgm:pt>
    <dgm:pt modelId="{9AC57C21-23D2-4112-AF00-E3E6FD0D37DB}" type="pres">
      <dgm:prSet presAssocID="{9DBA1538-3DE5-4821-8DA4-E4979FA7C189}" presName="sibTrans" presStyleCnt="0"/>
      <dgm:spPr/>
    </dgm:pt>
    <dgm:pt modelId="{16EB07C4-A551-44B0-8AFC-3439B1EBF39B}" type="pres">
      <dgm:prSet presAssocID="{202FD04C-60F1-49E5-9218-41C433A64ED3}" presName="node" presStyleLbl="node1" presStyleIdx="2" presStyleCnt="6">
        <dgm:presLayoutVars>
          <dgm:bulletEnabled val="1"/>
        </dgm:presLayoutVars>
      </dgm:prSet>
      <dgm:spPr/>
      <dgm:t>
        <a:bodyPr/>
        <a:lstStyle/>
        <a:p>
          <a:endParaRPr lang="en-US"/>
        </a:p>
      </dgm:t>
    </dgm:pt>
    <dgm:pt modelId="{414CDCED-A52B-4D8C-B350-4E63EA9BCC9B}" type="pres">
      <dgm:prSet presAssocID="{AE4C24CD-CD80-4B9C-A709-E711D0F3B816}" presName="sibTrans" presStyleCnt="0"/>
      <dgm:spPr/>
    </dgm:pt>
    <dgm:pt modelId="{BF994260-9951-4270-9B66-39AA46799090}" type="pres">
      <dgm:prSet presAssocID="{BFBA162A-2827-48D1-9D32-71384013ED70}" presName="node" presStyleLbl="node1" presStyleIdx="3" presStyleCnt="6">
        <dgm:presLayoutVars>
          <dgm:bulletEnabled val="1"/>
        </dgm:presLayoutVars>
      </dgm:prSet>
      <dgm:spPr/>
      <dgm:t>
        <a:bodyPr/>
        <a:lstStyle/>
        <a:p>
          <a:endParaRPr lang="en-US"/>
        </a:p>
      </dgm:t>
    </dgm:pt>
    <dgm:pt modelId="{6A19E30B-0F2D-4508-94A6-2EEF80E59ADF}" type="pres">
      <dgm:prSet presAssocID="{E1053EC8-7E44-4663-AD92-2BA5D62C1D93}" presName="sibTrans" presStyleCnt="0"/>
      <dgm:spPr/>
    </dgm:pt>
    <dgm:pt modelId="{04C1BDB2-86C8-4A75-ABAE-1272A2B3B137}" type="pres">
      <dgm:prSet presAssocID="{5E54FDD8-7E88-4377-B819-94CD0CDA3D4C}" presName="node" presStyleLbl="node1" presStyleIdx="4" presStyleCnt="6">
        <dgm:presLayoutVars>
          <dgm:bulletEnabled val="1"/>
        </dgm:presLayoutVars>
      </dgm:prSet>
      <dgm:spPr/>
      <dgm:t>
        <a:bodyPr/>
        <a:lstStyle/>
        <a:p>
          <a:endParaRPr lang="en-US"/>
        </a:p>
      </dgm:t>
    </dgm:pt>
    <dgm:pt modelId="{F5E4DED0-3FA0-4FAA-BC8B-F9E02FB2AA52}" type="pres">
      <dgm:prSet presAssocID="{C737564F-D0BB-4F89-BCC8-9053C0A2A1BF}" presName="sibTrans" presStyleCnt="0"/>
      <dgm:spPr/>
    </dgm:pt>
    <dgm:pt modelId="{8DF046E9-71D1-400E-A199-488D92AE5008}" type="pres">
      <dgm:prSet presAssocID="{6B83391E-E71D-4309-99C0-3E9A682CA2C6}" presName="node" presStyleLbl="node1" presStyleIdx="5" presStyleCnt="6">
        <dgm:presLayoutVars>
          <dgm:bulletEnabled val="1"/>
        </dgm:presLayoutVars>
      </dgm:prSet>
      <dgm:spPr/>
      <dgm:t>
        <a:bodyPr/>
        <a:lstStyle/>
        <a:p>
          <a:endParaRPr lang="en-US"/>
        </a:p>
      </dgm:t>
    </dgm:pt>
  </dgm:ptLst>
  <dgm:cxnLst>
    <dgm:cxn modelId="{77C0FB37-366E-422C-814E-68C9447ECE38}" srcId="{046D7B9E-D495-403E-9F38-3AB4EE85BFC4}" destId="{202FD04C-60F1-49E5-9218-41C433A64ED3}" srcOrd="2" destOrd="0" parTransId="{9445D1C5-26AB-4269-AA1D-594DA1BFE10E}" sibTransId="{AE4C24CD-CD80-4B9C-A709-E711D0F3B816}"/>
    <dgm:cxn modelId="{474CAA7C-A606-4BFF-B139-2A967555E0B5}" srcId="{046D7B9E-D495-403E-9F38-3AB4EE85BFC4}" destId="{C329398B-C1EF-40BB-9329-118113F3ADFA}" srcOrd="0" destOrd="0" parTransId="{845DFA8A-E64C-49DF-83CF-8EEA675264AD}" sibTransId="{BDEE6B74-0037-43E9-8346-31A2A9290DC7}"/>
    <dgm:cxn modelId="{B767A9F2-FCA5-4595-BEC6-8BB64F49A27A}" type="presOf" srcId="{C329398B-C1EF-40BB-9329-118113F3ADFA}" destId="{ED9637D1-1852-4F76-BD37-5067FD011D32}" srcOrd="0" destOrd="0" presId="urn:microsoft.com/office/officeart/2005/8/layout/default#2"/>
    <dgm:cxn modelId="{3229F427-83F9-44A9-B506-F3A123BEBD41}" type="presOf" srcId="{202FD04C-60F1-49E5-9218-41C433A64ED3}" destId="{16EB07C4-A551-44B0-8AFC-3439B1EBF39B}" srcOrd="0" destOrd="0" presId="urn:microsoft.com/office/officeart/2005/8/layout/default#2"/>
    <dgm:cxn modelId="{CE4121D7-011F-44F5-9BBA-E8E87B04857A}" type="presOf" srcId="{046D7B9E-D495-403E-9F38-3AB4EE85BFC4}" destId="{52EFDFB8-31D2-4B6A-AF51-D010B6B91859}" srcOrd="0" destOrd="0" presId="urn:microsoft.com/office/officeart/2005/8/layout/default#2"/>
    <dgm:cxn modelId="{7A54E789-FC6E-493E-97A1-C000D5F3FA87}" srcId="{046D7B9E-D495-403E-9F38-3AB4EE85BFC4}" destId="{FB31B092-1A3F-41C2-BDCA-F351A86FAD07}" srcOrd="1" destOrd="0" parTransId="{E082491A-BA5C-473E-984C-376098CAD089}" sibTransId="{9DBA1538-3DE5-4821-8DA4-E4979FA7C189}"/>
    <dgm:cxn modelId="{90E68D94-CF66-437C-8C86-80DA8FEE0C87}" type="presOf" srcId="{5E54FDD8-7E88-4377-B819-94CD0CDA3D4C}" destId="{04C1BDB2-86C8-4A75-ABAE-1272A2B3B137}" srcOrd="0" destOrd="0" presId="urn:microsoft.com/office/officeart/2005/8/layout/default#2"/>
    <dgm:cxn modelId="{D2C1EDED-9A6E-4AC0-B72B-FA2FDC9660DE}" type="presOf" srcId="{BFBA162A-2827-48D1-9D32-71384013ED70}" destId="{BF994260-9951-4270-9B66-39AA46799090}" srcOrd="0" destOrd="0" presId="urn:microsoft.com/office/officeart/2005/8/layout/default#2"/>
    <dgm:cxn modelId="{9313F78B-4D26-4FA9-9CB8-1F67B9B03FC6}" type="presOf" srcId="{FB31B092-1A3F-41C2-BDCA-F351A86FAD07}" destId="{9D715DF3-16D0-48CA-B8C0-6C5D45FBFCEF}" srcOrd="0" destOrd="0" presId="urn:microsoft.com/office/officeart/2005/8/layout/default#2"/>
    <dgm:cxn modelId="{FBCDA6DB-BC36-4F7E-86B2-F04499C22D81}" type="presOf" srcId="{6B83391E-E71D-4309-99C0-3E9A682CA2C6}" destId="{8DF046E9-71D1-400E-A199-488D92AE5008}" srcOrd="0" destOrd="0" presId="urn:microsoft.com/office/officeart/2005/8/layout/default#2"/>
    <dgm:cxn modelId="{DBAD5AD3-BB26-49B4-9421-86CA6F82B88F}" srcId="{046D7B9E-D495-403E-9F38-3AB4EE85BFC4}" destId="{6B83391E-E71D-4309-99C0-3E9A682CA2C6}" srcOrd="5" destOrd="0" parTransId="{29D788DB-D646-4FBC-BB7A-AB435A9145A6}" sibTransId="{998D6641-67C1-468F-9234-3CF10CF651CB}"/>
    <dgm:cxn modelId="{1CE2E370-9C37-4AEA-B823-E28FA008E98E}" srcId="{046D7B9E-D495-403E-9F38-3AB4EE85BFC4}" destId="{BFBA162A-2827-48D1-9D32-71384013ED70}" srcOrd="3" destOrd="0" parTransId="{6E1A8539-A8BD-4447-80B3-036D601A4C48}" sibTransId="{E1053EC8-7E44-4663-AD92-2BA5D62C1D93}"/>
    <dgm:cxn modelId="{CC9A1FFB-4B33-4B84-9B90-A1A33B6991B3}" srcId="{046D7B9E-D495-403E-9F38-3AB4EE85BFC4}" destId="{5E54FDD8-7E88-4377-B819-94CD0CDA3D4C}" srcOrd="4" destOrd="0" parTransId="{F1286302-B9A4-4137-85ED-194D9994F32D}" sibTransId="{C737564F-D0BB-4F89-BCC8-9053C0A2A1BF}"/>
    <dgm:cxn modelId="{C332809F-E823-4001-9992-6BF381AC63FD}" type="presParOf" srcId="{52EFDFB8-31D2-4B6A-AF51-D010B6B91859}" destId="{ED9637D1-1852-4F76-BD37-5067FD011D32}" srcOrd="0" destOrd="0" presId="urn:microsoft.com/office/officeart/2005/8/layout/default#2"/>
    <dgm:cxn modelId="{617A8619-436B-4D35-BDAF-F9168F9A5C9C}" type="presParOf" srcId="{52EFDFB8-31D2-4B6A-AF51-D010B6B91859}" destId="{5ABA5DCF-86E4-4012-ADF7-0F9951B9B69A}" srcOrd="1" destOrd="0" presId="urn:microsoft.com/office/officeart/2005/8/layout/default#2"/>
    <dgm:cxn modelId="{030A15E5-1E7D-43C6-80D9-0219639145A2}" type="presParOf" srcId="{52EFDFB8-31D2-4B6A-AF51-D010B6B91859}" destId="{9D715DF3-16D0-48CA-B8C0-6C5D45FBFCEF}" srcOrd="2" destOrd="0" presId="urn:microsoft.com/office/officeart/2005/8/layout/default#2"/>
    <dgm:cxn modelId="{A1AD5CB0-EC34-456D-A597-62431ABE7314}" type="presParOf" srcId="{52EFDFB8-31D2-4B6A-AF51-D010B6B91859}" destId="{9AC57C21-23D2-4112-AF00-E3E6FD0D37DB}" srcOrd="3" destOrd="0" presId="urn:microsoft.com/office/officeart/2005/8/layout/default#2"/>
    <dgm:cxn modelId="{DAA6D5E9-CC91-4BF2-83C5-8D268D612C08}" type="presParOf" srcId="{52EFDFB8-31D2-4B6A-AF51-D010B6B91859}" destId="{16EB07C4-A551-44B0-8AFC-3439B1EBF39B}" srcOrd="4" destOrd="0" presId="urn:microsoft.com/office/officeart/2005/8/layout/default#2"/>
    <dgm:cxn modelId="{4BD3B2D2-E174-41DD-B9C0-BA388B010893}" type="presParOf" srcId="{52EFDFB8-31D2-4B6A-AF51-D010B6B91859}" destId="{414CDCED-A52B-4D8C-B350-4E63EA9BCC9B}" srcOrd="5" destOrd="0" presId="urn:microsoft.com/office/officeart/2005/8/layout/default#2"/>
    <dgm:cxn modelId="{D8100969-1EE2-4BE0-86F5-99751A9E9B71}" type="presParOf" srcId="{52EFDFB8-31D2-4B6A-AF51-D010B6B91859}" destId="{BF994260-9951-4270-9B66-39AA46799090}" srcOrd="6" destOrd="0" presId="urn:microsoft.com/office/officeart/2005/8/layout/default#2"/>
    <dgm:cxn modelId="{49AD216C-CDA1-419B-B963-F8F852247AF7}" type="presParOf" srcId="{52EFDFB8-31D2-4B6A-AF51-D010B6B91859}" destId="{6A19E30B-0F2D-4508-94A6-2EEF80E59ADF}" srcOrd="7" destOrd="0" presId="urn:microsoft.com/office/officeart/2005/8/layout/default#2"/>
    <dgm:cxn modelId="{B0ACF628-516F-4839-B7B1-937839F7676F}" type="presParOf" srcId="{52EFDFB8-31D2-4B6A-AF51-D010B6B91859}" destId="{04C1BDB2-86C8-4A75-ABAE-1272A2B3B137}" srcOrd="8" destOrd="0" presId="urn:microsoft.com/office/officeart/2005/8/layout/default#2"/>
    <dgm:cxn modelId="{C92749DC-AF3E-48CB-A08F-1BDBE137F517}" type="presParOf" srcId="{52EFDFB8-31D2-4B6A-AF51-D010B6B91859}" destId="{F5E4DED0-3FA0-4FAA-BC8B-F9E02FB2AA52}" srcOrd="9" destOrd="0" presId="urn:microsoft.com/office/officeart/2005/8/layout/default#2"/>
    <dgm:cxn modelId="{4AC1F108-6B43-4FD1-8191-ED25BC106329}" type="presParOf" srcId="{52EFDFB8-31D2-4B6A-AF51-D010B6B91859}" destId="{8DF046E9-71D1-400E-A199-488D92AE5008}" srcOrd="10" destOrd="0" presId="urn:microsoft.com/office/officeart/2005/8/layout/defaul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69" tIns="46585" rIns="93169" bIns="46585" numCol="1" anchor="t" anchorCtr="0" compatLnSpc="1">
            <a:prstTxWarp prst="textNoShape">
              <a:avLst/>
            </a:prstTxWarp>
          </a:bodyPr>
          <a:lstStyle>
            <a:lvl1pPr defTabSz="931670">
              <a:defRPr sz="1200">
                <a:latin typeface="Arial" charset="0"/>
                <a:cs typeface="Arial" charset="0"/>
              </a:defRPr>
            </a:lvl1pPr>
          </a:lstStyle>
          <a:p>
            <a:pPr>
              <a:defRPr/>
            </a:pPr>
            <a:endParaRPr lang="en-US"/>
          </a:p>
        </p:txBody>
      </p:sp>
      <p:sp>
        <p:nvSpPr>
          <p:cNvPr id="75779" name="Rectangle 3"/>
          <p:cNvSpPr>
            <a:spLocks noGrp="1" noChangeArrowheads="1"/>
          </p:cNvSpPr>
          <p:nvPr>
            <p:ph type="dt" sz="quarter" idx="1"/>
          </p:nvPr>
        </p:nvSpPr>
        <p:spPr bwMode="auto">
          <a:xfrm>
            <a:off x="3971925" y="0"/>
            <a:ext cx="3036888" cy="465138"/>
          </a:xfrm>
          <a:prstGeom prst="rect">
            <a:avLst/>
          </a:prstGeom>
          <a:noFill/>
          <a:ln w="9525">
            <a:noFill/>
            <a:miter lim="800000"/>
            <a:headEnd/>
            <a:tailEnd/>
          </a:ln>
          <a:effectLst/>
        </p:spPr>
        <p:txBody>
          <a:bodyPr vert="horz" wrap="square" lIns="93169" tIns="46585" rIns="93169" bIns="46585" numCol="1" anchor="t" anchorCtr="0" compatLnSpc="1">
            <a:prstTxWarp prst="textNoShape">
              <a:avLst/>
            </a:prstTxWarp>
          </a:bodyPr>
          <a:lstStyle>
            <a:lvl1pPr algn="r" defTabSz="931670">
              <a:defRPr sz="1200">
                <a:latin typeface="Arial" charset="0"/>
                <a:cs typeface="Arial" charset="0"/>
              </a:defRPr>
            </a:lvl1pPr>
          </a:lstStyle>
          <a:p>
            <a:pPr>
              <a:defRPr/>
            </a:pPr>
            <a:endParaRPr lang="en-US"/>
          </a:p>
        </p:txBody>
      </p:sp>
      <p:sp>
        <p:nvSpPr>
          <p:cNvPr id="75780" name="Rectangle 4"/>
          <p:cNvSpPr>
            <a:spLocks noGrp="1" noChangeArrowheads="1"/>
          </p:cNvSpPr>
          <p:nvPr>
            <p:ph type="ftr" sz="quarter" idx="2"/>
          </p:nvPr>
        </p:nvSpPr>
        <p:spPr bwMode="auto">
          <a:xfrm>
            <a:off x="0" y="8829675"/>
            <a:ext cx="3036888" cy="465138"/>
          </a:xfrm>
          <a:prstGeom prst="rect">
            <a:avLst/>
          </a:prstGeom>
          <a:noFill/>
          <a:ln w="9525">
            <a:noFill/>
            <a:miter lim="800000"/>
            <a:headEnd/>
            <a:tailEnd/>
          </a:ln>
          <a:effectLst/>
        </p:spPr>
        <p:txBody>
          <a:bodyPr vert="horz" wrap="square" lIns="93169" tIns="46585" rIns="93169" bIns="46585" numCol="1" anchor="b" anchorCtr="0" compatLnSpc="1">
            <a:prstTxWarp prst="textNoShape">
              <a:avLst/>
            </a:prstTxWarp>
          </a:bodyPr>
          <a:lstStyle>
            <a:lvl1pPr defTabSz="931670">
              <a:defRPr sz="1200">
                <a:latin typeface="Arial" charset="0"/>
                <a:cs typeface="Arial" charset="0"/>
              </a:defRPr>
            </a:lvl1pPr>
          </a:lstStyle>
          <a:p>
            <a:pPr>
              <a:defRPr/>
            </a:pPr>
            <a:endParaRPr lang="en-US"/>
          </a:p>
        </p:txBody>
      </p:sp>
      <p:sp>
        <p:nvSpPr>
          <p:cNvPr id="75781" name="Rectangle 5"/>
          <p:cNvSpPr>
            <a:spLocks noGrp="1" noChangeArrowheads="1"/>
          </p:cNvSpPr>
          <p:nvPr>
            <p:ph type="sldNum" sz="quarter" idx="3"/>
          </p:nvPr>
        </p:nvSpPr>
        <p:spPr bwMode="auto">
          <a:xfrm>
            <a:off x="3971925" y="8829675"/>
            <a:ext cx="3036888" cy="465138"/>
          </a:xfrm>
          <a:prstGeom prst="rect">
            <a:avLst/>
          </a:prstGeom>
          <a:noFill/>
          <a:ln w="9525">
            <a:noFill/>
            <a:miter lim="800000"/>
            <a:headEnd/>
            <a:tailEnd/>
          </a:ln>
          <a:effectLst/>
        </p:spPr>
        <p:txBody>
          <a:bodyPr vert="horz" wrap="square" lIns="93169" tIns="46585" rIns="93169" bIns="46585" numCol="1" anchor="b" anchorCtr="0" compatLnSpc="1">
            <a:prstTxWarp prst="textNoShape">
              <a:avLst/>
            </a:prstTxWarp>
          </a:bodyPr>
          <a:lstStyle>
            <a:lvl1pPr algn="r" defTabSz="930275">
              <a:defRPr sz="1200"/>
            </a:lvl1pPr>
          </a:lstStyle>
          <a:p>
            <a:fld id="{6A5D54ED-C38F-4E57-8625-9DD48C36C4E8}" type="slidenum">
              <a:rPr lang="en-US" altLang="en-US"/>
              <a:pPr/>
              <a:t>‹#›</a:t>
            </a:fld>
            <a:endParaRPr lang="en-US" altLang="en-US"/>
          </a:p>
        </p:txBody>
      </p:sp>
    </p:spTree>
    <p:extLst>
      <p:ext uri="{BB962C8B-B14F-4D97-AF65-F5344CB8AC3E}">
        <p14:creationId xmlns:p14="http://schemas.microsoft.com/office/powerpoint/2010/main" val="2236834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69" tIns="46585" rIns="93169" bIns="46585" numCol="1" anchor="t" anchorCtr="0" compatLnSpc="1">
            <a:prstTxWarp prst="textNoShape">
              <a:avLst/>
            </a:prstTxWarp>
          </a:bodyPr>
          <a:lstStyle>
            <a:lvl1pPr defTabSz="931670">
              <a:defRPr sz="1200">
                <a:latin typeface="Arial" charset="0"/>
                <a:cs typeface="Arial" charset="0"/>
              </a:defRPr>
            </a:lvl1pPr>
          </a:lstStyle>
          <a:p>
            <a:pPr>
              <a:defRPr/>
            </a:pPr>
            <a:endParaRPr lang="en-US"/>
          </a:p>
        </p:txBody>
      </p:sp>
      <p:sp>
        <p:nvSpPr>
          <p:cNvPr id="5123" name="Rectangle 3"/>
          <p:cNvSpPr>
            <a:spLocks noGrp="1" noChangeArrowheads="1"/>
          </p:cNvSpPr>
          <p:nvPr>
            <p:ph type="dt" idx="1"/>
          </p:nvPr>
        </p:nvSpPr>
        <p:spPr bwMode="auto">
          <a:xfrm>
            <a:off x="3971925" y="0"/>
            <a:ext cx="3036888" cy="465138"/>
          </a:xfrm>
          <a:prstGeom prst="rect">
            <a:avLst/>
          </a:prstGeom>
          <a:noFill/>
          <a:ln w="9525">
            <a:noFill/>
            <a:miter lim="800000"/>
            <a:headEnd/>
            <a:tailEnd/>
          </a:ln>
          <a:effectLst/>
        </p:spPr>
        <p:txBody>
          <a:bodyPr vert="horz" wrap="square" lIns="93169" tIns="46585" rIns="93169" bIns="46585" numCol="1" anchor="t" anchorCtr="0" compatLnSpc="1">
            <a:prstTxWarp prst="textNoShape">
              <a:avLst/>
            </a:prstTxWarp>
          </a:bodyPr>
          <a:lstStyle>
            <a:lvl1pPr algn="r" defTabSz="931670">
              <a:defRPr sz="1200">
                <a:latin typeface="Arial" charset="0"/>
                <a:cs typeface="Arial" charset="0"/>
              </a:defRPr>
            </a:lvl1pPr>
          </a:lstStyle>
          <a:p>
            <a:pPr>
              <a:defRPr/>
            </a:pPr>
            <a:endParaRPr lang="en-US"/>
          </a:p>
        </p:txBody>
      </p:sp>
      <p:sp>
        <p:nvSpPr>
          <p:cNvPr id="778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69" tIns="46585" rIns="93169" bIns="4658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29675"/>
            <a:ext cx="3036888" cy="465138"/>
          </a:xfrm>
          <a:prstGeom prst="rect">
            <a:avLst/>
          </a:prstGeom>
          <a:noFill/>
          <a:ln w="9525">
            <a:noFill/>
            <a:miter lim="800000"/>
            <a:headEnd/>
            <a:tailEnd/>
          </a:ln>
          <a:effectLst/>
        </p:spPr>
        <p:txBody>
          <a:bodyPr vert="horz" wrap="square" lIns="93169" tIns="46585" rIns="93169" bIns="46585" numCol="1" anchor="b" anchorCtr="0" compatLnSpc="1">
            <a:prstTxWarp prst="textNoShape">
              <a:avLst/>
            </a:prstTxWarp>
          </a:bodyPr>
          <a:lstStyle>
            <a:lvl1pPr defTabSz="931670">
              <a:defRPr sz="1200">
                <a:latin typeface="Arial" charset="0"/>
                <a:cs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971925" y="8829675"/>
            <a:ext cx="3036888" cy="465138"/>
          </a:xfrm>
          <a:prstGeom prst="rect">
            <a:avLst/>
          </a:prstGeom>
          <a:noFill/>
          <a:ln w="9525">
            <a:noFill/>
            <a:miter lim="800000"/>
            <a:headEnd/>
            <a:tailEnd/>
          </a:ln>
          <a:effectLst/>
        </p:spPr>
        <p:txBody>
          <a:bodyPr vert="horz" wrap="square" lIns="93169" tIns="46585" rIns="93169" bIns="46585" numCol="1" anchor="b" anchorCtr="0" compatLnSpc="1">
            <a:prstTxWarp prst="textNoShape">
              <a:avLst/>
            </a:prstTxWarp>
          </a:bodyPr>
          <a:lstStyle>
            <a:lvl1pPr algn="r" defTabSz="930275">
              <a:defRPr sz="1200"/>
            </a:lvl1pPr>
          </a:lstStyle>
          <a:p>
            <a:fld id="{D395661C-D73C-46E2-A40F-A4484B01F76F}" type="slidenum">
              <a:rPr lang="en-US" altLang="en-US"/>
              <a:pPr/>
              <a:t>‹#›</a:t>
            </a:fld>
            <a:endParaRPr lang="en-US" altLang="en-US"/>
          </a:p>
        </p:txBody>
      </p:sp>
    </p:spTree>
    <p:extLst>
      <p:ext uri="{BB962C8B-B14F-4D97-AF65-F5344CB8AC3E}">
        <p14:creationId xmlns:p14="http://schemas.microsoft.com/office/powerpoint/2010/main" val="33130190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0275"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0275"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0275"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0275"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156EB628-CE1D-44C1-8598-439FCB4F3132}" type="slidenum">
              <a:rPr lang="en-US" altLang="en-US"/>
              <a:pPr eaLnBrk="1" hangingPunct="1">
                <a:spcBef>
                  <a:spcPct val="0"/>
                </a:spcBef>
              </a:pPr>
              <a:t>3</a:t>
            </a:fld>
            <a:endParaRPr lang="en-US" altLang="en-US"/>
          </a:p>
        </p:txBody>
      </p:sp>
      <p:sp>
        <p:nvSpPr>
          <p:cNvPr id="78851" name="Rectangle 6"/>
          <p:cNvSpPr txBox="1">
            <a:spLocks noGrp="1" noChangeArrowheads="1"/>
          </p:cNvSpPr>
          <p:nvPr/>
        </p:nvSpPr>
        <p:spPr bwMode="auto">
          <a:xfrm>
            <a:off x="0"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1" tIns="46581" rIns="93161" bIns="46581" anchor="b"/>
          <a:lstStyle>
            <a:lvl1pPr defTabSz="930275"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0275"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0275"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0275"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0275"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en-US" altLang="en-US"/>
              <a:t>Professional Communication</a:t>
            </a:r>
          </a:p>
        </p:txBody>
      </p:sp>
      <p:sp>
        <p:nvSpPr>
          <p:cNvPr id="78852" name="Rectangle 7"/>
          <p:cNvSpPr txBox="1">
            <a:spLocks noGrp="1" noChangeArrowheads="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1" tIns="46581" rIns="93161" bIns="46581" anchor="b"/>
          <a:lstStyle>
            <a:lvl1pPr defTabSz="930275"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0275"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0275"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0275"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0275"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566A3BD4-3361-499D-AB67-C2DF67B73A93}" type="slidenum">
              <a:rPr lang="en-US" altLang="en-US"/>
              <a:pPr algn="r" eaLnBrk="1" hangingPunct="1">
                <a:spcBef>
                  <a:spcPct val="0"/>
                </a:spcBef>
              </a:pPr>
              <a:t>3</a:t>
            </a:fld>
            <a:endParaRPr lang="en-US" altLang="en-US"/>
          </a:p>
        </p:txBody>
      </p:sp>
      <p:sp>
        <p:nvSpPr>
          <p:cNvPr id="78853" name="Rectangle 2"/>
          <p:cNvSpPr>
            <a:spLocks noGrp="1" noRot="1" noChangeAspect="1" noChangeArrowheads="1" noTextEdit="1"/>
          </p:cNvSpPr>
          <p:nvPr>
            <p:ph type="sldImg"/>
          </p:nvPr>
        </p:nvSpPr>
        <p:spPr>
          <a:xfrm>
            <a:off x="1182688" y="696913"/>
            <a:ext cx="4648200" cy="3486150"/>
          </a:xfrm>
          <a:ln/>
        </p:spPr>
      </p:sp>
      <p:sp>
        <p:nvSpPr>
          <p:cNvPr id="788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1" tIns="46581" rIns="93161" bIns="46581"/>
          <a:lstStyle/>
          <a:p>
            <a:pPr defTabSz="901700"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3602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0275"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0275"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0275"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0275"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057B2B4A-7F67-4628-953E-CBD4A015AAE0}" type="slidenum">
              <a:rPr lang="en-US" altLang="en-US"/>
              <a:pPr eaLnBrk="1" hangingPunct="1">
                <a:spcBef>
                  <a:spcPct val="0"/>
                </a:spcBef>
              </a:pPr>
              <a:t>14</a:t>
            </a:fld>
            <a:endParaRPr lang="en-US" altLang="en-US"/>
          </a:p>
        </p:txBody>
      </p:sp>
    </p:spTree>
    <p:extLst>
      <p:ext uri="{BB962C8B-B14F-4D97-AF65-F5344CB8AC3E}">
        <p14:creationId xmlns:p14="http://schemas.microsoft.com/office/powerpoint/2010/main" val="3039286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0275"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0275"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0275"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0275"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04B9A09F-3E3D-423F-81E2-366587C891F5}" type="slidenum">
              <a:rPr lang="en-US" altLang="en-US"/>
              <a:pPr eaLnBrk="1" hangingPunct="1">
                <a:spcBef>
                  <a:spcPct val="0"/>
                </a:spcBef>
              </a:pPr>
              <a:t>31</a:t>
            </a:fld>
            <a:endParaRPr lang="en-US" altLang="en-US"/>
          </a:p>
        </p:txBody>
      </p:sp>
    </p:spTree>
    <p:extLst>
      <p:ext uri="{BB962C8B-B14F-4D97-AF65-F5344CB8AC3E}">
        <p14:creationId xmlns:p14="http://schemas.microsoft.com/office/powerpoint/2010/main" val="3188978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NEED REFERENCE HERE</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0275"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0275"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0275"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0275"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2BFECB34-205F-417A-A6F3-7B745AE8ED5E}" type="slidenum">
              <a:rPr lang="en-US" altLang="en-US"/>
              <a:pPr eaLnBrk="1" hangingPunct="1">
                <a:spcBef>
                  <a:spcPct val="0"/>
                </a:spcBef>
              </a:pPr>
              <a:t>38</a:t>
            </a:fld>
            <a:endParaRPr lang="en-US" altLang="en-US"/>
          </a:p>
        </p:txBody>
      </p:sp>
    </p:spTree>
    <p:extLst>
      <p:ext uri="{BB962C8B-B14F-4D97-AF65-F5344CB8AC3E}">
        <p14:creationId xmlns:p14="http://schemas.microsoft.com/office/powerpoint/2010/main" val="2594542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4C74F4C-6837-4A4A-847E-AF14F150FAE7}" type="slidenum">
              <a:rPr lang="en-US" altLang="en-US"/>
              <a:pPr/>
              <a:t>‹#›</a:t>
            </a:fld>
            <a:endParaRPr lang="en-US" altLang="en-US"/>
          </a:p>
        </p:txBody>
      </p:sp>
    </p:spTree>
    <p:extLst>
      <p:ext uri="{BB962C8B-B14F-4D97-AF65-F5344CB8AC3E}">
        <p14:creationId xmlns:p14="http://schemas.microsoft.com/office/powerpoint/2010/main" val="4192137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8CC2F21-5B77-40B5-8F4E-89F9022EC0D9}" type="slidenum">
              <a:rPr lang="en-US" altLang="en-US"/>
              <a:pPr/>
              <a:t>‹#›</a:t>
            </a:fld>
            <a:endParaRPr lang="en-US" altLang="en-US"/>
          </a:p>
        </p:txBody>
      </p:sp>
    </p:spTree>
    <p:extLst>
      <p:ext uri="{BB962C8B-B14F-4D97-AF65-F5344CB8AC3E}">
        <p14:creationId xmlns:p14="http://schemas.microsoft.com/office/powerpoint/2010/main" val="2082714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95ED405-51F6-4407-8875-965E9FCFB8B8}" type="slidenum">
              <a:rPr lang="en-US" altLang="en-US"/>
              <a:pPr/>
              <a:t>‹#›</a:t>
            </a:fld>
            <a:endParaRPr lang="en-US" altLang="en-US"/>
          </a:p>
        </p:txBody>
      </p:sp>
    </p:spTree>
    <p:extLst>
      <p:ext uri="{BB962C8B-B14F-4D97-AF65-F5344CB8AC3E}">
        <p14:creationId xmlns:p14="http://schemas.microsoft.com/office/powerpoint/2010/main" val="2426636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842E79E-7373-419E-8FBD-3862CAE0F109}" type="slidenum">
              <a:rPr lang="en-US" altLang="en-US"/>
              <a:pPr/>
              <a:t>‹#›</a:t>
            </a:fld>
            <a:endParaRPr lang="en-US" altLang="en-US"/>
          </a:p>
        </p:txBody>
      </p:sp>
    </p:spTree>
    <p:extLst>
      <p:ext uri="{BB962C8B-B14F-4D97-AF65-F5344CB8AC3E}">
        <p14:creationId xmlns:p14="http://schemas.microsoft.com/office/powerpoint/2010/main" val="2138847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80D6D9D-C5AF-4FC6-ABB2-46B881CDB354}" type="slidenum">
              <a:rPr lang="en-US" altLang="en-US"/>
              <a:pPr/>
              <a:t>‹#›</a:t>
            </a:fld>
            <a:endParaRPr lang="en-US" altLang="en-US"/>
          </a:p>
        </p:txBody>
      </p:sp>
    </p:spTree>
    <p:extLst>
      <p:ext uri="{BB962C8B-B14F-4D97-AF65-F5344CB8AC3E}">
        <p14:creationId xmlns:p14="http://schemas.microsoft.com/office/powerpoint/2010/main" val="2641178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CBED94E-6267-4008-AD52-E8354CE45001}" type="slidenum">
              <a:rPr lang="en-US" altLang="en-US"/>
              <a:pPr/>
              <a:t>‹#›</a:t>
            </a:fld>
            <a:endParaRPr lang="en-US" altLang="en-US"/>
          </a:p>
        </p:txBody>
      </p:sp>
    </p:spTree>
    <p:extLst>
      <p:ext uri="{BB962C8B-B14F-4D97-AF65-F5344CB8AC3E}">
        <p14:creationId xmlns:p14="http://schemas.microsoft.com/office/powerpoint/2010/main" val="1066993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00995AA-98AD-4BDA-B66D-01A037331002}" type="slidenum">
              <a:rPr lang="en-US" altLang="en-US"/>
              <a:pPr/>
              <a:t>‹#›</a:t>
            </a:fld>
            <a:endParaRPr lang="en-US" altLang="en-US"/>
          </a:p>
        </p:txBody>
      </p:sp>
    </p:spTree>
    <p:extLst>
      <p:ext uri="{BB962C8B-B14F-4D97-AF65-F5344CB8AC3E}">
        <p14:creationId xmlns:p14="http://schemas.microsoft.com/office/powerpoint/2010/main" val="583330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C928010-008D-46F6-A966-CABEECC9666A}" type="slidenum">
              <a:rPr lang="en-US" altLang="en-US"/>
              <a:pPr/>
              <a:t>‹#›</a:t>
            </a:fld>
            <a:endParaRPr lang="en-US" altLang="en-US"/>
          </a:p>
        </p:txBody>
      </p:sp>
    </p:spTree>
    <p:extLst>
      <p:ext uri="{BB962C8B-B14F-4D97-AF65-F5344CB8AC3E}">
        <p14:creationId xmlns:p14="http://schemas.microsoft.com/office/powerpoint/2010/main" val="1888871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DBB0C12-4030-41AA-AED8-0055B6D253E4}" type="slidenum">
              <a:rPr lang="en-US" altLang="en-US"/>
              <a:pPr/>
              <a:t>‹#›</a:t>
            </a:fld>
            <a:endParaRPr lang="en-US" altLang="en-US"/>
          </a:p>
        </p:txBody>
      </p:sp>
    </p:spTree>
    <p:extLst>
      <p:ext uri="{BB962C8B-B14F-4D97-AF65-F5344CB8AC3E}">
        <p14:creationId xmlns:p14="http://schemas.microsoft.com/office/powerpoint/2010/main" val="749323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ACE5BB2-8A7A-4675-A0AA-4A9A2395B7BF}" type="slidenum">
              <a:rPr lang="en-US" altLang="en-US"/>
              <a:pPr/>
              <a:t>‹#›</a:t>
            </a:fld>
            <a:endParaRPr lang="en-US" altLang="en-US"/>
          </a:p>
        </p:txBody>
      </p:sp>
    </p:spTree>
    <p:extLst>
      <p:ext uri="{BB962C8B-B14F-4D97-AF65-F5344CB8AC3E}">
        <p14:creationId xmlns:p14="http://schemas.microsoft.com/office/powerpoint/2010/main" val="2003798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0F13145-6B92-4067-8EC6-9444DDCBA36D}" type="slidenum">
              <a:rPr lang="en-US" altLang="en-US"/>
              <a:pPr/>
              <a:t>‹#›</a:t>
            </a:fld>
            <a:endParaRPr lang="en-US" altLang="en-US"/>
          </a:p>
        </p:txBody>
      </p:sp>
    </p:spTree>
    <p:extLst>
      <p:ext uri="{BB962C8B-B14F-4D97-AF65-F5344CB8AC3E}">
        <p14:creationId xmlns:p14="http://schemas.microsoft.com/office/powerpoint/2010/main" val="3632115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0027AB2-9224-4F40-9A7D-4DE5FD14172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rebuchet MS" pitchFamily="34" charset="0"/>
          <a:cs typeface="Arial" charset="0"/>
        </a:defRPr>
      </a:lvl2pPr>
      <a:lvl3pPr algn="l" rtl="0" eaLnBrk="0" fontAlgn="base" hangingPunct="0">
        <a:spcBef>
          <a:spcPct val="0"/>
        </a:spcBef>
        <a:spcAft>
          <a:spcPct val="0"/>
        </a:spcAft>
        <a:defRPr sz="4400">
          <a:solidFill>
            <a:schemeClr val="tx2"/>
          </a:solidFill>
          <a:latin typeface="Trebuchet MS" pitchFamily="34" charset="0"/>
          <a:cs typeface="Arial" charset="0"/>
        </a:defRPr>
      </a:lvl3pPr>
      <a:lvl4pPr algn="l" rtl="0" eaLnBrk="0" fontAlgn="base" hangingPunct="0">
        <a:spcBef>
          <a:spcPct val="0"/>
        </a:spcBef>
        <a:spcAft>
          <a:spcPct val="0"/>
        </a:spcAft>
        <a:defRPr sz="4400">
          <a:solidFill>
            <a:schemeClr val="tx2"/>
          </a:solidFill>
          <a:latin typeface="Trebuchet MS" pitchFamily="34" charset="0"/>
          <a:cs typeface="Arial" charset="0"/>
        </a:defRPr>
      </a:lvl4pPr>
      <a:lvl5pPr algn="l" rtl="0" eaLnBrk="0" fontAlgn="base" hangingPunct="0">
        <a:spcBef>
          <a:spcPct val="0"/>
        </a:spcBef>
        <a:spcAft>
          <a:spcPct val="0"/>
        </a:spcAft>
        <a:defRPr sz="4400">
          <a:solidFill>
            <a:schemeClr val="tx2"/>
          </a:solidFill>
          <a:latin typeface="Trebuchet MS" pitchFamily="34"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9.jpeg"/><Relationship Id="rId9" Type="http://schemas.microsoft.com/office/2007/relationships/diagramDrawing" Target="../diagrams/drawing2.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5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6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609600"/>
            <a:ext cx="8229600" cy="5562600"/>
          </a:xfrm>
          <a:prstGeom prst="rect">
            <a:avLst/>
          </a:prstGeom>
          <a:solidFill>
            <a:schemeClr val="bg1">
              <a:alpha val="4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2050" name="Rectangle 2"/>
          <p:cNvSpPr>
            <a:spLocks noGrp="1" noChangeArrowheads="1"/>
          </p:cNvSpPr>
          <p:nvPr>
            <p:ph type="ctrTitle"/>
          </p:nvPr>
        </p:nvSpPr>
        <p:spPr>
          <a:xfrm>
            <a:off x="2057400" y="3927475"/>
            <a:ext cx="6629400" cy="1089025"/>
          </a:xfrm>
        </p:spPr>
        <p:txBody>
          <a:bodyPr/>
          <a:lstStyle/>
          <a:p>
            <a:pPr algn="r" eaLnBrk="1" hangingPunct="1">
              <a:defRPr/>
            </a:pPr>
            <a:r>
              <a:rPr lang="en-US" sz="4000" b="1" dirty="0" smtClean="0">
                <a:effectLst>
                  <a:outerShdw blurRad="38100" dist="38100" dir="2700000" algn="tl">
                    <a:srgbClr val="000000">
                      <a:alpha val="43137"/>
                    </a:srgbClr>
                  </a:outerShdw>
                </a:effectLst>
              </a:rPr>
              <a:t>CAREGIVER OR PERPETRATOR NEGLECT</a:t>
            </a:r>
          </a:p>
        </p:txBody>
      </p:sp>
      <p:sp>
        <p:nvSpPr>
          <p:cNvPr id="2051" name="Rectangle 3"/>
          <p:cNvSpPr>
            <a:spLocks noGrp="1" noChangeArrowheads="1"/>
          </p:cNvSpPr>
          <p:nvPr>
            <p:ph type="subTitle" idx="1"/>
          </p:nvPr>
        </p:nvSpPr>
        <p:spPr>
          <a:xfrm>
            <a:off x="6096000" y="762000"/>
            <a:ext cx="2362200" cy="2690813"/>
          </a:xfrm>
        </p:spPr>
        <p:txBody>
          <a:bodyPr/>
          <a:lstStyle/>
          <a:p>
            <a:pPr algn="r" eaLnBrk="1" hangingPunct="1">
              <a:defRPr/>
            </a:pPr>
            <a:r>
              <a:rPr lang="en-US" sz="2400" dirty="0" smtClean="0">
                <a:effectLst>
                  <a:outerShdw blurRad="38100" dist="38100" dir="2700000" algn="tl">
                    <a:srgbClr val="C0C0C0"/>
                  </a:outerShdw>
                </a:effectLst>
              </a:rPr>
              <a:t>Adult Protective Services </a:t>
            </a:r>
          </a:p>
          <a:p>
            <a:pPr algn="r" eaLnBrk="1" hangingPunct="1">
              <a:defRPr/>
            </a:pPr>
            <a:r>
              <a:rPr lang="en-US" sz="2400" dirty="0" smtClean="0">
                <a:effectLst>
                  <a:outerShdw blurRad="38100" dist="38100" dir="2700000" algn="tl">
                    <a:srgbClr val="C0C0C0"/>
                  </a:outerShdw>
                </a:effectLst>
              </a:rPr>
              <a:t>Core Competencies</a:t>
            </a:r>
          </a:p>
          <a:p>
            <a:pPr algn="r" eaLnBrk="1" hangingPunct="1">
              <a:defRPr/>
            </a:pPr>
            <a:r>
              <a:rPr lang="en-US" sz="2400" b="1" dirty="0" smtClean="0">
                <a:effectLst>
                  <a:outerShdw blurRad="38100" dist="38100" dir="2700000" algn="tl">
                    <a:srgbClr val="C0C0C0"/>
                  </a:outerShdw>
                </a:effectLst>
              </a:rPr>
              <a:t>MODULE 11</a:t>
            </a:r>
          </a:p>
          <a:p>
            <a:pPr eaLnBrk="1" hangingPunct="1">
              <a:defRPr/>
            </a:pPr>
            <a:endParaRPr lang="en-US" sz="4000" dirty="0" smtClean="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130469">
            <a:off x="495549" y="918446"/>
            <a:ext cx="4101979" cy="2743200"/>
          </a:xfrm>
          <a:prstGeom prst="rect">
            <a:avLst/>
          </a:prstGeom>
          <a:solidFill>
            <a:srgbClr val="FFFFFF">
              <a:shade val="85000"/>
            </a:srgbClr>
          </a:solidFill>
          <a:ln w="88900" cap="sq">
            <a:solidFill>
              <a:srgbClr val="FFFFFF"/>
            </a:solidFill>
            <a:miter lim="800000"/>
          </a:ln>
          <a:effectLst>
            <a:outerShdw blurRad="254000" dist="1905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6" name="Rectangle 3"/>
          <p:cNvSpPr txBox="1">
            <a:spLocks noChangeArrowheads="1"/>
          </p:cNvSpPr>
          <p:nvPr/>
        </p:nvSpPr>
        <p:spPr bwMode="auto">
          <a:xfrm>
            <a:off x="3813175" y="5524500"/>
            <a:ext cx="487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cs typeface="+mn-cs"/>
              </a:defRPr>
            </a:lvl2pPr>
            <a:lvl3pPr marL="914400" indent="0" algn="ctr" rtl="0" eaLnBrk="0" fontAlgn="base" hangingPunct="0">
              <a:spcBef>
                <a:spcPct val="20000"/>
              </a:spcBef>
              <a:spcAft>
                <a:spcPct val="0"/>
              </a:spcAft>
              <a:buNone/>
              <a:defRPr sz="2400">
                <a:solidFill>
                  <a:schemeClr val="tx1"/>
                </a:solidFill>
                <a:latin typeface="+mn-lt"/>
                <a:cs typeface="+mn-cs"/>
              </a:defRPr>
            </a:lvl3pPr>
            <a:lvl4pPr marL="1371600" indent="0" algn="ctr" rtl="0" eaLnBrk="0" fontAlgn="base" hangingPunct="0">
              <a:spcBef>
                <a:spcPct val="20000"/>
              </a:spcBef>
              <a:spcAft>
                <a:spcPct val="0"/>
              </a:spcAft>
              <a:buNone/>
              <a:defRPr sz="2000">
                <a:solidFill>
                  <a:schemeClr val="tx1"/>
                </a:solidFill>
                <a:latin typeface="+mn-lt"/>
                <a:cs typeface="+mn-cs"/>
              </a:defRPr>
            </a:lvl4pPr>
            <a:lvl5pPr marL="1828800" indent="0" algn="ctr" rtl="0" eaLnBrk="0" fontAlgn="base" hangingPunct="0">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lgn="r" eaLnBrk="1" hangingPunct="1">
              <a:defRPr/>
            </a:pPr>
            <a:r>
              <a:rPr lang="en-US" sz="2400" kern="0" dirty="0" smtClean="0">
                <a:effectLst>
                  <a:outerShdw blurRad="38100" dist="38100" dir="2700000" algn="tl">
                    <a:srgbClr val="C0C0C0"/>
                  </a:outerShdw>
                </a:effectLst>
              </a:rPr>
              <a:t>Developed by Joanne Otto, MSW</a:t>
            </a:r>
            <a:endParaRPr lang="en-US" sz="2400" b="1" kern="0" dirty="0" smtClean="0">
              <a:effectLst>
                <a:outerShdw blurRad="38100" dist="38100" dir="2700000" algn="tl">
                  <a:srgbClr val="C0C0C0"/>
                </a:outerShdw>
              </a:effectLst>
            </a:endParaRPr>
          </a:p>
          <a:p>
            <a:pPr eaLnBrk="1" hangingPunct="1">
              <a:defRPr/>
            </a:pPr>
            <a:endParaRPr lang="en-US" sz="4000" kern="0" dirty="0" smtClean="0"/>
          </a:p>
        </p:txBody>
      </p:sp>
      <p:sp>
        <p:nvSpPr>
          <p:cNvPr id="2" name="TextBox 1"/>
          <p:cNvSpPr txBox="1"/>
          <p:nvPr/>
        </p:nvSpPr>
        <p:spPr>
          <a:xfrm>
            <a:off x="5943600" y="6172200"/>
            <a:ext cx="2898775" cy="307975"/>
          </a:xfrm>
          <a:prstGeom prst="rect">
            <a:avLst/>
          </a:prstGeom>
          <a:noFill/>
        </p:spPr>
        <p:txBody>
          <a:bodyPr>
            <a:spAutoFit/>
          </a:bodyPr>
          <a:lstStyle/>
          <a:p>
            <a:pPr>
              <a:defRPr/>
            </a:pPr>
            <a:r>
              <a:rPr lang="en-US" sz="1400" dirty="0">
                <a:latin typeface="+mn-lt"/>
                <a:cs typeface="Arial" charset="0"/>
              </a:rPr>
              <a:t>Version 2 - Revised June 2015</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3"/>
          <p:cNvGrpSpPr>
            <a:grpSpLocks/>
          </p:cNvGrpSpPr>
          <p:nvPr/>
        </p:nvGrpSpPr>
        <p:grpSpPr bwMode="auto">
          <a:xfrm>
            <a:off x="381000" y="1447800"/>
            <a:ext cx="8382000" cy="4876800"/>
            <a:chOff x="381000" y="1447800"/>
            <a:chExt cx="8382000" cy="4876801"/>
          </a:xfrm>
        </p:grpSpPr>
        <p:sp>
          <p:nvSpPr>
            <p:cNvPr id="5" name="Rectangle 4"/>
            <p:cNvSpPr/>
            <p:nvPr/>
          </p:nvSpPr>
          <p:spPr>
            <a:xfrm>
              <a:off x="381000" y="1447800"/>
              <a:ext cx="8382000" cy="4800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6" name="Picture 5" descr="C:\Users\HP Compaq\AppData\Local\Microsoft\Windows\Temporary Internet Files\Content.IE5\0TA183TW\MCj04421160000[1].png"/>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lum contrast="30000"/>
              <a:extLst>
                <a:ext uri="{28A0092B-C50C-407E-A947-70E740481C1C}">
                  <a14:useLocalDpi xmlns:a14="http://schemas.microsoft.com/office/drawing/2010/main"/>
                </a:ext>
              </a:extLst>
            </a:blip>
            <a:srcRect/>
            <a:stretch>
              <a:fillRect/>
            </a:stretch>
          </p:blipFill>
          <p:spPr bwMode="auto">
            <a:xfrm flipH="1">
              <a:off x="4038600" y="1524000"/>
              <a:ext cx="4495798" cy="4800601"/>
            </a:xfrm>
            <a:prstGeom prst="rect">
              <a:avLst/>
            </a:prstGeom>
            <a:noFill/>
          </p:spPr>
        </p:pic>
      </p:grpSp>
      <p:grpSp>
        <p:nvGrpSpPr>
          <p:cNvPr id="11267" name="Group 11"/>
          <p:cNvGrpSpPr>
            <a:grpSpLocks/>
          </p:cNvGrpSpPr>
          <p:nvPr/>
        </p:nvGrpSpPr>
        <p:grpSpPr bwMode="auto">
          <a:xfrm>
            <a:off x="5181600" y="682625"/>
            <a:ext cx="4114800" cy="6175375"/>
            <a:chOff x="5181600" y="681939"/>
            <a:chExt cx="4114801" cy="6176061"/>
          </a:xfrm>
        </p:grpSpPr>
        <p:sp>
          <p:nvSpPr>
            <p:cNvPr id="8" name="Oval 7"/>
            <p:cNvSpPr/>
            <p:nvPr/>
          </p:nvSpPr>
          <p:spPr>
            <a:xfrm>
              <a:off x="6400800" y="1370991"/>
              <a:ext cx="152400" cy="15241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9" name="Oval 8"/>
            <p:cNvSpPr/>
            <p:nvPr/>
          </p:nvSpPr>
          <p:spPr>
            <a:xfrm flipV="1">
              <a:off x="6019800" y="1904450"/>
              <a:ext cx="1600200" cy="16765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0" name="Oval 9"/>
            <p:cNvSpPr/>
            <p:nvPr/>
          </p:nvSpPr>
          <p:spPr>
            <a:xfrm>
              <a:off x="5867400" y="1828241"/>
              <a:ext cx="838200" cy="12193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1" name="Oval 10"/>
            <p:cNvSpPr/>
            <p:nvPr/>
          </p:nvSpPr>
          <p:spPr>
            <a:xfrm flipH="1">
              <a:off x="5562600" y="2437909"/>
              <a:ext cx="685800" cy="137175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11274" name="Picture 6" descr="canstockphoto2981870.jp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81600" y="681939"/>
              <a:ext cx="4114801" cy="617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68" name="Rectangle 2"/>
          <p:cNvSpPr>
            <a:spLocks noGrp="1" noChangeArrowheads="1"/>
          </p:cNvSpPr>
          <p:nvPr>
            <p:ph type="title"/>
          </p:nvPr>
        </p:nvSpPr>
        <p:spPr/>
        <p:txBody>
          <a:bodyPr/>
          <a:lstStyle/>
          <a:p>
            <a:pPr eaLnBrk="1" hangingPunct="1"/>
            <a:r>
              <a:rPr lang="en-US" altLang="en-US" smtClean="0"/>
              <a:t>Who is a caregiver?</a:t>
            </a:r>
          </a:p>
        </p:txBody>
      </p:sp>
      <p:sp>
        <p:nvSpPr>
          <p:cNvPr id="11269" name="Rectangle 3"/>
          <p:cNvSpPr>
            <a:spLocks noGrp="1" noChangeArrowheads="1"/>
          </p:cNvSpPr>
          <p:nvPr>
            <p:ph type="body" idx="1"/>
          </p:nvPr>
        </p:nvSpPr>
        <p:spPr>
          <a:xfrm>
            <a:off x="152400" y="1752600"/>
            <a:ext cx="5334000" cy="4495800"/>
          </a:xfrm>
        </p:spPr>
        <p:txBody>
          <a:bodyPr/>
          <a:lstStyle/>
          <a:p>
            <a:pPr eaLnBrk="1" hangingPunct="1">
              <a:buFontTx/>
              <a:buNone/>
            </a:pPr>
            <a:r>
              <a:rPr lang="en-US" altLang="en-US" smtClean="0"/>
              <a:t>	An individual who has the responsibility for the care of an elder or vulnerable adult, either voluntarily,</a:t>
            </a:r>
          </a:p>
          <a:p>
            <a:pPr eaLnBrk="1" hangingPunct="1">
              <a:buFontTx/>
              <a:buNone/>
            </a:pPr>
            <a:r>
              <a:rPr lang="en-US" altLang="en-US" smtClean="0"/>
              <a:t> 	by contract, by receipt of payment for care, or as a result of the operation of law.</a:t>
            </a:r>
          </a:p>
          <a:p>
            <a:pPr eaLnBrk="1" hangingPunct="1">
              <a:buFontTx/>
              <a:buNone/>
            </a:pPr>
            <a:r>
              <a:rPr lang="en-US" altLang="en-US" smtClean="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3"/>
          <p:cNvGrpSpPr>
            <a:grpSpLocks/>
          </p:cNvGrpSpPr>
          <p:nvPr/>
        </p:nvGrpSpPr>
        <p:grpSpPr bwMode="auto">
          <a:xfrm>
            <a:off x="381000" y="1447800"/>
            <a:ext cx="8382000" cy="4876800"/>
            <a:chOff x="381000" y="1447800"/>
            <a:chExt cx="8382000" cy="4876801"/>
          </a:xfrm>
        </p:grpSpPr>
        <p:sp>
          <p:nvSpPr>
            <p:cNvPr id="5" name="Rectangle 4"/>
            <p:cNvSpPr/>
            <p:nvPr/>
          </p:nvSpPr>
          <p:spPr>
            <a:xfrm>
              <a:off x="381000" y="1447800"/>
              <a:ext cx="8382000" cy="4800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6" name="Picture 5" descr="C:\Users\HP Compaq\AppData\Local\Microsoft\Windows\Temporary Internet Files\Content.IE5\0TA183TW\MCj04421160000[1].png"/>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lum contrast="30000"/>
              <a:extLst>
                <a:ext uri="{28A0092B-C50C-407E-A947-70E740481C1C}">
                  <a14:useLocalDpi xmlns:a14="http://schemas.microsoft.com/office/drawing/2010/main"/>
                </a:ext>
              </a:extLst>
            </a:blip>
            <a:srcRect/>
            <a:stretch>
              <a:fillRect/>
            </a:stretch>
          </p:blipFill>
          <p:spPr bwMode="auto">
            <a:xfrm flipH="1">
              <a:off x="4038600" y="1524000"/>
              <a:ext cx="4495798" cy="4800601"/>
            </a:xfrm>
            <a:prstGeom prst="rect">
              <a:avLst/>
            </a:prstGeom>
            <a:noFill/>
          </p:spPr>
        </p:pic>
      </p:grpSp>
      <p:sp>
        <p:nvSpPr>
          <p:cNvPr id="12291" name="Rectangle 2"/>
          <p:cNvSpPr>
            <a:spLocks noGrp="1" noChangeArrowheads="1"/>
          </p:cNvSpPr>
          <p:nvPr>
            <p:ph type="title"/>
          </p:nvPr>
        </p:nvSpPr>
        <p:spPr/>
        <p:txBody>
          <a:bodyPr/>
          <a:lstStyle/>
          <a:p>
            <a:pPr eaLnBrk="1" hangingPunct="1"/>
            <a:r>
              <a:rPr lang="en-US" altLang="en-US" smtClean="0"/>
              <a:t>Exercise: Who is a Caregiver?</a:t>
            </a:r>
          </a:p>
        </p:txBody>
      </p:sp>
      <p:sp>
        <p:nvSpPr>
          <p:cNvPr id="12292" name="Rectangle 3"/>
          <p:cNvSpPr>
            <a:spLocks noGrp="1" noChangeArrowheads="1"/>
          </p:cNvSpPr>
          <p:nvPr>
            <p:ph type="body" idx="1"/>
          </p:nvPr>
        </p:nvSpPr>
        <p:spPr>
          <a:xfrm>
            <a:off x="533400" y="1600200"/>
            <a:ext cx="8229600" cy="1371600"/>
          </a:xfrm>
        </p:spPr>
        <p:txBody>
          <a:bodyPr/>
          <a:lstStyle/>
          <a:p>
            <a:pPr eaLnBrk="1" hangingPunct="1">
              <a:buFontTx/>
              <a:buNone/>
            </a:pPr>
            <a:r>
              <a:rPr lang="en-US" altLang="en-US" smtClean="0"/>
              <a:t>Activity #1 Leonard Case Example</a:t>
            </a:r>
          </a:p>
          <a:p>
            <a:pPr eaLnBrk="1" hangingPunct="1">
              <a:buFontTx/>
              <a:buNone/>
            </a:pPr>
            <a:r>
              <a:rPr lang="en-US" altLang="en-US" smtClean="0"/>
              <a:t>Exercise: Shout out </a:t>
            </a:r>
          </a:p>
          <a:p>
            <a:pPr eaLnBrk="1" hangingPunct="1">
              <a:buFontTx/>
              <a:buNone/>
            </a:pPr>
            <a:endParaRPr lang="en-US" altLang="en-US" smtClean="0"/>
          </a:p>
        </p:txBody>
      </p:sp>
      <p:pic>
        <p:nvPicPr>
          <p:cNvPr id="2" name="Picture 4" descr="C:\Users\HP Compaq\AppData\Local\Microsoft\Windows\Temporary Internet Files\Content.IE5\0TA183TW\MPj043953600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3048000"/>
            <a:ext cx="6400800" cy="3444240"/>
          </a:xfrm>
          <a:prstGeom prst="rect">
            <a:avLst/>
          </a:prstGeom>
          <a:solidFill>
            <a:srgbClr val="FFFFFF">
              <a:shade val="85000"/>
            </a:srgbClr>
          </a:solidFill>
          <a:ln w="88900" cap="sq">
            <a:solidFill>
              <a:srgbClr val="FFFFFF"/>
            </a:solidFill>
            <a:miter lim="800000"/>
          </a:ln>
          <a:effectLst>
            <a:outerShdw blurRad="254000" dist="190500" dir="27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3"/>
          <p:cNvGrpSpPr>
            <a:grpSpLocks/>
          </p:cNvGrpSpPr>
          <p:nvPr/>
        </p:nvGrpSpPr>
        <p:grpSpPr bwMode="auto">
          <a:xfrm>
            <a:off x="381000" y="1447800"/>
            <a:ext cx="8382000" cy="4876800"/>
            <a:chOff x="381000" y="1447800"/>
            <a:chExt cx="8382000" cy="4876801"/>
          </a:xfrm>
        </p:grpSpPr>
        <p:sp>
          <p:nvSpPr>
            <p:cNvPr id="5" name="Rectangle 4"/>
            <p:cNvSpPr/>
            <p:nvPr/>
          </p:nvSpPr>
          <p:spPr>
            <a:xfrm>
              <a:off x="381000" y="1447800"/>
              <a:ext cx="8382000" cy="4800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6" name="Picture 5" descr="C:\Users\HP Compaq\AppData\Local\Microsoft\Windows\Temporary Internet Files\Content.IE5\0TA183TW\MCj04421160000[1].png"/>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lum contrast="30000"/>
              <a:extLst>
                <a:ext uri="{28A0092B-C50C-407E-A947-70E740481C1C}">
                  <a14:useLocalDpi xmlns:a14="http://schemas.microsoft.com/office/drawing/2010/main"/>
                </a:ext>
              </a:extLst>
            </a:blip>
            <a:srcRect/>
            <a:stretch>
              <a:fillRect/>
            </a:stretch>
          </p:blipFill>
          <p:spPr bwMode="auto">
            <a:xfrm flipH="1">
              <a:off x="4038600" y="1524000"/>
              <a:ext cx="4495798" cy="4800601"/>
            </a:xfrm>
            <a:prstGeom prst="rect">
              <a:avLst/>
            </a:prstGeom>
            <a:noFill/>
          </p:spPr>
        </p:pic>
      </p:grpSp>
      <p:sp>
        <p:nvSpPr>
          <p:cNvPr id="13315" name="Rectangle 2"/>
          <p:cNvSpPr>
            <a:spLocks noGrp="1" noChangeArrowheads="1"/>
          </p:cNvSpPr>
          <p:nvPr>
            <p:ph type="title"/>
          </p:nvPr>
        </p:nvSpPr>
        <p:spPr/>
        <p:txBody>
          <a:bodyPr/>
          <a:lstStyle/>
          <a:p>
            <a:pPr eaLnBrk="1" hangingPunct="1"/>
            <a:r>
              <a:rPr lang="en-US" altLang="en-US" smtClean="0"/>
              <a:t>Who are “Formal Caregivers?”</a:t>
            </a:r>
          </a:p>
        </p:txBody>
      </p:sp>
      <p:pic>
        <p:nvPicPr>
          <p:cNvPr id="13316" name="Picture 7" descr="canstockphoto1499525.jp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289425" y="914400"/>
            <a:ext cx="485457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3"/>
          <p:cNvSpPr>
            <a:spLocks noGrp="1" noChangeArrowheads="1"/>
          </p:cNvSpPr>
          <p:nvPr>
            <p:ph type="body" idx="1"/>
          </p:nvPr>
        </p:nvSpPr>
        <p:spPr>
          <a:xfrm>
            <a:off x="228600" y="2209800"/>
            <a:ext cx="4876800" cy="3352800"/>
          </a:xfrm>
        </p:spPr>
        <p:txBody>
          <a:bodyPr/>
          <a:lstStyle/>
          <a:p>
            <a:pPr eaLnBrk="1" hangingPunct="1">
              <a:buFontTx/>
              <a:buNone/>
            </a:pPr>
            <a:r>
              <a:rPr lang="en-US" altLang="en-US" smtClean="0"/>
              <a:t> 	Individuals who are paid or volunteer care providing services that are linked through a social service or health care system.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3"/>
          <p:cNvGrpSpPr>
            <a:grpSpLocks/>
          </p:cNvGrpSpPr>
          <p:nvPr/>
        </p:nvGrpSpPr>
        <p:grpSpPr bwMode="auto">
          <a:xfrm>
            <a:off x="381000" y="1447800"/>
            <a:ext cx="8382000" cy="4876800"/>
            <a:chOff x="381000" y="1447800"/>
            <a:chExt cx="8382000" cy="4876801"/>
          </a:xfrm>
        </p:grpSpPr>
        <p:sp>
          <p:nvSpPr>
            <p:cNvPr id="5" name="Rectangle 4"/>
            <p:cNvSpPr/>
            <p:nvPr/>
          </p:nvSpPr>
          <p:spPr>
            <a:xfrm>
              <a:off x="381000" y="1447800"/>
              <a:ext cx="8382000" cy="4800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6" name="Picture 5" descr="C:\Users\HP Compaq\AppData\Local\Microsoft\Windows\Temporary Internet Files\Content.IE5\0TA183TW\MCj04421160000[1].png"/>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lum contrast="30000"/>
              <a:extLst>
                <a:ext uri="{28A0092B-C50C-407E-A947-70E740481C1C}">
                  <a14:useLocalDpi xmlns:a14="http://schemas.microsoft.com/office/drawing/2010/main"/>
                </a:ext>
              </a:extLst>
            </a:blip>
            <a:srcRect/>
            <a:stretch>
              <a:fillRect/>
            </a:stretch>
          </p:blipFill>
          <p:spPr bwMode="auto">
            <a:xfrm flipH="1">
              <a:off x="4038600" y="1524000"/>
              <a:ext cx="4495798" cy="4800601"/>
            </a:xfrm>
            <a:prstGeom prst="rect">
              <a:avLst/>
            </a:prstGeom>
            <a:noFill/>
          </p:spPr>
        </p:pic>
      </p:grpSp>
      <p:sp>
        <p:nvSpPr>
          <p:cNvPr id="14339" name="Rectangle 2"/>
          <p:cNvSpPr>
            <a:spLocks noGrp="1" noChangeArrowheads="1"/>
          </p:cNvSpPr>
          <p:nvPr>
            <p:ph type="title"/>
          </p:nvPr>
        </p:nvSpPr>
        <p:spPr/>
        <p:txBody>
          <a:bodyPr/>
          <a:lstStyle/>
          <a:p>
            <a:pPr eaLnBrk="1" hangingPunct="1"/>
            <a:r>
              <a:rPr lang="en-US" altLang="en-US" smtClean="0"/>
              <a:t>Who are “Informal Caregivers?”</a:t>
            </a:r>
          </a:p>
        </p:txBody>
      </p:sp>
      <p:pic>
        <p:nvPicPr>
          <p:cNvPr id="9" name="Picture 8" descr="canstockphoto01621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991193">
            <a:off x="4212418" y="3087142"/>
            <a:ext cx="4189655" cy="3210323"/>
          </a:xfrm>
          <a:prstGeom prst="rect">
            <a:avLst/>
          </a:prstGeom>
          <a:solidFill>
            <a:srgbClr val="FFFFFF">
              <a:shade val="85000"/>
            </a:srgbClr>
          </a:solidFill>
          <a:ln w="88900" cap="sq">
            <a:solidFill>
              <a:srgbClr val="FFFFFF"/>
            </a:solidFill>
            <a:miter lim="800000"/>
          </a:ln>
          <a:effectLst>
            <a:outerShdw blurRad="254000" dist="190500" dir="27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341" name="Rectangle 3"/>
          <p:cNvSpPr>
            <a:spLocks noGrp="1" noChangeArrowheads="1"/>
          </p:cNvSpPr>
          <p:nvPr>
            <p:ph type="body" idx="1"/>
          </p:nvPr>
        </p:nvSpPr>
        <p:spPr>
          <a:xfrm>
            <a:off x="152400" y="1676400"/>
            <a:ext cx="4648200" cy="2971800"/>
          </a:xfrm>
        </p:spPr>
        <p:txBody>
          <a:bodyPr/>
          <a:lstStyle/>
          <a:p>
            <a:pPr eaLnBrk="1" hangingPunct="1">
              <a:buFontTx/>
              <a:buNone/>
            </a:pPr>
            <a:r>
              <a:rPr lang="en-US" altLang="en-US" smtClean="0"/>
              <a:t>	Family members, relatives, partners </a:t>
            </a:r>
          </a:p>
          <a:p>
            <a:pPr eaLnBrk="1" hangingPunct="1">
              <a:buFontTx/>
              <a:buNone/>
            </a:pPr>
            <a:r>
              <a:rPr lang="en-US" altLang="en-US" smtClean="0"/>
              <a:t>	or friends who provide the care giving responsibilities.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3"/>
          <p:cNvGrpSpPr>
            <a:grpSpLocks/>
          </p:cNvGrpSpPr>
          <p:nvPr/>
        </p:nvGrpSpPr>
        <p:grpSpPr bwMode="auto">
          <a:xfrm>
            <a:off x="533400" y="1447800"/>
            <a:ext cx="8382000" cy="4876800"/>
            <a:chOff x="381000" y="1447800"/>
            <a:chExt cx="8382000" cy="4876801"/>
          </a:xfrm>
        </p:grpSpPr>
        <p:sp>
          <p:nvSpPr>
            <p:cNvPr id="5" name="Rectangle 4"/>
            <p:cNvSpPr/>
            <p:nvPr/>
          </p:nvSpPr>
          <p:spPr>
            <a:xfrm>
              <a:off x="381000" y="1447800"/>
              <a:ext cx="8382000" cy="4800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6" name="Picture 5" descr="C:\Users\HP Compaq\AppData\Local\Microsoft\Windows\Temporary Internet Files\Content.IE5\0TA183TW\MCj04421160000[1].png"/>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lum contrast="30000"/>
              <a:extLst>
                <a:ext uri="{28A0092B-C50C-407E-A947-70E740481C1C}">
                  <a14:useLocalDpi xmlns:a14="http://schemas.microsoft.com/office/drawing/2010/main"/>
                </a:ext>
              </a:extLst>
            </a:blip>
            <a:srcRect/>
            <a:stretch>
              <a:fillRect/>
            </a:stretch>
          </p:blipFill>
          <p:spPr bwMode="auto">
            <a:xfrm flipH="1">
              <a:off x="4038600" y="1524000"/>
              <a:ext cx="4495798" cy="4800601"/>
            </a:xfrm>
            <a:prstGeom prst="rect">
              <a:avLst/>
            </a:prstGeom>
            <a:noFill/>
          </p:spPr>
        </p:pic>
      </p:grpSp>
      <p:sp>
        <p:nvSpPr>
          <p:cNvPr id="15363" name="Rectangle 2"/>
          <p:cNvSpPr>
            <a:spLocks noGrp="1" noChangeArrowheads="1"/>
          </p:cNvSpPr>
          <p:nvPr>
            <p:ph type="title"/>
          </p:nvPr>
        </p:nvSpPr>
        <p:spPr/>
        <p:txBody>
          <a:bodyPr/>
          <a:lstStyle/>
          <a:p>
            <a:pPr eaLnBrk="1" hangingPunct="1"/>
            <a:r>
              <a:rPr lang="en-US" altLang="en-US" smtClean="0"/>
              <a:t>INFORMAL CAREGIVERS</a:t>
            </a:r>
          </a:p>
        </p:txBody>
      </p:sp>
      <p:pic>
        <p:nvPicPr>
          <p:cNvPr id="11" name="Picture 10" descr="canstockphoto1725622.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819400" y="1447800"/>
            <a:ext cx="3124200" cy="4800600"/>
          </a:xfrm>
          <a:prstGeom prst="rect">
            <a:avLst/>
          </a:prstGeom>
          <a:solidFill>
            <a:srgbClr val="FFFFFF">
              <a:shade val="85000"/>
            </a:srgbClr>
          </a:solidFill>
          <a:ln w="88900" cap="sq">
            <a:solidFill>
              <a:srgbClr val="FFFFFF"/>
            </a:solidFill>
            <a:miter lim="800000"/>
          </a:ln>
          <a:effectLst>
            <a:outerShdw blurRad="254000" dist="190500" dir="2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7" name="Diagram 6"/>
          <p:cNvGraphicFramePr/>
          <p:nvPr/>
        </p:nvGraphicFramePr>
        <p:xfrm>
          <a:off x="762000" y="1981200"/>
          <a:ext cx="76962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4"/>
          <p:cNvGrpSpPr>
            <a:grpSpLocks/>
          </p:cNvGrpSpPr>
          <p:nvPr/>
        </p:nvGrpSpPr>
        <p:grpSpPr bwMode="auto">
          <a:xfrm>
            <a:off x="381000" y="1524000"/>
            <a:ext cx="8382000" cy="4800600"/>
            <a:chOff x="381000" y="1447800"/>
            <a:chExt cx="8382000" cy="4876801"/>
          </a:xfrm>
        </p:grpSpPr>
        <p:sp>
          <p:nvSpPr>
            <p:cNvPr id="6" name="Rectangle 5"/>
            <p:cNvSpPr/>
            <p:nvPr/>
          </p:nvSpPr>
          <p:spPr>
            <a:xfrm>
              <a:off x="381000" y="1447800"/>
              <a:ext cx="8382000" cy="480100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7" name="Picture 6" descr="C:\Users\HP Compaq\AppData\Local\Microsoft\Windows\Temporary Internet Files\Content.IE5\0TA183TW\MCj04421160000[1].png"/>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lum contrast="30000"/>
              <a:extLst>
                <a:ext uri="{28A0092B-C50C-407E-A947-70E740481C1C}">
                  <a14:useLocalDpi xmlns:a14="http://schemas.microsoft.com/office/drawing/2010/main"/>
                </a:ext>
              </a:extLst>
            </a:blip>
            <a:srcRect/>
            <a:stretch>
              <a:fillRect/>
            </a:stretch>
          </p:blipFill>
          <p:spPr bwMode="auto">
            <a:xfrm flipH="1">
              <a:off x="4038600" y="1524000"/>
              <a:ext cx="4495798" cy="4800601"/>
            </a:xfrm>
            <a:prstGeom prst="rect">
              <a:avLst/>
            </a:prstGeom>
            <a:noFill/>
          </p:spPr>
        </p:pic>
      </p:grpSp>
      <p:sp>
        <p:nvSpPr>
          <p:cNvPr id="16387" name="Rectangle 2"/>
          <p:cNvSpPr>
            <a:spLocks noGrp="1" noChangeArrowheads="1"/>
          </p:cNvSpPr>
          <p:nvPr>
            <p:ph type="title"/>
          </p:nvPr>
        </p:nvSpPr>
        <p:spPr/>
        <p:txBody>
          <a:bodyPr/>
          <a:lstStyle/>
          <a:p>
            <a:pPr eaLnBrk="1" hangingPunct="1"/>
            <a:r>
              <a:rPr lang="en-US" altLang="en-US" sz="4000" smtClean="0"/>
              <a:t>What are Personal Assistance Services?</a:t>
            </a:r>
          </a:p>
        </p:txBody>
      </p:sp>
      <p:sp>
        <p:nvSpPr>
          <p:cNvPr id="16388" name="Rectangle 3"/>
          <p:cNvSpPr>
            <a:spLocks noGrp="1" noChangeArrowheads="1"/>
          </p:cNvSpPr>
          <p:nvPr>
            <p:ph type="body" idx="1"/>
          </p:nvPr>
        </p:nvSpPr>
        <p:spPr>
          <a:xfrm>
            <a:off x="457200" y="1600200"/>
            <a:ext cx="8229600" cy="3657600"/>
          </a:xfrm>
        </p:spPr>
        <p:txBody>
          <a:bodyPr/>
          <a:lstStyle/>
          <a:p>
            <a:pPr eaLnBrk="1" hangingPunct="1">
              <a:buFontTx/>
              <a:buNone/>
            </a:pPr>
            <a:r>
              <a:rPr lang="en-US" altLang="en-US" smtClean="0"/>
              <a:t>   Personal Assistance Services (PAS) refers to paid care providers. Depending on the funding sources, various terms are used for PAS employees:</a:t>
            </a:r>
          </a:p>
        </p:txBody>
      </p:sp>
      <p:graphicFrame>
        <p:nvGraphicFramePr>
          <p:cNvPr id="8" name="Diagram 7"/>
          <p:cNvGraphicFramePr/>
          <p:nvPr/>
        </p:nvGraphicFramePr>
        <p:xfrm>
          <a:off x="533400" y="3886200"/>
          <a:ext cx="8229600" cy="2209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4"/>
          <p:cNvGrpSpPr>
            <a:grpSpLocks/>
          </p:cNvGrpSpPr>
          <p:nvPr/>
        </p:nvGrpSpPr>
        <p:grpSpPr bwMode="auto">
          <a:xfrm>
            <a:off x="381000" y="1524000"/>
            <a:ext cx="8382000" cy="4800600"/>
            <a:chOff x="381000" y="1447800"/>
            <a:chExt cx="8382000" cy="4876801"/>
          </a:xfrm>
        </p:grpSpPr>
        <p:sp>
          <p:nvSpPr>
            <p:cNvPr id="6" name="Rectangle 5"/>
            <p:cNvSpPr/>
            <p:nvPr/>
          </p:nvSpPr>
          <p:spPr>
            <a:xfrm>
              <a:off x="381000" y="1447800"/>
              <a:ext cx="8382000" cy="480100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7" name="Picture 6" descr="C:\Users\HP Compaq\AppData\Local\Microsoft\Windows\Temporary Internet Files\Content.IE5\0TA183TW\MCj04421160000[1].png"/>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lum contrast="30000"/>
              <a:extLst>
                <a:ext uri="{28A0092B-C50C-407E-A947-70E740481C1C}">
                  <a14:useLocalDpi xmlns:a14="http://schemas.microsoft.com/office/drawing/2010/main"/>
                </a:ext>
              </a:extLst>
            </a:blip>
            <a:srcRect/>
            <a:stretch>
              <a:fillRect/>
            </a:stretch>
          </p:blipFill>
          <p:spPr bwMode="auto">
            <a:xfrm flipH="1">
              <a:off x="4038600" y="1524000"/>
              <a:ext cx="4495798" cy="4800601"/>
            </a:xfrm>
            <a:prstGeom prst="rect">
              <a:avLst/>
            </a:prstGeom>
            <a:noFill/>
          </p:spPr>
        </p:pic>
      </p:grpSp>
      <p:sp>
        <p:nvSpPr>
          <p:cNvPr id="17411" name="Rectangle 2"/>
          <p:cNvSpPr>
            <a:spLocks noGrp="1" noChangeArrowheads="1"/>
          </p:cNvSpPr>
          <p:nvPr>
            <p:ph type="title"/>
          </p:nvPr>
        </p:nvSpPr>
        <p:spPr/>
        <p:txBody>
          <a:bodyPr/>
          <a:lstStyle/>
          <a:p>
            <a:pPr eaLnBrk="1" hangingPunct="1"/>
            <a:r>
              <a:rPr lang="en-US" altLang="en-US" smtClean="0"/>
              <a:t>State Statutory Definitions</a:t>
            </a:r>
          </a:p>
        </p:txBody>
      </p:sp>
      <p:sp>
        <p:nvSpPr>
          <p:cNvPr id="17412" name="Rectangle 3"/>
          <p:cNvSpPr>
            <a:spLocks noGrp="1" noChangeArrowheads="1"/>
          </p:cNvSpPr>
          <p:nvPr>
            <p:ph type="body" idx="1"/>
          </p:nvPr>
        </p:nvSpPr>
        <p:spPr>
          <a:xfrm>
            <a:off x="457200" y="1600200"/>
            <a:ext cx="4800600" cy="2667000"/>
          </a:xfrm>
        </p:spPr>
        <p:txBody>
          <a:bodyPr/>
          <a:lstStyle/>
          <a:p>
            <a:pPr eaLnBrk="1" hangingPunct="1">
              <a:buFontTx/>
              <a:buNone/>
            </a:pPr>
            <a:r>
              <a:rPr lang="en-US" altLang="en-US" smtClean="0"/>
              <a:t>	Terms for “neglect” and “caregiver” are determined by state law. It is important to familiarize yourself with your APS / Elder Abuse statutes and with the definitions used in your state.</a:t>
            </a:r>
          </a:p>
        </p:txBody>
      </p:sp>
      <p:pic>
        <p:nvPicPr>
          <p:cNvPr id="8" name="Picture 7" descr="canstockphoto143571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20900170">
            <a:off x="5261338" y="1766376"/>
            <a:ext cx="3315771" cy="4230101"/>
          </a:xfrm>
          <a:prstGeom prst="rect">
            <a:avLst/>
          </a:prstGeom>
          <a:solidFill>
            <a:srgbClr val="FFFFFF">
              <a:shade val="85000"/>
            </a:srgbClr>
          </a:solidFill>
          <a:ln w="88900" cap="sq">
            <a:solidFill>
              <a:srgbClr val="FFFFFF"/>
            </a:solidFill>
            <a:miter lim="800000"/>
          </a:ln>
          <a:effectLst>
            <a:outerShdw blurRad="254000" dist="190500" dir="2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Your State Statutory Definitions</a:t>
            </a:r>
          </a:p>
        </p:txBody>
      </p:sp>
      <p:pic>
        <p:nvPicPr>
          <p:cNvPr id="18436" name="Picture 4" descr="C:\Users\HP Compaq\AppData\Local\Microsoft\Windows\Temporary Internet Files\Content.IE5\Q8H86DHO\MPj01749660000[1].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33400" y="1295400"/>
            <a:ext cx="8001000" cy="5029200"/>
          </a:xfrm>
          <a:prstGeom prst="rect">
            <a:avLst/>
          </a:prstGeom>
          <a:solidFill>
            <a:srgbClr val="FFFFFF">
              <a:shade val="85000"/>
            </a:srgbClr>
          </a:solidFill>
          <a:ln w="88900" cap="sq">
            <a:solidFill>
              <a:srgbClr val="FFFFFF"/>
            </a:solidFill>
            <a:miter lim="800000"/>
          </a:ln>
          <a:effectLst>
            <a:outerShdw blurRad="254000" dist="190500" dir="2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3"/>
          <p:cNvSpPr>
            <a:spLocks noGrp="1" noChangeArrowheads="1"/>
          </p:cNvSpPr>
          <p:nvPr>
            <p:ph type="body" idx="1"/>
          </p:nvPr>
        </p:nvSpPr>
        <p:spPr>
          <a:xfrm>
            <a:off x="533400" y="5638800"/>
            <a:ext cx="5867400" cy="685800"/>
          </a:xfrm>
        </p:spPr>
        <p:txBody>
          <a:bodyPr/>
          <a:lstStyle/>
          <a:p>
            <a:pPr eaLnBrk="1" hangingPunct="1">
              <a:buFontTx/>
              <a:buNone/>
            </a:pPr>
            <a:r>
              <a:rPr lang="en-US" altLang="en-US" sz="1600" b="1" smtClean="0"/>
              <a:t>Handout # 1 State Statutes for California</a:t>
            </a:r>
          </a:p>
          <a:p>
            <a:pPr eaLnBrk="1" hangingPunct="1">
              <a:buFontTx/>
              <a:buNone/>
            </a:pPr>
            <a:r>
              <a:rPr lang="en-US" altLang="en-US" sz="1600" b="1" smtClean="0"/>
              <a:t>Exercise: Large group review of state statute definitions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3"/>
          <p:cNvGrpSpPr>
            <a:grpSpLocks/>
          </p:cNvGrpSpPr>
          <p:nvPr/>
        </p:nvGrpSpPr>
        <p:grpSpPr bwMode="auto">
          <a:xfrm>
            <a:off x="762000" y="1447800"/>
            <a:ext cx="8382000" cy="4876800"/>
            <a:chOff x="381000" y="1447800"/>
            <a:chExt cx="8382000" cy="4876801"/>
          </a:xfrm>
        </p:grpSpPr>
        <p:sp>
          <p:nvSpPr>
            <p:cNvPr id="5" name="Rectangle 4"/>
            <p:cNvSpPr/>
            <p:nvPr/>
          </p:nvSpPr>
          <p:spPr>
            <a:xfrm>
              <a:off x="381000" y="1447800"/>
              <a:ext cx="8382000" cy="4800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6" name="Picture 5" descr="C:\Users\HP Compaq\AppData\Local\Microsoft\Windows\Temporary Internet Files\Content.IE5\0TA183TW\MCj04421160000[1].png"/>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lum contrast="30000"/>
              <a:extLst>
                <a:ext uri="{28A0092B-C50C-407E-A947-70E740481C1C}">
                  <a14:useLocalDpi xmlns:a14="http://schemas.microsoft.com/office/drawing/2010/main"/>
                </a:ext>
              </a:extLst>
            </a:blip>
            <a:srcRect/>
            <a:stretch>
              <a:fillRect/>
            </a:stretch>
          </p:blipFill>
          <p:spPr bwMode="auto">
            <a:xfrm flipH="1">
              <a:off x="4038600" y="1524000"/>
              <a:ext cx="4495798" cy="4800601"/>
            </a:xfrm>
            <a:prstGeom prst="rect">
              <a:avLst/>
            </a:prstGeom>
            <a:noFill/>
          </p:spPr>
        </p:pic>
      </p:grpSp>
      <p:sp>
        <p:nvSpPr>
          <p:cNvPr id="2" name="Rectangle 1026"/>
          <p:cNvSpPr>
            <a:spLocks noGrp="1" noChangeArrowheads="1"/>
          </p:cNvSpPr>
          <p:nvPr>
            <p:ph type="title"/>
          </p:nvPr>
        </p:nvSpPr>
        <p:spPr>
          <a:xfrm>
            <a:off x="457200" y="274638"/>
            <a:ext cx="8686800" cy="1143000"/>
          </a:xfrm>
        </p:spPr>
        <p:txBody>
          <a:bodyPr/>
          <a:lstStyle/>
          <a:p>
            <a:pPr eaLnBrk="1" hangingPunct="1">
              <a:defRPr/>
            </a:pPr>
            <a:r>
              <a:rPr lang="en-US" sz="4000" spc="-50" dirty="0" smtClean="0"/>
              <a:t>Criminal Neglect=Serious Bodily Injury </a:t>
            </a:r>
          </a:p>
        </p:txBody>
      </p:sp>
      <p:sp>
        <p:nvSpPr>
          <p:cNvPr id="19460" name="Rectangle 1027"/>
          <p:cNvSpPr>
            <a:spLocks noGrp="1" noChangeArrowheads="1"/>
          </p:cNvSpPr>
          <p:nvPr>
            <p:ph type="body" idx="1"/>
          </p:nvPr>
        </p:nvSpPr>
        <p:spPr>
          <a:xfrm>
            <a:off x="457200" y="1524000"/>
            <a:ext cx="8229600" cy="4800600"/>
          </a:xfrm>
        </p:spPr>
        <p:txBody>
          <a:bodyPr/>
          <a:lstStyle/>
          <a:p>
            <a:pPr eaLnBrk="1" hangingPunct="1">
              <a:lnSpc>
                <a:spcPct val="80000"/>
              </a:lnSpc>
            </a:pPr>
            <a:r>
              <a:rPr lang="en-US" altLang="en-US" sz="2000" smtClean="0"/>
              <a:t>Social Service professionals assess for the necessary services that need to be put in place.</a:t>
            </a:r>
          </a:p>
          <a:p>
            <a:pPr eaLnBrk="1" hangingPunct="1">
              <a:lnSpc>
                <a:spcPct val="80000"/>
              </a:lnSpc>
              <a:buFontTx/>
              <a:buNone/>
            </a:pPr>
            <a:endParaRPr lang="en-US" altLang="en-US" sz="800" smtClean="0"/>
          </a:p>
          <a:p>
            <a:pPr eaLnBrk="1" hangingPunct="1">
              <a:lnSpc>
                <a:spcPct val="80000"/>
              </a:lnSpc>
            </a:pPr>
            <a:r>
              <a:rPr lang="en-US" altLang="en-US" sz="2000" smtClean="0"/>
              <a:t>Criminal Justice System assesses the possibility of a crime and prosecutes criminal actions.</a:t>
            </a:r>
          </a:p>
          <a:p>
            <a:pPr eaLnBrk="1" hangingPunct="1">
              <a:lnSpc>
                <a:spcPct val="80000"/>
              </a:lnSpc>
              <a:buFontTx/>
              <a:buNone/>
            </a:pPr>
            <a:endParaRPr lang="en-US" altLang="en-US" sz="800" smtClean="0"/>
          </a:p>
          <a:p>
            <a:pPr eaLnBrk="1" hangingPunct="1">
              <a:lnSpc>
                <a:spcPct val="80000"/>
              </a:lnSpc>
            </a:pPr>
            <a:r>
              <a:rPr lang="en-US" altLang="en-US" sz="2000" smtClean="0"/>
              <a:t>Most state </a:t>
            </a:r>
            <a:r>
              <a:rPr lang="en-US" altLang="en-US" sz="2000" b="1" u="sng" smtClean="0"/>
              <a:t>criminal statutes</a:t>
            </a:r>
            <a:r>
              <a:rPr lang="en-US" altLang="en-US" sz="2000" smtClean="0"/>
              <a:t> do not include penalties for caregiver neglect.</a:t>
            </a:r>
          </a:p>
          <a:p>
            <a:pPr eaLnBrk="1" hangingPunct="1">
              <a:lnSpc>
                <a:spcPct val="80000"/>
              </a:lnSpc>
              <a:buFontTx/>
              <a:buNone/>
            </a:pPr>
            <a:endParaRPr lang="en-US" altLang="en-US" sz="800" smtClean="0"/>
          </a:p>
          <a:p>
            <a:pPr eaLnBrk="1" hangingPunct="1">
              <a:lnSpc>
                <a:spcPct val="80000"/>
              </a:lnSpc>
            </a:pPr>
            <a:r>
              <a:rPr lang="en-US" altLang="en-US" sz="2000" smtClean="0"/>
              <a:t>All state criminal statutes include penalties for some form of serious bodily injury or assault.</a:t>
            </a:r>
          </a:p>
          <a:p>
            <a:pPr eaLnBrk="1" hangingPunct="1">
              <a:lnSpc>
                <a:spcPct val="80000"/>
              </a:lnSpc>
              <a:buFontTx/>
              <a:buNone/>
            </a:pPr>
            <a:endParaRPr lang="en-US" altLang="en-US" sz="800" smtClean="0"/>
          </a:p>
          <a:p>
            <a:pPr eaLnBrk="1" hangingPunct="1">
              <a:lnSpc>
                <a:spcPct val="80000"/>
              </a:lnSpc>
            </a:pPr>
            <a:r>
              <a:rPr lang="en-US" altLang="en-US" sz="2000" smtClean="0"/>
              <a:t>Neglect that results in serious harm or death to the victim may be chargeable under criminal law.</a:t>
            </a:r>
          </a:p>
          <a:p>
            <a:pPr eaLnBrk="1" hangingPunct="1">
              <a:lnSpc>
                <a:spcPct val="80000"/>
              </a:lnSpc>
              <a:buFontTx/>
              <a:buNone/>
            </a:pPr>
            <a:endParaRPr lang="en-US" altLang="en-US" sz="800" smtClean="0"/>
          </a:p>
          <a:p>
            <a:pPr eaLnBrk="1" hangingPunct="1">
              <a:lnSpc>
                <a:spcPct val="80000"/>
              </a:lnSpc>
            </a:pPr>
            <a:r>
              <a:rPr lang="en-US" altLang="en-US" sz="2000" smtClean="0"/>
              <a:t>A conviction of a charge of serious bodily injury may result in criminal penalties.</a:t>
            </a:r>
          </a:p>
          <a:p>
            <a:pPr eaLnBrk="1" hangingPunct="1">
              <a:lnSpc>
                <a:spcPct val="80000"/>
              </a:lnSpc>
              <a:buFontTx/>
              <a:buNone/>
            </a:pPr>
            <a:endParaRPr lang="en-US" altLang="en-US" sz="800" smtClean="0"/>
          </a:p>
          <a:p>
            <a:pPr eaLnBrk="1" hangingPunct="1">
              <a:lnSpc>
                <a:spcPct val="80000"/>
              </a:lnSpc>
            </a:pPr>
            <a:r>
              <a:rPr lang="en-US" altLang="en-US" sz="2000" smtClean="0"/>
              <a:t>Be familiar with your state’s criminal laws regarding serious bodily injury and/or assault.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sz="4000" spc="-60" dirty="0" smtClean="0"/>
              <a:t>Caregiver Neglect May be Life Threatening</a:t>
            </a:r>
          </a:p>
        </p:txBody>
      </p:sp>
      <p:sp>
        <p:nvSpPr>
          <p:cNvPr id="20483" name="Rectangle 3"/>
          <p:cNvSpPr>
            <a:spLocks noGrp="1" noChangeArrowheads="1"/>
          </p:cNvSpPr>
          <p:nvPr>
            <p:ph type="body" idx="1"/>
          </p:nvPr>
        </p:nvSpPr>
        <p:spPr>
          <a:xfrm>
            <a:off x="1066800" y="1752600"/>
            <a:ext cx="6858000" cy="4419600"/>
          </a:xfrm>
        </p:spPr>
        <p:txBody>
          <a:bodyPr/>
          <a:lstStyle/>
          <a:p>
            <a:pPr eaLnBrk="1" hangingPunct="1">
              <a:buFontTx/>
              <a:buNone/>
            </a:pPr>
            <a:endParaRPr lang="en-US" altLang="en-US" smtClean="0"/>
          </a:p>
        </p:txBody>
      </p:sp>
      <p:pic>
        <p:nvPicPr>
          <p:cNvPr id="20484" name="Picture 4" descr="MVC-004S"/>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66800" y="1600200"/>
            <a:ext cx="685800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8"/>
          <p:cNvGrpSpPr>
            <a:grpSpLocks/>
          </p:cNvGrpSpPr>
          <p:nvPr/>
        </p:nvGrpSpPr>
        <p:grpSpPr bwMode="auto">
          <a:xfrm>
            <a:off x="381000" y="1447800"/>
            <a:ext cx="8382000" cy="4876800"/>
            <a:chOff x="381000" y="1447800"/>
            <a:chExt cx="8382000" cy="4876801"/>
          </a:xfrm>
        </p:grpSpPr>
        <p:sp>
          <p:nvSpPr>
            <p:cNvPr id="6" name="Rectangle 5"/>
            <p:cNvSpPr/>
            <p:nvPr/>
          </p:nvSpPr>
          <p:spPr>
            <a:xfrm>
              <a:off x="381000" y="1447800"/>
              <a:ext cx="8382000" cy="4800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3077" name="Picture 5" descr="C:\Users\HP Compaq\AppData\Local\Microsoft\Windows\Temporary Internet Files\Content.IE5\0TA183TW\MCj04421160000[1].png"/>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lum contrast="30000"/>
              <a:extLst>
                <a:ext uri="{28A0092B-C50C-407E-A947-70E740481C1C}">
                  <a14:useLocalDpi xmlns:a14="http://schemas.microsoft.com/office/drawing/2010/main"/>
                </a:ext>
              </a:extLst>
            </a:blip>
            <a:srcRect/>
            <a:stretch>
              <a:fillRect/>
            </a:stretch>
          </p:blipFill>
          <p:spPr bwMode="auto">
            <a:xfrm flipH="1">
              <a:off x="4038600" y="1524000"/>
              <a:ext cx="4495798" cy="4800601"/>
            </a:xfrm>
            <a:prstGeom prst="rect">
              <a:avLst/>
            </a:prstGeom>
            <a:noFill/>
          </p:spPr>
        </p:pic>
      </p:grpSp>
      <p:sp>
        <p:nvSpPr>
          <p:cNvPr id="3075" name="Rectangle 2"/>
          <p:cNvSpPr>
            <a:spLocks noGrp="1" noChangeArrowheads="1"/>
          </p:cNvSpPr>
          <p:nvPr>
            <p:ph type="title"/>
          </p:nvPr>
        </p:nvSpPr>
        <p:spPr>
          <a:xfrm>
            <a:off x="457200" y="228600"/>
            <a:ext cx="8229600" cy="1143000"/>
          </a:xfrm>
        </p:spPr>
        <p:txBody>
          <a:bodyPr/>
          <a:lstStyle/>
          <a:p>
            <a:pPr eaLnBrk="1" hangingPunct="1"/>
            <a:r>
              <a:rPr lang="en-US" altLang="en-US" smtClean="0"/>
              <a:t>How We Got Here</a:t>
            </a:r>
          </a:p>
        </p:txBody>
      </p:sp>
      <p:sp>
        <p:nvSpPr>
          <p:cNvPr id="3076" name="Content Placeholder 2"/>
          <p:cNvSpPr>
            <a:spLocks noGrp="1"/>
          </p:cNvSpPr>
          <p:nvPr>
            <p:ph type="body" idx="1"/>
          </p:nvPr>
        </p:nvSpPr>
        <p:spPr>
          <a:xfrm>
            <a:off x="457200" y="1600200"/>
            <a:ext cx="7848600" cy="4525963"/>
          </a:xfrm>
        </p:spPr>
        <p:txBody>
          <a:bodyPr/>
          <a:lstStyle/>
          <a:p>
            <a:pPr eaLnBrk="1" hangingPunct="1">
              <a:lnSpc>
                <a:spcPct val="90000"/>
              </a:lnSpc>
            </a:pPr>
            <a:r>
              <a:rPr lang="en-US" altLang="en-US" sz="2400" smtClean="0"/>
              <a:t>APS Training Project</a:t>
            </a:r>
          </a:p>
          <a:p>
            <a:pPr eaLnBrk="1" hangingPunct="1">
              <a:lnSpc>
                <a:spcPct val="90000"/>
              </a:lnSpc>
            </a:pPr>
            <a:endParaRPr lang="en-US" altLang="en-US" sz="2400" smtClean="0"/>
          </a:p>
          <a:p>
            <a:pPr eaLnBrk="1" hangingPunct="1">
              <a:lnSpc>
                <a:spcPct val="90000"/>
              </a:lnSpc>
            </a:pPr>
            <a:r>
              <a:rPr lang="en-US" altLang="en-US" sz="2400" smtClean="0"/>
              <a:t>Goal: Statewide Standardized Core Curriculum for new APS/IHSS social workers</a:t>
            </a:r>
          </a:p>
          <a:p>
            <a:pPr eaLnBrk="1" hangingPunct="1">
              <a:lnSpc>
                <a:spcPct val="90000"/>
              </a:lnSpc>
            </a:pPr>
            <a:endParaRPr lang="en-US" altLang="en-US" sz="2400" smtClean="0"/>
          </a:p>
          <a:p>
            <a:pPr eaLnBrk="1" hangingPunct="1">
              <a:lnSpc>
                <a:spcPct val="90000"/>
              </a:lnSpc>
            </a:pPr>
            <a:r>
              <a:rPr lang="en-US" altLang="en-US" sz="2400" smtClean="0"/>
              <a:t>Partners in this effort</a:t>
            </a:r>
          </a:p>
          <a:p>
            <a:pPr eaLnBrk="1" hangingPunct="1">
              <a:lnSpc>
                <a:spcPct val="90000"/>
              </a:lnSpc>
            </a:pPr>
            <a:endParaRPr lang="en-US" altLang="en-US" sz="2400" smtClean="0"/>
          </a:p>
          <a:p>
            <a:pPr eaLnBrk="1" hangingPunct="1">
              <a:lnSpc>
                <a:spcPct val="90000"/>
              </a:lnSpc>
            </a:pPr>
            <a:r>
              <a:rPr lang="en-US" altLang="en-US" sz="2400" smtClean="0"/>
              <a:t>Impact of project: </a:t>
            </a:r>
            <a:br>
              <a:rPr lang="en-US" altLang="en-US" sz="2400" smtClean="0"/>
            </a:br>
            <a:r>
              <a:rPr lang="en-US" altLang="en-US" sz="2400" smtClean="0"/>
              <a:t>National APS Training Partnership</a:t>
            </a:r>
          </a:p>
          <a:p>
            <a:pPr lvl="1" eaLnBrk="1" hangingPunct="1">
              <a:lnSpc>
                <a:spcPct val="90000"/>
              </a:lnSpc>
            </a:pPr>
            <a:r>
              <a:rPr lang="en-US" altLang="en-US" sz="2200" smtClean="0"/>
              <a:t>California</a:t>
            </a:r>
          </a:p>
          <a:p>
            <a:pPr lvl="1" eaLnBrk="1" hangingPunct="1">
              <a:lnSpc>
                <a:spcPct val="90000"/>
              </a:lnSpc>
            </a:pPr>
            <a:r>
              <a:rPr lang="en-US" altLang="en-US" sz="2200" smtClean="0"/>
              <a:t>National - NAPSA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3"/>
          <p:cNvGrpSpPr>
            <a:grpSpLocks/>
          </p:cNvGrpSpPr>
          <p:nvPr/>
        </p:nvGrpSpPr>
        <p:grpSpPr bwMode="auto">
          <a:xfrm>
            <a:off x="381000" y="1447800"/>
            <a:ext cx="8382000" cy="4876800"/>
            <a:chOff x="381000" y="1447800"/>
            <a:chExt cx="8382000" cy="4876801"/>
          </a:xfrm>
        </p:grpSpPr>
        <p:sp>
          <p:nvSpPr>
            <p:cNvPr id="5" name="Rectangle 4"/>
            <p:cNvSpPr/>
            <p:nvPr/>
          </p:nvSpPr>
          <p:spPr>
            <a:xfrm>
              <a:off x="381000" y="1447800"/>
              <a:ext cx="8382000" cy="4800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6" name="Picture 5" descr="C:\Users\HP Compaq\AppData\Local\Microsoft\Windows\Temporary Internet Files\Content.IE5\0TA183TW\MCj04421160000[1].png"/>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lum contrast="30000"/>
              <a:extLst>
                <a:ext uri="{28A0092B-C50C-407E-A947-70E740481C1C}">
                  <a14:useLocalDpi xmlns:a14="http://schemas.microsoft.com/office/drawing/2010/main"/>
                </a:ext>
              </a:extLst>
            </a:blip>
            <a:srcRect/>
            <a:stretch>
              <a:fillRect/>
            </a:stretch>
          </p:blipFill>
          <p:spPr bwMode="auto">
            <a:xfrm flipH="1">
              <a:off x="4038600" y="1524000"/>
              <a:ext cx="4495798" cy="4800601"/>
            </a:xfrm>
            <a:prstGeom prst="rect">
              <a:avLst/>
            </a:prstGeom>
            <a:noFill/>
          </p:spPr>
        </p:pic>
      </p:grpSp>
      <p:sp>
        <p:nvSpPr>
          <p:cNvPr id="21507" name="Rectangle 2"/>
          <p:cNvSpPr>
            <a:spLocks noGrp="1" noChangeArrowheads="1"/>
          </p:cNvSpPr>
          <p:nvPr>
            <p:ph type="title"/>
          </p:nvPr>
        </p:nvSpPr>
        <p:spPr/>
        <p:txBody>
          <a:bodyPr/>
          <a:lstStyle/>
          <a:p>
            <a:pPr eaLnBrk="1" hangingPunct="1"/>
            <a:r>
              <a:rPr lang="en-US" altLang="en-US" sz="4000" smtClean="0"/>
              <a:t>Caregiver Neglect </a:t>
            </a:r>
            <a:br>
              <a:rPr lang="en-US" altLang="en-US" sz="4000" smtClean="0"/>
            </a:br>
            <a:r>
              <a:rPr lang="en-US" altLang="en-US" sz="4000" smtClean="0"/>
              <a:t>May be Life-Threatening</a:t>
            </a:r>
          </a:p>
        </p:txBody>
      </p:sp>
      <p:sp>
        <p:nvSpPr>
          <p:cNvPr id="21508" name="Rectangle 3"/>
          <p:cNvSpPr>
            <a:spLocks noGrp="1" noChangeArrowheads="1"/>
          </p:cNvSpPr>
          <p:nvPr>
            <p:ph type="body" idx="1"/>
          </p:nvPr>
        </p:nvSpPr>
        <p:spPr>
          <a:xfrm>
            <a:off x="457200" y="2362200"/>
            <a:ext cx="7620000" cy="2209800"/>
          </a:xfrm>
        </p:spPr>
        <p:txBody>
          <a:bodyPr/>
          <a:lstStyle/>
          <a:p>
            <a:pPr algn="ctr" eaLnBrk="1" hangingPunct="1">
              <a:buFontTx/>
              <a:buNone/>
            </a:pPr>
            <a:r>
              <a:rPr lang="en-US" altLang="en-US" b="1" smtClean="0"/>
              <a:t>Activity # 2 </a:t>
            </a:r>
          </a:p>
          <a:p>
            <a:pPr algn="ctr" eaLnBrk="1" hangingPunct="1">
              <a:buFontTx/>
              <a:buNone/>
            </a:pPr>
            <a:r>
              <a:rPr lang="en-US" altLang="en-US" b="1" smtClean="0"/>
              <a:t>Case of the 59 pound Victim </a:t>
            </a:r>
          </a:p>
          <a:p>
            <a:pPr algn="ctr" eaLnBrk="1" hangingPunct="1">
              <a:buFontTx/>
              <a:buNone/>
            </a:pPr>
            <a:r>
              <a:rPr lang="en-US" altLang="en-US" b="1" smtClean="0"/>
              <a:t>Part 1</a:t>
            </a:r>
          </a:p>
          <a:p>
            <a:pPr eaLnBrk="1" hangingPunct="1">
              <a:buFontTx/>
              <a:buNone/>
            </a:pPr>
            <a:endParaRPr lang="en-US" altLang="en-US" smtClean="0"/>
          </a:p>
          <a:p>
            <a:pPr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3"/>
          <p:cNvGrpSpPr>
            <a:grpSpLocks/>
          </p:cNvGrpSpPr>
          <p:nvPr/>
        </p:nvGrpSpPr>
        <p:grpSpPr bwMode="auto">
          <a:xfrm>
            <a:off x="381000" y="1447800"/>
            <a:ext cx="8382000" cy="4876800"/>
            <a:chOff x="381000" y="1447800"/>
            <a:chExt cx="8382000" cy="4876801"/>
          </a:xfrm>
        </p:grpSpPr>
        <p:sp>
          <p:nvSpPr>
            <p:cNvPr id="5" name="Rectangle 4"/>
            <p:cNvSpPr/>
            <p:nvPr/>
          </p:nvSpPr>
          <p:spPr>
            <a:xfrm>
              <a:off x="381000" y="1447800"/>
              <a:ext cx="8382000" cy="4800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6" name="Picture 5" descr="C:\Users\HP Compaq\AppData\Local\Microsoft\Windows\Temporary Internet Files\Content.IE5\0TA183TW\MCj04421160000[1].png"/>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lum contrast="30000"/>
              <a:extLst>
                <a:ext uri="{28A0092B-C50C-407E-A947-70E740481C1C}">
                  <a14:useLocalDpi xmlns:a14="http://schemas.microsoft.com/office/drawing/2010/main"/>
                </a:ext>
              </a:extLst>
            </a:blip>
            <a:srcRect/>
            <a:stretch>
              <a:fillRect/>
            </a:stretch>
          </p:blipFill>
          <p:spPr bwMode="auto">
            <a:xfrm flipH="1">
              <a:off x="4038600" y="1524000"/>
              <a:ext cx="4495798" cy="4800601"/>
            </a:xfrm>
            <a:prstGeom prst="rect">
              <a:avLst/>
            </a:prstGeom>
            <a:noFill/>
          </p:spPr>
        </p:pic>
      </p:grpSp>
      <p:sp>
        <p:nvSpPr>
          <p:cNvPr id="22531" name="Rectangle 1026"/>
          <p:cNvSpPr>
            <a:spLocks noGrp="1" noChangeArrowheads="1"/>
          </p:cNvSpPr>
          <p:nvPr>
            <p:ph type="title"/>
          </p:nvPr>
        </p:nvSpPr>
        <p:spPr/>
        <p:txBody>
          <a:bodyPr/>
          <a:lstStyle/>
          <a:p>
            <a:pPr eaLnBrk="1" hangingPunct="1"/>
            <a:r>
              <a:rPr lang="en-US" altLang="en-US" sz="4000" smtClean="0"/>
              <a:t>Definition of Serious Bodily Injury</a:t>
            </a:r>
            <a:br>
              <a:rPr lang="en-US" altLang="en-US" sz="4000" smtClean="0"/>
            </a:br>
            <a:r>
              <a:rPr lang="en-US" altLang="en-US" sz="1800" smtClean="0"/>
              <a:t>(language proposed by Federal Elder Justice Act 2010)</a:t>
            </a:r>
          </a:p>
        </p:txBody>
      </p:sp>
      <p:sp>
        <p:nvSpPr>
          <p:cNvPr id="22532" name="Rectangle 1027"/>
          <p:cNvSpPr>
            <a:spLocks noGrp="1" noChangeArrowheads="1"/>
          </p:cNvSpPr>
          <p:nvPr>
            <p:ph type="body" idx="1"/>
          </p:nvPr>
        </p:nvSpPr>
        <p:spPr>
          <a:xfrm>
            <a:off x="2895600" y="1752600"/>
            <a:ext cx="5791200" cy="4419600"/>
          </a:xfrm>
        </p:spPr>
        <p:txBody>
          <a:bodyPr/>
          <a:lstStyle/>
          <a:p>
            <a:pPr eaLnBrk="1" hangingPunct="1"/>
            <a:r>
              <a:rPr lang="en-US" altLang="en-US" sz="2400" smtClean="0"/>
              <a:t>Extreme physical pain</a:t>
            </a:r>
          </a:p>
          <a:p>
            <a:pPr eaLnBrk="1" hangingPunct="1">
              <a:buFontTx/>
              <a:buNone/>
            </a:pPr>
            <a:endParaRPr lang="en-US" altLang="en-US" sz="1600" smtClean="0"/>
          </a:p>
          <a:p>
            <a:pPr eaLnBrk="1" hangingPunct="1"/>
            <a:r>
              <a:rPr lang="en-US" altLang="en-US" sz="2400" smtClean="0"/>
              <a:t>Substantial risk of death</a:t>
            </a:r>
          </a:p>
          <a:p>
            <a:pPr eaLnBrk="1" hangingPunct="1">
              <a:buFontTx/>
              <a:buNone/>
            </a:pPr>
            <a:endParaRPr lang="en-US" altLang="en-US" sz="1600" smtClean="0"/>
          </a:p>
          <a:p>
            <a:pPr eaLnBrk="1" hangingPunct="1"/>
            <a:r>
              <a:rPr lang="en-US" altLang="en-US" sz="2400" smtClean="0"/>
              <a:t>Protracted loss or impairment of the function of a bodily member, organ, or mental faculty; or</a:t>
            </a:r>
          </a:p>
          <a:p>
            <a:pPr eaLnBrk="1" hangingPunct="1">
              <a:buFontTx/>
              <a:buNone/>
            </a:pPr>
            <a:endParaRPr lang="en-US" altLang="en-US" sz="1600" smtClean="0"/>
          </a:p>
          <a:p>
            <a:pPr eaLnBrk="1" hangingPunct="1"/>
            <a:r>
              <a:rPr lang="en-US" altLang="en-US" sz="2400" smtClean="0"/>
              <a:t>Requiring medical intervention such as surgery, hospitalization, or physical rehabilitation.</a:t>
            </a:r>
          </a:p>
        </p:txBody>
      </p:sp>
      <p:pic>
        <p:nvPicPr>
          <p:cNvPr id="22533" name="Picture 7" descr="canstockphoto1112298.jp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2088" y="914400"/>
            <a:ext cx="285591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3"/>
          <p:cNvGrpSpPr>
            <a:grpSpLocks/>
          </p:cNvGrpSpPr>
          <p:nvPr/>
        </p:nvGrpSpPr>
        <p:grpSpPr bwMode="auto">
          <a:xfrm>
            <a:off x="381000" y="1447800"/>
            <a:ext cx="8382000" cy="4876800"/>
            <a:chOff x="381000" y="1447800"/>
            <a:chExt cx="8382000" cy="4876801"/>
          </a:xfrm>
        </p:grpSpPr>
        <p:sp>
          <p:nvSpPr>
            <p:cNvPr id="5" name="Rectangle 4"/>
            <p:cNvSpPr/>
            <p:nvPr/>
          </p:nvSpPr>
          <p:spPr>
            <a:xfrm>
              <a:off x="381000" y="1447800"/>
              <a:ext cx="8382000" cy="4800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6" name="Picture 5" descr="C:\Users\HP Compaq\AppData\Local\Microsoft\Windows\Temporary Internet Files\Content.IE5\0TA183TW\MCj04421160000[1].png"/>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lum contrast="30000"/>
              <a:extLst>
                <a:ext uri="{28A0092B-C50C-407E-A947-70E740481C1C}">
                  <a14:useLocalDpi xmlns:a14="http://schemas.microsoft.com/office/drawing/2010/main"/>
                </a:ext>
              </a:extLst>
            </a:blip>
            <a:srcRect/>
            <a:stretch>
              <a:fillRect/>
            </a:stretch>
          </p:blipFill>
          <p:spPr bwMode="auto">
            <a:xfrm flipH="1">
              <a:off x="4038600" y="1524000"/>
              <a:ext cx="4495798" cy="4800601"/>
            </a:xfrm>
            <a:prstGeom prst="rect">
              <a:avLst/>
            </a:prstGeom>
            <a:noFill/>
          </p:spPr>
        </p:pic>
      </p:grpSp>
      <p:grpSp>
        <p:nvGrpSpPr>
          <p:cNvPr id="2" name="Group 1"/>
          <p:cNvGrpSpPr/>
          <p:nvPr/>
        </p:nvGrpSpPr>
        <p:grpSpPr>
          <a:xfrm>
            <a:off x="2146902" y="103206"/>
            <a:ext cx="6297995" cy="6363505"/>
            <a:chOff x="2146902" y="103206"/>
            <a:chExt cx="6297995" cy="6363505"/>
          </a:xfrm>
        </p:grpSpPr>
        <p:sp>
          <p:nvSpPr>
            <p:cNvPr id="3" name="Freeform 2"/>
            <p:cNvSpPr/>
            <p:nvPr/>
          </p:nvSpPr>
          <p:spPr>
            <a:xfrm>
              <a:off x="2732489" y="436046"/>
              <a:ext cx="5376672" cy="5376672"/>
            </a:xfrm>
            <a:custGeom>
              <a:avLst/>
              <a:gdLst>
                <a:gd name="connsiteX0" fmla="*/ 2688336 w 5376672"/>
                <a:gd name="connsiteY0" fmla="*/ 0 h 5376672"/>
                <a:gd name="connsiteX1" fmla="*/ 5016503 w 5376672"/>
                <a:gd name="connsiteY1" fmla="*/ 1344168 h 5376672"/>
                <a:gd name="connsiteX2" fmla="*/ 2688336 w 5376672"/>
                <a:gd name="connsiteY2" fmla="*/ 2688336 h 5376672"/>
                <a:gd name="connsiteX3" fmla="*/ 2688336 w 5376672"/>
                <a:gd name="connsiteY3" fmla="*/ 0 h 5376672"/>
              </a:gdLst>
              <a:ahLst/>
              <a:cxnLst>
                <a:cxn ang="0">
                  <a:pos x="connsiteX0" y="connsiteY0"/>
                </a:cxn>
                <a:cxn ang="0">
                  <a:pos x="connsiteX1" y="connsiteY1"/>
                </a:cxn>
                <a:cxn ang="0">
                  <a:pos x="connsiteX2" y="connsiteY2"/>
                </a:cxn>
                <a:cxn ang="0">
                  <a:pos x="connsiteX3" y="connsiteY3"/>
                </a:cxn>
              </a:cxnLst>
              <a:rect l="l" t="t" r="r" b="b"/>
              <a:pathLst>
                <a:path w="5376672" h="5376672">
                  <a:moveTo>
                    <a:pt x="2688336" y="0"/>
                  </a:moveTo>
                  <a:cubicBezTo>
                    <a:pt x="3648786" y="0"/>
                    <a:pt x="4536278" y="512394"/>
                    <a:pt x="5016503" y="1344168"/>
                  </a:cubicBezTo>
                  <a:lnTo>
                    <a:pt x="2688336" y="2688336"/>
                  </a:lnTo>
                  <a:lnTo>
                    <a:pt x="2688336" y="0"/>
                  </a:lnTo>
                  <a:close/>
                </a:path>
              </a:pathLst>
            </a:custGeom>
            <a:effectLst>
              <a:outerShdw blurRad="254000" dist="190500" dir="2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spcFirstLastPara="0" vert="horz" wrap="square" lIns="2839212" tIns="709666" rIns="1175004" bIns="36245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Preserving legal evidentiary chain</a:t>
              </a:r>
              <a:endParaRPr lang="en-US" sz="1800" kern="1200" dirty="0">
                <a:solidFill>
                  <a:schemeClr val="tx1"/>
                </a:solidFill>
              </a:endParaRPr>
            </a:p>
          </p:txBody>
        </p:sp>
        <p:sp>
          <p:nvSpPr>
            <p:cNvPr id="4" name="Freeform 3"/>
            <p:cNvSpPr/>
            <p:nvPr/>
          </p:nvSpPr>
          <p:spPr>
            <a:xfrm>
              <a:off x="2735579" y="646464"/>
              <a:ext cx="5376672" cy="5376672"/>
            </a:xfrm>
            <a:custGeom>
              <a:avLst/>
              <a:gdLst>
                <a:gd name="connsiteX0" fmla="*/ 5016503 w 5376672"/>
                <a:gd name="connsiteY0" fmla="*/ 1344168 h 5376672"/>
                <a:gd name="connsiteX1" fmla="*/ 5016503 w 5376672"/>
                <a:gd name="connsiteY1" fmla="*/ 4032504 h 5376672"/>
                <a:gd name="connsiteX2" fmla="*/ 2688336 w 5376672"/>
                <a:gd name="connsiteY2" fmla="*/ 2688336 h 5376672"/>
                <a:gd name="connsiteX3" fmla="*/ 5016503 w 5376672"/>
                <a:gd name="connsiteY3" fmla="*/ 1344168 h 5376672"/>
              </a:gdLst>
              <a:ahLst/>
              <a:cxnLst>
                <a:cxn ang="0">
                  <a:pos x="connsiteX0" y="connsiteY0"/>
                </a:cxn>
                <a:cxn ang="0">
                  <a:pos x="connsiteX1" y="connsiteY1"/>
                </a:cxn>
                <a:cxn ang="0">
                  <a:pos x="connsiteX2" y="connsiteY2"/>
                </a:cxn>
                <a:cxn ang="0">
                  <a:pos x="connsiteX3" y="connsiteY3"/>
                </a:cxn>
              </a:cxnLst>
              <a:rect l="l" t="t" r="r" b="b"/>
              <a:pathLst>
                <a:path w="5376672" h="5376672">
                  <a:moveTo>
                    <a:pt x="5016503" y="1344168"/>
                  </a:moveTo>
                  <a:cubicBezTo>
                    <a:pt x="5496728" y="2175942"/>
                    <a:pt x="5496728" y="3200730"/>
                    <a:pt x="5016503" y="4032504"/>
                  </a:cubicBezTo>
                  <a:lnTo>
                    <a:pt x="2688336" y="2688336"/>
                  </a:lnTo>
                  <a:lnTo>
                    <a:pt x="5016503" y="1344168"/>
                  </a:lnTo>
                  <a:close/>
                </a:path>
              </a:pathLst>
            </a:custGeom>
            <a:effectLst>
              <a:outerShdw blurRad="254000" dist="190500" dir="2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spcFirstLastPara="0" vert="horz" wrap="square" lIns="3671317" tIns="2199132" rIns="278891" bIns="2167128"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Identifying / reporting other forms of mistreatment</a:t>
              </a:r>
            </a:p>
          </p:txBody>
        </p:sp>
        <p:sp>
          <p:nvSpPr>
            <p:cNvPr id="8" name="Freeform 7"/>
            <p:cNvSpPr/>
            <p:nvPr/>
          </p:nvSpPr>
          <p:spPr>
            <a:xfrm>
              <a:off x="2671571" y="757197"/>
              <a:ext cx="5376672" cy="5376672"/>
            </a:xfrm>
            <a:custGeom>
              <a:avLst/>
              <a:gdLst>
                <a:gd name="connsiteX0" fmla="*/ 5016503 w 5376672"/>
                <a:gd name="connsiteY0" fmla="*/ 4032504 h 5376672"/>
                <a:gd name="connsiteX1" fmla="*/ 2688336 w 5376672"/>
                <a:gd name="connsiteY1" fmla="*/ 5376672 h 5376672"/>
                <a:gd name="connsiteX2" fmla="*/ 2688336 w 5376672"/>
                <a:gd name="connsiteY2" fmla="*/ 2688336 h 5376672"/>
                <a:gd name="connsiteX3" fmla="*/ 5016503 w 5376672"/>
                <a:gd name="connsiteY3" fmla="*/ 4032504 h 5376672"/>
              </a:gdLst>
              <a:ahLst/>
              <a:cxnLst>
                <a:cxn ang="0">
                  <a:pos x="connsiteX0" y="connsiteY0"/>
                </a:cxn>
                <a:cxn ang="0">
                  <a:pos x="connsiteX1" y="connsiteY1"/>
                </a:cxn>
                <a:cxn ang="0">
                  <a:pos x="connsiteX2" y="connsiteY2"/>
                </a:cxn>
                <a:cxn ang="0">
                  <a:pos x="connsiteX3" y="connsiteY3"/>
                </a:cxn>
              </a:cxnLst>
              <a:rect l="l" t="t" r="r" b="b"/>
              <a:pathLst>
                <a:path w="5376672" h="5376672">
                  <a:moveTo>
                    <a:pt x="5016503" y="4032504"/>
                  </a:moveTo>
                  <a:cubicBezTo>
                    <a:pt x="4536278" y="4864278"/>
                    <a:pt x="3648786" y="5376672"/>
                    <a:pt x="2688336" y="5376672"/>
                  </a:cubicBezTo>
                  <a:lnTo>
                    <a:pt x="2688336" y="2688336"/>
                  </a:lnTo>
                  <a:lnTo>
                    <a:pt x="5016503" y="4032504"/>
                  </a:lnTo>
                  <a:close/>
                </a:path>
              </a:pathLst>
            </a:custGeom>
            <a:effectLst>
              <a:outerShdw blurRad="254000" dist="190500" dir="2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spcFirstLastPara="0" vert="horz" wrap="square" lIns="2839213" tIns="3656595" rIns="1175003" bIns="677661"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Helping to build case for successful prosecution</a:t>
              </a:r>
            </a:p>
          </p:txBody>
        </p:sp>
        <p:sp>
          <p:nvSpPr>
            <p:cNvPr id="9" name="Freeform 8"/>
            <p:cNvSpPr/>
            <p:nvPr/>
          </p:nvSpPr>
          <p:spPr>
            <a:xfrm>
              <a:off x="2543555" y="757197"/>
              <a:ext cx="5376672" cy="5376672"/>
            </a:xfrm>
            <a:custGeom>
              <a:avLst/>
              <a:gdLst>
                <a:gd name="connsiteX0" fmla="*/ 2688336 w 5376672"/>
                <a:gd name="connsiteY0" fmla="*/ 5376672 h 5376672"/>
                <a:gd name="connsiteX1" fmla="*/ 360169 w 5376672"/>
                <a:gd name="connsiteY1" fmla="*/ 4032504 h 5376672"/>
                <a:gd name="connsiteX2" fmla="*/ 2688336 w 5376672"/>
                <a:gd name="connsiteY2" fmla="*/ 2688336 h 5376672"/>
                <a:gd name="connsiteX3" fmla="*/ 2688336 w 5376672"/>
                <a:gd name="connsiteY3" fmla="*/ 5376672 h 5376672"/>
              </a:gdLst>
              <a:ahLst/>
              <a:cxnLst>
                <a:cxn ang="0">
                  <a:pos x="connsiteX0" y="connsiteY0"/>
                </a:cxn>
                <a:cxn ang="0">
                  <a:pos x="connsiteX1" y="connsiteY1"/>
                </a:cxn>
                <a:cxn ang="0">
                  <a:pos x="connsiteX2" y="connsiteY2"/>
                </a:cxn>
                <a:cxn ang="0">
                  <a:pos x="connsiteX3" y="connsiteY3"/>
                </a:cxn>
              </a:cxnLst>
              <a:rect l="l" t="t" r="r" b="b"/>
              <a:pathLst>
                <a:path w="5376672" h="5376672">
                  <a:moveTo>
                    <a:pt x="2688336" y="5376672"/>
                  </a:moveTo>
                  <a:cubicBezTo>
                    <a:pt x="1727886" y="5376672"/>
                    <a:pt x="840394" y="4864278"/>
                    <a:pt x="360169" y="4032504"/>
                  </a:cubicBezTo>
                  <a:lnTo>
                    <a:pt x="2688336" y="2688336"/>
                  </a:lnTo>
                  <a:lnTo>
                    <a:pt x="2688336" y="537667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5004" tIns="3656595" rIns="2839212" bIns="677661"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Emphasizing the serious results to victims</a:t>
              </a:r>
            </a:p>
          </p:txBody>
        </p:sp>
        <p:sp>
          <p:nvSpPr>
            <p:cNvPr id="10" name="Freeform 9"/>
            <p:cNvSpPr/>
            <p:nvPr/>
          </p:nvSpPr>
          <p:spPr>
            <a:xfrm>
              <a:off x="2479547" y="646464"/>
              <a:ext cx="5376672" cy="5376672"/>
            </a:xfrm>
            <a:custGeom>
              <a:avLst/>
              <a:gdLst>
                <a:gd name="connsiteX0" fmla="*/ 360169 w 5376672"/>
                <a:gd name="connsiteY0" fmla="*/ 4032504 h 5376672"/>
                <a:gd name="connsiteX1" fmla="*/ 360169 w 5376672"/>
                <a:gd name="connsiteY1" fmla="*/ 1344168 h 5376672"/>
                <a:gd name="connsiteX2" fmla="*/ 2688336 w 5376672"/>
                <a:gd name="connsiteY2" fmla="*/ 2688336 h 5376672"/>
                <a:gd name="connsiteX3" fmla="*/ 360169 w 5376672"/>
                <a:gd name="connsiteY3" fmla="*/ 4032504 h 5376672"/>
              </a:gdLst>
              <a:ahLst/>
              <a:cxnLst>
                <a:cxn ang="0">
                  <a:pos x="connsiteX0" y="connsiteY0"/>
                </a:cxn>
                <a:cxn ang="0">
                  <a:pos x="connsiteX1" y="connsiteY1"/>
                </a:cxn>
                <a:cxn ang="0">
                  <a:pos x="connsiteX2" y="connsiteY2"/>
                </a:cxn>
                <a:cxn ang="0">
                  <a:pos x="connsiteX3" y="connsiteY3"/>
                </a:cxn>
              </a:cxnLst>
              <a:rect l="l" t="t" r="r" b="b"/>
              <a:pathLst>
                <a:path w="5376672" h="5376672">
                  <a:moveTo>
                    <a:pt x="360169" y="4032504"/>
                  </a:moveTo>
                  <a:cubicBezTo>
                    <a:pt x="-120056" y="3200730"/>
                    <a:pt x="-120056" y="2175942"/>
                    <a:pt x="360169" y="1344168"/>
                  </a:cubicBezTo>
                  <a:lnTo>
                    <a:pt x="2688336" y="2688336"/>
                  </a:lnTo>
                  <a:lnTo>
                    <a:pt x="360169" y="40325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8892" tIns="2199132" rIns="3671316" bIns="2167128"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Motivating the perpetrator to stop the abuse </a:t>
              </a:r>
            </a:p>
          </p:txBody>
        </p:sp>
        <p:sp>
          <p:nvSpPr>
            <p:cNvPr id="11" name="Freeform 10"/>
            <p:cNvSpPr/>
            <p:nvPr/>
          </p:nvSpPr>
          <p:spPr>
            <a:xfrm>
              <a:off x="2543555" y="535730"/>
              <a:ext cx="5376672" cy="5376672"/>
            </a:xfrm>
            <a:custGeom>
              <a:avLst/>
              <a:gdLst>
                <a:gd name="connsiteX0" fmla="*/ 360169 w 5376672"/>
                <a:gd name="connsiteY0" fmla="*/ 1344168 h 5376672"/>
                <a:gd name="connsiteX1" fmla="*/ 2688336 w 5376672"/>
                <a:gd name="connsiteY1" fmla="*/ 0 h 5376672"/>
                <a:gd name="connsiteX2" fmla="*/ 2688336 w 5376672"/>
                <a:gd name="connsiteY2" fmla="*/ 2688336 h 5376672"/>
                <a:gd name="connsiteX3" fmla="*/ 360169 w 5376672"/>
                <a:gd name="connsiteY3" fmla="*/ 1344168 h 5376672"/>
              </a:gdLst>
              <a:ahLst/>
              <a:cxnLst>
                <a:cxn ang="0">
                  <a:pos x="connsiteX0" y="connsiteY0"/>
                </a:cxn>
                <a:cxn ang="0">
                  <a:pos x="connsiteX1" y="connsiteY1"/>
                </a:cxn>
                <a:cxn ang="0">
                  <a:pos x="connsiteX2" y="connsiteY2"/>
                </a:cxn>
                <a:cxn ang="0">
                  <a:pos x="connsiteX3" y="connsiteY3"/>
                </a:cxn>
              </a:cxnLst>
              <a:rect l="l" t="t" r="r" b="b"/>
              <a:pathLst>
                <a:path w="5376672" h="5376672">
                  <a:moveTo>
                    <a:pt x="360169" y="1344168"/>
                  </a:moveTo>
                  <a:cubicBezTo>
                    <a:pt x="840394" y="512394"/>
                    <a:pt x="1727886" y="0"/>
                    <a:pt x="2688336" y="0"/>
                  </a:cubicBezTo>
                  <a:lnTo>
                    <a:pt x="2688336" y="2688336"/>
                  </a:lnTo>
                  <a:lnTo>
                    <a:pt x="360169" y="13441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5004" tIns="709666" rIns="2839212" bIns="36245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“…may provide the only way to protect the vulnerable elder.” </a:t>
              </a:r>
            </a:p>
          </p:txBody>
        </p:sp>
        <p:sp>
          <p:nvSpPr>
            <p:cNvPr id="12" name="Circular Arrow 11"/>
            <p:cNvSpPr/>
            <p:nvPr/>
          </p:nvSpPr>
          <p:spPr>
            <a:xfrm>
              <a:off x="2399451" y="103206"/>
              <a:ext cx="6042355" cy="6042355"/>
            </a:xfrm>
            <a:prstGeom prst="circularArrow">
              <a:avLst>
                <a:gd name="adj1" fmla="val 5085"/>
                <a:gd name="adj2" fmla="val 327528"/>
                <a:gd name="adj3" fmla="val 19472472"/>
                <a:gd name="adj4" fmla="val 16200251"/>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3" name="Circular Arrow 12"/>
            <p:cNvSpPr/>
            <p:nvPr/>
          </p:nvSpPr>
          <p:spPr>
            <a:xfrm>
              <a:off x="2402542" y="313622"/>
              <a:ext cx="6042355" cy="6042355"/>
            </a:xfrm>
            <a:prstGeom prst="circularArrow">
              <a:avLst>
                <a:gd name="adj1" fmla="val 5085"/>
                <a:gd name="adj2" fmla="val 327528"/>
                <a:gd name="adj3" fmla="val 1472472"/>
                <a:gd name="adj4" fmla="val 19800000"/>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 name="Circular Arrow 13"/>
            <p:cNvSpPr/>
            <p:nvPr/>
          </p:nvSpPr>
          <p:spPr>
            <a:xfrm>
              <a:off x="2338534" y="424356"/>
              <a:ext cx="6042355" cy="6042355"/>
            </a:xfrm>
            <a:prstGeom prst="circularArrow">
              <a:avLst>
                <a:gd name="adj1" fmla="val 5085"/>
                <a:gd name="adj2" fmla="val 327528"/>
                <a:gd name="adj3" fmla="val 5072221"/>
                <a:gd name="adj4" fmla="val 1800000"/>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 name="Circular Arrow 14"/>
            <p:cNvSpPr/>
            <p:nvPr/>
          </p:nvSpPr>
          <p:spPr>
            <a:xfrm>
              <a:off x="2210910" y="424356"/>
              <a:ext cx="6042355" cy="6042355"/>
            </a:xfrm>
            <a:prstGeom prst="circularArrow">
              <a:avLst>
                <a:gd name="adj1" fmla="val 5085"/>
                <a:gd name="adj2" fmla="val 327528"/>
                <a:gd name="adj3" fmla="val 8672472"/>
                <a:gd name="adj4" fmla="val 5400251"/>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6" name="Circular Arrow 15"/>
            <p:cNvSpPr/>
            <p:nvPr/>
          </p:nvSpPr>
          <p:spPr>
            <a:xfrm>
              <a:off x="2146902" y="313622"/>
              <a:ext cx="6042355" cy="6042355"/>
            </a:xfrm>
            <a:prstGeom prst="circularArrow">
              <a:avLst>
                <a:gd name="adj1" fmla="val 5085"/>
                <a:gd name="adj2" fmla="val 327528"/>
                <a:gd name="adj3" fmla="val 12272472"/>
                <a:gd name="adj4" fmla="val 9000000"/>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 name="Circular Arrow 16"/>
            <p:cNvSpPr/>
            <p:nvPr/>
          </p:nvSpPr>
          <p:spPr>
            <a:xfrm>
              <a:off x="2210910" y="202888"/>
              <a:ext cx="6042355" cy="6042355"/>
            </a:xfrm>
            <a:prstGeom prst="circularArrow">
              <a:avLst>
                <a:gd name="adj1" fmla="val 5085"/>
                <a:gd name="adj2" fmla="val 327528"/>
                <a:gd name="adj3" fmla="val 15872221"/>
                <a:gd name="adj4" fmla="val 12600000"/>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sp>
        <p:nvSpPr>
          <p:cNvPr id="23556" name="Rectangle 1026"/>
          <p:cNvSpPr>
            <a:spLocks noGrp="1" noChangeArrowheads="1"/>
          </p:cNvSpPr>
          <p:nvPr>
            <p:ph type="title"/>
          </p:nvPr>
        </p:nvSpPr>
        <p:spPr>
          <a:xfrm>
            <a:off x="533400" y="304800"/>
            <a:ext cx="1981200" cy="4343400"/>
          </a:xfrm>
        </p:spPr>
        <p:txBody>
          <a:bodyPr/>
          <a:lstStyle/>
          <a:p>
            <a:pPr eaLnBrk="1" hangingPunct="1"/>
            <a:r>
              <a:rPr lang="en-US" altLang="en-US" sz="3200" smtClean="0"/>
              <a:t>Why APS Workers Should Involve </a:t>
            </a:r>
            <a:br>
              <a:rPr lang="en-US" altLang="en-US" sz="3200" smtClean="0"/>
            </a:br>
            <a:r>
              <a:rPr lang="en-US" altLang="en-US" sz="3200" smtClean="0"/>
              <a:t>the Criminal Justice System</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3"/>
          <p:cNvGrpSpPr>
            <a:grpSpLocks/>
          </p:cNvGrpSpPr>
          <p:nvPr/>
        </p:nvGrpSpPr>
        <p:grpSpPr bwMode="auto">
          <a:xfrm>
            <a:off x="381000" y="1447800"/>
            <a:ext cx="8382000" cy="4876800"/>
            <a:chOff x="381000" y="1447800"/>
            <a:chExt cx="8382000" cy="4876801"/>
          </a:xfrm>
        </p:grpSpPr>
        <p:sp>
          <p:nvSpPr>
            <p:cNvPr id="5" name="Rectangle 4"/>
            <p:cNvSpPr/>
            <p:nvPr/>
          </p:nvSpPr>
          <p:spPr>
            <a:xfrm>
              <a:off x="381000" y="1447800"/>
              <a:ext cx="8382000" cy="4800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6" name="Picture 5" descr="C:\Users\HP Compaq\AppData\Local\Microsoft\Windows\Temporary Internet Files\Content.IE5\0TA183TW\MCj04421160000[1].png"/>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lum contrast="30000"/>
              <a:extLst>
                <a:ext uri="{28A0092B-C50C-407E-A947-70E740481C1C}">
                  <a14:useLocalDpi xmlns:a14="http://schemas.microsoft.com/office/drawing/2010/main"/>
                </a:ext>
              </a:extLst>
            </a:blip>
            <a:srcRect/>
            <a:stretch>
              <a:fillRect/>
            </a:stretch>
          </p:blipFill>
          <p:spPr bwMode="auto">
            <a:xfrm flipH="1">
              <a:off x="4038600" y="1524000"/>
              <a:ext cx="4495798" cy="4800601"/>
            </a:xfrm>
            <a:prstGeom prst="rect">
              <a:avLst/>
            </a:prstGeom>
            <a:noFill/>
          </p:spPr>
        </p:pic>
      </p:grpSp>
      <p:sp>
        <p:nvSpPr>
          <p:cNvPr id="24579" name="Rectangle 2"/>
          <p:cNvSpPr>
            <a:spLocks noGrp="1" noChangeArrowheads="1"/>
          </p:cNvSpPr>
          <p:nvPr>
            <p:ph type="title"/>
          </p:nvPr>
        </p:nvSpPr>
        <p:spPr/>
        <p:txBody>
          <a:bodyPr/>
          <a:lstStyle/>
          <a:p>
            <a:pPr eaLnBrk="1" hangingPunct="1"/>
            <a:r>
              <a:rPr lang="en-US" altLang="en-US" smtClean="0"/>
              <a:t>Working with Law Enforcement</a:t>
            </a:r>
          </a:p>
        </p:txBody>
      </p:sp>
      <p:sp>
        <p:nvSpPr>
          <p:cNvPr id="24580" name="Rectangle 3"/>
          <p:cNvSpPr>
            <a:spLocks noGrp="1" noChangeArrowheads="1"/>
          </p:cNvSpPr>
          <p:nvPr>
            <p:ph type="body" idx="1"/>
          </p:nvPr>
        </p:nvSpPr>
        <p:spPr>
          <a:xfrm>
            <a:off x="457200" y="1524000"/>
            <a:ext cx="4419600" cy="4525963"/>
          </a:xfrm>
        </p:spPr>
        <p:txBody>
          <a:bodyPr/>
          <a:lstStyle/>
          <a:p>
            <a:pPr eaLnBrk="1" hangingPunct="1"/>
            <a:r>
              <a:rPr lang="en-US" altLang="en-US" smtClean="0"/>
              <a:t>Use the language from your state criminal code.</a:t>
            </a:r>
          </a:p>
          <a:p>
            <a:pPr eaLnBrk="1" hangingPunct="1">
              <a:buFontTx/>
              <a:buNone/>
            </a:pPr>
            <a:endParaRPr lang="en-US" altLang="en-US" sz="1400" smtClean="0"/>
          </a:p>
          <a:p>
            <a:pPr eaLnBrk="1" hangingPunct="1"/>
            <a:r>
              <a:rPr lang="en-US" altLang="en-US" smtClean="0"/>
              <a:t>Emphasize the urgency of the situation.</a:t>
            </a:r>
          </a:p>
          <a:p>
            <a:pPr eaLnBrk="1" hangingPunct="1">
              <a:buFontTx/>
              <a:buNone/>
            </a:pPr>
            <a:endParaRPr lang="en-US" altLang="en-US" sz="1400" smtClean="0"/>
          </a:p>
          <a:p>
            <a:pPr eaLnBrk="1" hangingPunct="1"/>
            <a:r>
              <a:rPr lang="en-US" altLang="en-US" smtClean="0"/>
              <a:t>Describe the physical harm to the victim.</a:t>
            </a:r>
          </a:p>
        </p:txBody>
      </p:sp>
      <p:pic>
        <p:nvPicPr>
          <p:cNvPr id="24581" name="Picture 6" descr="canstockphoto1594061.jpg"/>
          <p:cNvPicPr>
            <a:picLocks noChangeAspect="1"/>
          </p:cNvPicPr>
          <p:nvPr/>
        </p:nvPicPr>
        <p:blipFill>
          <a:blip r:embed="rId3" cstate="email">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bwMode="auto">
          <a:xfrm>
            <a:off x="3962400" y="1143000"/>
            <a:ext cx="5715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4"/>
          <p:cNvGrpSpPr>
            <a:grpSpLocks/>
          </p:cNvGrpSpPr>
          <p:nvPr/>
        </p:nvGrpSpPr>
        <p:grpSpPr bwMode="auto">
          <a:xfrm>
            <a:off x="381000" y="1447800"/>
            <a:ext cx="8382000" cy="4876800"/>
            <a:chOff x="381000" y="1447800"/>
            <a:chExt cx="8382000" cy="4876801"/>
          </a:xfrm>
        </p:grpSpPr>
        <p:sp>
          <p:nvSpPr>
            <p:cNvPr id="6" name="Rectangle 5"/>
            <p:cNvSpPr/>
            <p:nvPr/>
          </p:nvSpPr>
          <p:spPr>
            <a:xfrm>
              <a:off x="381000" y="1447800"/>
              <a:ext cx="8382000" cy="4800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7" name="Picture 6" descr="C:\Users\HP Compaq\AppData\Local\Microsoft\Windows\Temporary Internet Files\Content.IE5\0TA183TW\MCj04421160000[1].png"/>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lum contrast="30000"/>
              <a:extLst>
                <a:ext uri="{28A0092B-C50C-407E-A947-70E740481C1C}">
                  <a14:useLocalDpi xmlns:a14="http://schemas.microsoft.com/office/drawing/2010/main"/>
                </a:ext>
              </a:extLst>
            </a:blip>
            <a:srcRect/>
            <a:stretch>
              <a:fillRect/>
            </a:stretch>
          </p:blipFill>
          <p:spPr bwMode="auto">
            <a:xfrm flipH="1">
              <a:off x="4038600" y="1524000"/>
              <a:ext cx="4495798" cy="4800601"/>
            </a:xfrm>
            <a:prstGeom prst="rect">
              <a:avLst/>
            </a:prstGeom>
            <a:noFill/>
          </p:spPr>
        </p:pic>
      </p:grpSp>
      <p:sp>
        <p:nvSpPr>
          <p:cNvPr id="25603" name="Rectangle 2"/>
          <p:cNvSpPr>
            <a:spLocks noGrp="1" noChangeArrowheads="1"/>
          </p:cNvSpPr>
          <p:nvPr>
            <p:ph type="title"/>
          </p:nvPr>
        </p:nvSpPr>
        <p:spPr/>
        <p:txBody>
          <a:bodyPr/>
          <a:lstStyle/>
          <a:p>
            <a:pPr eaLnBrk="1" hangingPunct="1"/>
            <a:r>
              <a:rPr lang="en-US" altLang="en-US" sz="3200" smtClean="0"/>
              <a:t>How Common is Caregiver Neglect </a:t>
            </a:r>
            <a:br>
              <a:rPr lang="en-US" altLang="en-US" sz="3200" smtClean="0"/>
            </a:br>
            <a:r>
              <a:rPr lang="en-US" altLang="en-US" sz="3200" smtClean="0"/>
              <a:t>of People Age 60+?</a:t>
            </a:r>
          </a:p>
        </p:txBody>
      </p:sp>
      <p:sp>
        <p:nvSpPr>
          <p:cNvPr id="25604" name="Rectangle 3"/>
          <p:cNvSpPr>
            <a:spLocks noGrp="1" noChangeArrowheads="1"/>
          </p:cNvSpPr>
          <p:nvPr>
            <p:ph type="body" idx="1"/>
          </p:nvPr>
        </p:nvSpPr>
        <p:spPr>
          <a:xfrm>
            <a:off x="381000" y="1524000"/>
            <a:ext cx="6248400" cy="4495800"/>
          </a:xfrm>
        </p:spPr>
        <p:txBody>
          <a:bodyPr/>
          <a:lstStyle/>
          <a:p>
            <a:pPr eaLnBrk="1" hangingPunct="1">
              <a:lnSpc>
                <a:spcPct val="80000"/>
              </a:lnSpc>
            </a:pPr>
            <a:r>
              <a:rPr lang="en-US" altLang="en-US" sz="2200" smtClean="0"/>
              <a:t>Nearly one quarter (24%) of elder abuse reports involved neglect.</a:t>
            </a:r>
          </a:p>
          <a:p>
            <a:pPr eaLnBrk="1" hangingPunct="1">
              <a:lnSpc>
                <a:spcPct val="80000"/>
              </a:lnSpc>
              <a:buFontTx/>
              <a:buNone/>
            </a:pPr>
            <a:endParaRPr lang="en-US" altLang="en-US" sz="800" smtClean="0"/>
          </a:p>
          <a:p>
            <a:pPr eaLnBrk="1" hangingPunct="1">
              <a:lnSpc>
                <a:spcPct val="80000"/>
              </a:lnSpc>
            </a:pPr>
            <a:r>
              <a:rPr lang="en-US" altLang="en-US" sz="2200" smtClean="0"/>
              <a:t>89% of the reports occurred in domestic settings.</a:t>
            </a:r>
          </a:p>
          <a:p>
            <a:pPr eaLnBrk="1" hangingPunct="1">
              <a:lnSpc>
                <a:spcPct val="80000"/>
              </a:lnSpc>
              <a:buFontTx/>
              <a:buNone/>
            </a:pPr>
            <a:endParaRPr lang="en-US" altLang="en-US" sz="800" smtClean="0"/>
          </a:p>
          <a:p>
            <a:pPr eaLnBrk="1" hangingPunct="1">
              <a:lnSpc>
                <a:spcPct val="80000"/>
              </a:lnSpc>
            </a:pPr>
            <a:r>
              <a:rPr lang="en-US" altLang="en-US" sz="2200" smtClean="0"/>
              <a:t>Adult children (33%) and other family members were the most likely to be the perpetrators.</a:t>
            </a:r>
          </a:p>
          <a:p>
            <a:pPr eaLnBrk="1" hangingPunct="1">
              <a:lnSpc>
                <a:spcPct val="80000"/>
              </a:lnSpc>
              <a:buFontTx/>
              <a:buNone/>
            </a:pPr>
            <a:endParaRPr lang="en-US" altLang="en-US" sz="800" smtClean="0"/>
          </a:p>
          <a:p>
            <a:pPr eaLnBrk="1" hangingPunct="1">
              <a:lnSpc>
                <a:spcPct val="80000"/>
              </a:lnSpc>
            </a:pPr>
            <a:r>
              <a:rPr lang="en-US" altLang="en-US" sz="2200" smtClean="0"/>
              <a:t>Approximately 550,000 or 1 out of 100 people age 60+ experienced abuse, neglect or “both.”</a:t>
            </a:r>
          </a:p>
          <a:p>
            <a:pPr eaLnBrk="1" hangingPunct="1">
              <a:lnSpc>
                <a:spcPct val="80000"/>
              </a:lnSpc>
              <a:buFontTx/>
              <a:buNone/>
            </a:pPr>
            <a:endParaRPr lang="en-US" altLang="en-US" sz="800" smtClean="0"/>
          </a:p>
          <a:p>
            <a:pPr eaLnBrk="1" hangingPunct="1">
              <a:lnSpc>
                <a:spcPct val="80000"/>
              </a:lnSpc>
            </a:pPr>
            <a:r>
              <a:rPr lang="en-US" altLang="en-US" sz="2200" smtClean="0"/>
              <a:t>Elders who experience self-neglect, physical abuse, or caregiver neglect have triple the mortality of those never reported as abused.</a:t>
            </a:r>
          </a:p>
        </p:txBody>
      </p:sp>
      <p:sp>
        <p:nvSpPr>
          <p:cNvPr id="25605" name="Text Box 4"/>
          <p:cNvSpPr txBox="1">
            <a:spLocks noChangeArrowheads="1"/>
          </p:cNvSpPr>
          <p:nvPr/>
        </p:nvSpPr>
        <p:spPr bwMode="auto">
          <a:xfrm>
            <a:off x="6629400" y="6324600"/>
            <a:ext cx="213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rebuchet MS" panose="020B0603020202020204" pitchFamily="34" charset="0"/>
              </a:defRPr>
            </a:lvl1pPr>
            <a:lvl2pPr marL="742950" indent="-285750" eaLnBrk="0" hangingPunct="0">
              <a:spcBef>
                <a:spcPct val="20000"/>
              </a:spcBef>
              <a:buChar char="–"/>
              <a:defRPr sz="2800">
                <a:solidFill>
                  <a:schemeClr val="tx1"/>
                </a:solidFill>
                <a:latin typeface="Trebuchet MS" panose="020B0603020202020204" pitchFamily="34" charset="0"/>
              </a:defRPr>
            </a:lvl2pPr>
            <a:lvl3pPr marL="1143000" indent="-228600" eaLnBrk="0" hangingPunct="0">
              <a:spcBef>
                <a:spcPct val="20000"/>
              </a:spcBef>
              <a:buChar char="•"/>
              <a:defRPr sz="2400">
                <a:solidFill>
                  <a:schemeClr val="tx1"/>
                </a:solidFill>
                <a:latin typeface="Trebuchet MS" panose="020B0603020202020204" pitchFamily="34" charset="0"/>
              </a:defRPr>
            </a:lvl3pPr>
            <a:lvl4pPr marL="1600200" indent="-228600" eaLnBrk="0" hangingPunct="0">
              <a:spcBef>
                <a:spcPct val="20000"/>
              </a:spcBef>
              <a:buChar char="–"/>
              <a:defRPr sz="2000">
                <a:solidFill>
                  <a:schemeClr val="tx1"/>
                </a:solidFill>
                <a:latin typeface="Trebuchet MS" panose="020B0603020202020204" pitchFamily="34" charset="0"/>
              </a:defRPr>
            </a:lvl4pPr>
            <a:lvl5pPr marL="2057400" indent="-228600" eaLnBrk="0" hangingPunct="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spcBef>
                <a:spcPct val="0"/>
              </a:spcBef>
              <a:buFontTx/>
              <a:buNone/>
            </a:pPr>
            <a:r>
              <a:rPr lang="en-US" altLang="en-US" sz="1800">
                <a:latin typeface="Arial" panose="020B0604020202020204" pitchFamily="34" charset="0"/>
              </a:rPr>
              <a:t>NCEA 2004 Report</a:t>
            </a:r>
          </a:p>
        </p:txBody>
      </p:sp>
      <p:pic>
        <p:nvPicPr>
          <p:cNvPr id="25607" name="Picture 7" descr="C:\Users\HP Compaq\AppData\Local\Microsoft\Windows\Temporary Internet Files\Content.IE5\V16R01FX\MPj04242890000[1].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553200" y="2010422"/>
            <a:ext cx="2094638" cy="3141957"/>
          </a:xfrm>
          <a:prstGeom prst="rect">
            <a:avLst/>
          </a:prstGeom>
          <a:solidFill>
            <a:srgbClr val="FFFFFF">
              <a:shade val="85000"/>
            </a:srgbClr>
          </a:solidFill>
          <a:ln w="88900" cap="sq">
            <a:solidFill>
              <a:srgbClr val="FFFFFF"/>
            </a:solidFill>
            <a:miter lim="800000"/>
          </a:ln>
          <a:effectLst>
            <a:outerShdw blurRad="254000" dist="190500" dir="2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792162"/>
          </a:xfrm>
        </p:spPr>
        <p:txBody>
          <a:bodyPr/>
          <a:lstStyle/>
          <a:p>
            <a:pPr eaLnBrk="1" hangingPunct="1"/>
            <a:r>
              <a:rPr lang="en-US" altLang="en-US" sz="4000" smtClean="0"/>
              <a:t>Indicators of Caregiver Neglect</a:t>
            </a:r>
          </a:p>
        </p:txBody>
      </p:sp>
      <p:grpSp>
        <p:nvGrpSpPr>
          <p:cNvPr id="26627" name="Group 3"/>
          <p:cNvGrpSpPr>
            <a:grpSpLocks/>
          </p:cNvGrpSpPr>
          <p:nvPr/>
        </p:nvGrpSpPr>
        <p:grpSpPr bwMode="auto">
          <a:xfrm>
            <a:off x="381000" y="1447800"/>
            <a:ext cx="8382000" cy="4876800"/>
            <a:chOff x="381000" y="1447800"/>
            <a:chExt cx="8382000" cy="4876801"/>
          </a:xfrm>
        </p:grpSpPr>
        <p:sp>
          <p:nvSpPr>
            <p:cNvPr id="5" name="Rectangle 4"/>
            <p:cNvSpPr/>
            <p:nvPr/>
          </p:nvSpPr>
          <p:spPr>
            <a:xfrm>
              <a:off x="381000" y="1447800"/>
              <a:ext cx="8382000" cy="4800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6" name="Picture 5" descr="C:\Users\HP Compaq\AppData\Local\Microsoft\Windows\Temporary Internet Files\Content.IE5\0TA183TW\MCj04421160000[1].png"/>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lum contrast="30000"/>
              <a:extLst>
                <a:ext uri="{28A0092B-C50C-407E-A947-70E740481C1C}">
                  <a14:useLocalDpi xmlns:a14="http://schemas.microsoft.com/office/drawing/2010/main"/>
                </a:ext>
              </a:extLst>
            </a:blip>
            <a:srcRect/>
            <a:stretch>
              <a:fillRect/>
            </a:stretch>
          </p:blipFill>
          <p:spPr bwMode="auto">
            <a:xfrm flipH="1">
              <a:off x="4038600" y="1524000"/>
              <a:ext cx="4495798" cy="4800601"/>
            </a:xfrm>
            <a:prstGeom prst="rect">
              <a:avLst/>
            </a:prstGeom>
            <a:noFill/>
          </p:spPr>
        </p:pic>
      </p:grpSp>
      <p:sp>
        <p:nvSpPr>
          <p:cNvPr id="26628" name="Rectangle 3"/>
          <p:cNvSpPr>
            <a:spLocks noGrp="1" noChangeArrowheads="1"/>
          </p:cNvSpPr>
          <p:nvPr>
            <p:ph type="body" idx="1"/>
          </p:nvPr>
        </p:nvSpPr>
        <p:spPr>
          <a:xfrm>
            <a:off x="457200" y="1524000"/>
            <a:ext cx="7543800" cy="4953000"/>
          </a:xfrm>
        </p:spPr>
        <p:txBody>
          <a:bodyPr/>
          <a:lstStyle/>
          <a:p>
            <a:pPr eaLnBrk="1" hangingPunct="1">
              <a:lnSpc>
                <a:spcPct val="90000"/>
              </a:lnSpc>
              <a:buFontTx/>
              <a:buNone/>
            </a:pPr>
            <a:r>
              <a:rPr lang="en-US" altLang="en-US" sz="2400" b="1" smtClean="0"/>
              <a:t>Emergency Intervention</a:t>
            </a:r>
          </a:p>
          <a:p>
            <a:pPr eaLnBrk="1" hangingPunct="1">
              <a:lnSpc>
                <a:spcPct val="90000"/>
              </a:lnSpc>
            </a:pPr>
            <a:r>
              <a:rPr lang="en-US" altLang="en-US" sz="2200" smtClean="0"/>
              <a:t>Unsafe living environment</a:t>
            </a:r>
          </a:p>
          <a:p>
            <a:pPr eaLnBrk="1" hangingPunct="1">
              <a:lnSpc>
                <a:spcPct val="90000"/>
              </a:lnSpc>
            </a:pPr>
            <a:r>
              <a:rPr lang="en-US" altLang="en-US" sz="2200" smtClean="0"/>
              <a:t>Malnutrition</a:t>
            </a:r>
          </a:p>
          <a:p>
            <a:pPr eaLnBrk="1" hangingPunct="1">
              <a:lnSpc>
                <a:spcPct val="90000"/>
              </a:lnSpc>
            </a:pPr>
            <a:r>
              <a:rPr lang="en-US" altLang="en-US" sz="2200" smtClean="0"/>
              <a:t>Dehydration</a:t>
            </a:r>
          </a:p>
          <a:p>
            <a:pPr eaLnBrk="1" hangingPunct="1">
              <a:lnSpc>
                <a:spcPct val="90000"/>
              </a:lnSpc>
            </a:pPr>
            <a:r>
              <a:rPr lang="en-US" altLang="en-US" sz="2200" smtClean="0"/>
              <a:t>Lack of medical care—untreated medical conditions</a:t>
            </a:r>
          </a:p>
          <a:p>
            <a:pPr eaLnBrk="1" hangingPunct="1">
              <a:lnSpc>
                <a:spcPct val="90000"/>
              </a:lnSpc>
            </a:pPr>
            <a:r>
              <a:rPr lang="en-US" altLang="en-US" sz="2200" smtClean="0"/>
              <a:t>Over or under medication</a:t>
            </a:r>
          </a:p>
          <a:p>
            <a:pPr eaLnBrk="1" hangingPunct="1">
              <a:lnSpc>
                <a:spcPct val="90000"/>
              </a:lnSpc>
            </a:pPr>
            <a:r>
              <a:rPr lang="en-US" altLang="en-US" sz="2200" smtClean="0"/>
              <a:t>Abandonment</a:t>
            </a:r>
          </a:p>
          <a:p>
            <a:pPr eaLnBrk="1" hangingPunct="1">
              <a:lnSpc>
                <a:spcPct val="90000"/>
              </a:lnSpc>
            </a:pPr>
            <a:r>
              <a:rPr lang="en-US" altLang="en-US" sz="2200" smtClean="0"/>
              <a:t>Skin breakdown / decubitus ulcers</a:t>
            </a:r>
          </a:p>
          <a:p>
            <a:pPr eaLnBrk="1" hangingPunct="1">
              <a:lnSpc>
                <a:spcPct val="90000"/>
              </a:lnSpc>
              <a:buFontTx/>
              <a:buNone/>
            </a:pPr>
            <a:r>
              <a:rPr lang="en-US" altLang="en-US" sz="2400" b="1" smtClean="0"/>
              <a:t>Other indicators </a:t>
            </a:r>
          </a:p>
          <a:p>
            <a:pPr eaLnBrk="1" hangingPunct="1">
              <a:lnSpc>
                <a:spcPct val="90000"/>
              </a:lnSpc>
            </a:pPr>
            <a:r>
              <a:rPr lang="en-US" altLang="en-US" sz="2200" smtClean="0"/>
              <a:t>Poor personal hygiene</a:t>
            </a:r>
          </a:p>
          <a:p>
            <a:pPr eaLnBrk="1" hangingPunct="1">
              <a:lnSpc>
                <a:spcPct val="90000"/>
              </a:lnSpc>
            </a:pPr>
            <a:r>
              <a:rPr lang="en-US" altLang="en-US" sz="2200" smtClean="0"/>
              <a:t>Inappropriate clothing</a:t>
            </a:r>
          </a:p>
          <a:p>
            <a:pPr eaLnBrk="1" hangingPunct="1">
              <a:lnSpc>
                <a:spcPct val="90000"/>
              </a:lnSpc>
            </a:pPr>
            <a:r>
              <a:rPr lang="en-US" altLang="en-US" sz="2200" smtClean="0"/>
              <a:t>Isolation</a:t>
            </a:r>
          </a:p>
          <a:p>
            <a:pPr eaLnBrk="1" hangingPunct="1">
              <a:lnSpc>
                <a:spcPct val="90000"/>
              </a:lnSpc>
            </a:pPr>
            <a:endParaRPr lang="en-US" altLang="en-US" sz="2400" smtClean="0"/>
          </a:p>
        </p:txBody>
      </p:sp>
      <p:pic>
        <p:nvPicPr>
          <p:cNvPr id="8" name="Picture 7" descr="canstockphoto130056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953000" y="1143000"/>
            <a:ext cx="3553412" cy="1598295"/>
          </a:xfrm>
          <a:prstGeom prst="rect">
            <a:avLst/>
          </a:prstGeom>
          <a:solidFill>
            <a:srgbClr val="FFFFFF">
              <a:shade val="85000"/>
            </a:srgbClr>
          </a:solidFill>
          <a:ln w="88900" cap="sq">
            <a:solidFill>
              <a:srgbClr val="FFFFFF"/>
            </a:solidFill>
            <a:miter lim="800000"/>
          </a:ln>
          <a:effectLst>
            <a:outerShdw blurRad="254000" dist="190500" dir="2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smtClean="0"/>
              <a:t>Who are the Victims of Caregiver Neglect?</a:t>
            </a:r>
          </a:p>
        </p:txBody>
      </p:sp>
      <p:sp>
        <p:nvSpPr>
          <p:cNvPr id="27651" name="TextBox 4"/>
          <p:cNvSpPr txBox="1">
            <a:spLocks noChangeArrowheads="1"/>
          </p:cNvSpPr>
          <p:nvPr/>
        </p:nvSpPr>
        <p:spPr bwMode="auto">
          <a:xfrm>
            <a:off x="6781800" y="6324600"/>
            <a:ext cx="2211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rebuchet MS" panose="020B0603020202020204" pitchFamily="34" charset="0"/>
              </a:defRPr>
            </a:lvl1pPr>
            <a:lvl2pPr marL="742950" indent="-285750" eaLnBrk="0" hangingPunct="0">
              <a:spcBef>
                <a:spcPct val="20000"/>
              </a:spcBef>
              <a:buChar char="–"/>
              <a:defRPr sz="2800">
                <a:solidFill>
                  <a:schemeClr val="tx1"/>
                </a:solidFill>
                <a:latin typeface="Trebuchet MS" panose="020B0603020202020204" pitchFamily="34" charset="0"/>
              </a:defRPr>
            </a:lvl2pPr>
            <a:lvl3pPr marL="1143000" indent="-228600" eaLnBrk="0" hangingPunct="0">
              <a:spcBef>
                <a:spcPct val="20000"/>
              </a:spcBef>
              <a:buChar char="•"/>
              <a:defRPr sz="2400">
                <a:solidFill>
                  <a:schemeClr val="tx1"/>
                </a:solidFill>
                <a:latin typeface="Trebuchet MS" panose="020B0603020202020204" pitchFamily="34" charset="0"/>
              </a:defRPr>
            </a:lvl3pPr>
            <a:lvl4pPr marL="1600200" indent="-228600" eaLnBrk="0" hangingPunct="0">
              <a:spcBef>
                <a:spcPct val="20000"/>
              </a:spcBef>
              <a:buChar char="–"/>
              <a:defRPr sz="2000">
                <a:solidFill>
                  <a:schemeClr val="tx1"/>
                </a:solidFill>
                <a:latin typeface="Trebuchet MS" panose="020B0603020202020204" pitchFamily="34" charset="0"/>
              </a:defRPr>
            </a:lvl4pPr>
            <a:lvl5pPr marL="2057400" indent="-228600" eaLnBrk="0" hangingPunct="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spcBef>
                <a:spcPct val="0"/>
              </a:spcBef>
              <a:buFontTx/>
              <a:buNone/>
            </a:pPr>
            <a:r>
              <a:rPr lang="en-US" altLang="en-US" sz="1800">
                <a:latin typeface="Arial" panose="020B0604020202020204" pitchFamily="34" charset="0"/>
              </a:rPr>
              <a:t>NCEA 2004 Report </a:t>
            </a:r>
          </a:p>
        </p:txBody>
      </p:sp>
      <p:grpSp>
        <p:nvGrpSpPr>
          <p:cNvPr id="2" name="Group 1"/>
          <p:cNvGrpSpPr/>
          <p:nvPr/>
        </p:nvGrpSpPr>
        <p:grpSpPr>
          <a:xfrm>
            <a:off x="1011554" y="1601301"/>
            <a:ext cx="6663690" cy="4722196"/>
            <a:chOff x="1011554" y="1601301"/>
            <a:chExt cx="6663690" cy="4722196"/>
          </a:xfrm>
        </p:grpSpPr>
        <p:sp>
          <p:nvSpPr>
            <p:cNvPr id="3" name="Freeform 2"/>
            <p:cNvSpPr/>
            <p:nvPr/>
          </p:nvSpPr>
          <p:spPr>
            <a:xfrm>
              <a:off x="2122169" y="2156609"/>
              <a:ext cx="2082403" cy="1388962"/>
            </a:xfrm>
            <a:custGeom>
              <a:avLst/>
              <a:gdLst>
                <a:gd name="connsiteX0" fmla="*/ 0 w 2082403"/>
                <a:gd name="connsiteY0" fmla="*/ 0 h 1388962"/>
                <a:gd name="connsiteX1" fmla="*/ 2082403 w 2082403"/>
                <a:gd name="connsiteY1" fmla="*/ 0 h 1388962"/>
                <a:gd name="connsiteX2" fmla="*/ 2082403 w 2082403"/>
                <a:gd name="connsiteY2" fmla="*/ 1388962 h 1388962"/>
                <a:gd name="connsiteX3" fmla="*/ 0 w 2082403"/>
                <a:gd name="connsiteY3" fmla="*/ 1388962 h 1388962"/>
                <a:gd name="connsiteX4" fmla="*/ 0 w 2082403"/>
                <a:gd name="connsiteY4" fmla="*/ 0 h 1388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403" h="1388962">
                  <a:moveTo>
                    <a:pt x="0" y="0"/>
                  </a:moveTo>
                  <a:lnTo>
                    <a:pt x="2082403" y="0"/>
                  </a:lnTo>
                  <a:lnTo>
                    <a:pt x="2082403" y="1388962"/>
                  </a:lnTo>
                  <a:lnTo>
                    <a:pt x="0" y="1388962"/>
                  </a:lnTo>
                  <a:lnTo>
                    <a:pt x="0" y="0"/>
                  </a:lnTo>
                  <a:close/>
                </a:path>
              </a:pathLst>
            </a:custGeom>
          </p:spPr>
          <p:style>
            <a:lnRef idx="2">
              <a:schemeClr val="lt1">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33185" tIns="192024" rIns="192024" bIns="192024" numCol="1" spcCol="1270" anchor="ctr" anchorCtr="0">
              <a:noAutofit/>
            </a:bodyPr>
            <a:lstStyle/>
            <a:p>
              <a:pPr lvl="0" algn="l" defTabSz="1200150">
                <a:lnSpc>
                  <a:spcPct val="90000"/>
                </a:lnSpc>
                <a:spcBef>
                  <a:spcPct val="0"/>
                </a:spcBef>
                <a:spcAft>
                  <a:spcPct val="35000"/>
                </a:spcAft>
              </a:pPr>
              <a:r>
                <a:rPr lang="en-US" sz="2700" kern="1200" dirty="0" smtClean="0"/>
                <a:t>18% of all reports</a:t>
              </a:r>
              <a:endParaRPr lang="en-US" sz="2700" kern="1200" dirty="0"/>
            </a:p>
          </p:txBody>
        </p:sp>
        <p:sp>
          <p:nvSpPr>
            <p:cNvPr id="4" name="Freeform 3"/>
            <p:cNvSpPr/>
            <p:nvPr/>
          </p:nvSpPr>
          <p:spPr>
            <a:xfrm>
              <a:off x="2122169" y="3545572"/>
              <a:ext cx="2082403" cy="1388962"/>
            </a:xfrm>
            <a:custGeom>
              <a:avLst/>
              <a:gdLst>
                <a:gd name="connsiteX0" fmla="*/ 0 w 2082403"/>
                <a:gd name="connsiteY0" fmla="*/ 0 h 1388962"/>
                <a:gd name="connsiteX1" fmla="*/ 2082403 w 2082403"/>
                <a:gd name="connsiteY1" fmla="*/ 0 h 1388962"/>
                <a:gd name="connsiteX2" fmla="*/ 2082403 w 2082403"/>
                <a:gd name="connsiteY2" fmla="*/ 1388962 h 1388962"/>
                <a:gd name="connsiteX3" fmla="*/ 0 w 2082403"/>
                <a:gd name="connsiteY3" fmla="*/ 1388962 h 1388962"/>
                <a:gd name="connsiteX4" fmla="*/ 0 w 2082403"/>
                <a:gd name="connsiteY4" fmla="*/ 0 h 1388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403" h="1388962">
                  <a:moveTo>
                    <a:pt x="0" y="0"/>
                  </a:moveTo>
                  <a:lnTo>
                    <a:pt x="2082403" y="0"/>
                  </a:lnTo>
                  <a:lnTo>
                    <a:pt x="2082403" y="1388962"/>
                  </a:lnTo>
                  <a:lnTo>
                    <a:pt x="0" y="1388962"/>
                  </a:lnTo>
                  <a:lnTo>
                    <a:pt x="0" y="0"/>
                  </a:lnTo>
                  <a:close/>
                </a:path>
              </a:pathLst>
            </a:custGeom>
          </p:spPr>
          <p:style>
            <a:lnRef idx="2">
              <a:schemeClr val="lt1">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33185" tIns="192024" rIns="192024" bIns="192024" numCol="1" spcCol="1270" anchor="ctr" anchorCtr="0">
              <a:noAutofit/>
            </a:bodyPr>
            <a:lstStyle/>
            <a:p>
              <a:pPr lvl="0" algn="l" defTabSz="1200150">
                <a:lnSpc>
                  <a:spcPct val="90000"/>
                </a:lnSpc>
                <a:spcBef>
                  <a:spcPct val="0"/>
                </a:spcBef>
                <a:spcAft>
                  <a:spcPct val="35000"/>
                </a:spcAft>
              </a:pPr>
              <a:r>
                <a:rPr lang="en-US" sz="2700" kern="1200" smtClean="0"/>
                <a:t>60% women</a:t>
              </a:r>
              <a:endParaRPr lang="en-US" sz="2700" kern="1200" dirty="0" smtClean="0"/>
            </a:p>
          </p:txBody>
        </p:sp>
        <p:sp>
          <p:nvSpPr>
            <p:cNvPr id="5" name="Freeform 4"/>
            <p:cNvSpPr/>
            <p:nvPr/>
          </p:nvSpPr>
          <p:spPr>
            <a:xfrm>
              <a:off x="2122169" y="4934535"/>
              <a:ext cx="2082403" cy="1388962"/>
            </a:xfrm>
            <a:custGeom>
              <a:avLst/>
              <a:gdLst>
                <a:gd name="connsiteX0" fmla="*/ 0 w 2082403"/>
                <a:gd name="connsiteY0" fmla="*/ 0 h 1388962"/>
                <a:gd name="connsiteX1" fmla="*/ 2082403 w 2082403"/>
                <a:gd name="connsiteY1" fmla="*/ 0 h 1388962"/>
                <a:gd name="connsiteX2" fmla="*/ 2082403 w 2082403"/>
                <a:gd name="connsiteY2" fmla="*/ 1388962 h 1388962"/>
                <a:gd name="connsiteX3" fmla="*/ 0 w 2082403"/>
                <a:gd name="connsiteY3" fmla="*/ 1388962 h 1388962"/>
                <a:gd name="connsiteX4" fmla="*/ 0 w 2082403"/>
                <a:gd name="connsiteY4" fmla="*/ 0 h 1388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403" h="1388962">
                  <a:moveTo>
                    <a:pt x="0" y="0"/>
                  </a:moveTo>
                  <a:lnTo>
                    <a:pt x="2082403" y="0"/>
                  </a:lnTo>
                  <a:lnTo>
                    <a:pt x="2082403" y="1388962"/>
                  </a:lnTo>
                  <a:lnTo>
                    <a:pt x="0" y="1388962"/>
                  </a:lnTo>
                  <a:lnTo>
                    <a:pt x="0" y="0"/>
                  </a:lnTo>
                  <a:close/>
                </a:path>
              </a:pathLst>
            </a:custGeom>
          </p:spPr>
          <p:style>
            <a:lnRef idx="2">
              <a:schemeClr val="lt1">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33185" tIns="192024" rIns="192024" bIns="192024" numCol="1" spcCol="1270" anchor="ctr" anchorCtr="0">
              <a:noAutofit/>
            </a:bodyPr>
            <a:lstStyle/>
            <a:p>
              <a:pPr lvl="0" algn="l" defTabSz="1200150">
                <a:lnSpc>
                  <a:spcPct val="90000"/>
                </a:lnSpc>
                <a:spcBef>
                  <a:spcPct val="0"/>
                </a:spcBef>
                <a:spcAft>
                  <a:spcPct val="35000"/>
                </a:spcAft>
              </a:pPr>
              <a:r>
                <a:rPr lang="en-US" sz="2700" kern="1200" smtClean="0"/>
                <a:t>58% under age 50</a:t>
              </a:r>
              <a:endParaRPr lang="en-US" sz="2700" kern="1200" dirty="0" smtClean="0"/>
            </a:p>
          </p:txBody>
        </p:sp>
        <p:sp>
          <p:nvSpPr>
            <p:cNvPr id="7" name="Freeform 6"/>
            <p:cNvSpPr/>
            <p:nvPr/>
          </p:nvSpPr>
          <p:spPr>
            <a:xfrm>
              <a:off x="1011554" y="1601301"/>
              <a:ext cx="1388268" cy="1388268"/>
            </a:xfrm>
            <a:custGeom>
              <a:avLst/>
              <a:gdLst>
                <a:gd name="connsiteX0" fmla="*/ 0 w 1388268"/>
                <a:gd name="connsiteY0" fmla="*/ 694134 h 1388268"/>
                <a:gd name="connsiteX1" fmla="*/ 694134 w 1388268"/>
                <a:gd name="connsiteY1" fmla="*/ 0 h 1388268"/>
                <a:gd name="connsiteX2" fmla="*/ 1388268 w 1388268"/>
                <a:gd name="connsiteY2" fmla="*/ 694134 h 1388268"/>
                <a:gd name="connsiteX3" fmla="*/ 694134 w 1388268"/>
                <a:gd name="connsiteY3" fmla="*/ 1388268 h 1388268"/>
                <a:gd name="connsiteX4" fmla="*/ 0 w 1388268"/>
                <a:gd name="connsiteY4" fmla="*/ 694134 h 138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68" h="1388268">
                  <a:moveTo>
                    <a:pt x="0" y="694134"/>
                  </a:moveTo>
                  <a:cubicBezTo>
                    <a:pt x="0" y="310774"/>
                    <a:pt x="310774" y="0"/>
                    <a:pt x="694134" y="0"/>
                  </a:cubicBezTo>
                  <a:cubicBezTo>
                    <a:pt x="1077494" y="0"/>
                    <a:pt x="1388268" y="310774"/>
                    <a:pt x="1388268" y="694134"/>
                  </a:cubicBezTo>
                  <a:cubicBezTo>
                    <a:pt x="1388268" y="1077494"/>
                    <a:pt x="1077494" y="1388268"/>
                    <a:pt x="694134" y="1388268"/>
                  </a:cubicBezTo>
                  <a:cubicBezTo>
                    <a:pt x="310774" y="1388268"/>
                    <a:pt x="0" y="1077494"/>
                    <a:pt x="0" y="694134"/>
                  </a:cubicBezTo>
                  <a:close/>
                </a:path>
              </a:pathLst>
            </a:custGeom>
            <a:solidFill>
              <a:schemeClr val="accent4">
                <a:shade val="80000"/>
                <a:hueOff val="0"/>
                <a:satOff val="0"/>
                <a:lumOff val="0"/>
                <a:alpha val="82000"/>
              </a:schemeClr>
            </a:solidFill>
          </p:spPr>
          <p:style>
            <a:lnRef idx="2">
              <a:schemeClr val="lt1">
                <a:hueOff val="0"/>
                <a:satOff val="0"/>
                <a:lumOff val="0"/>
                <a:alphaOff val="0"/>
              </a:schemeClr>
            </a:lnRef>
            <a:fillRef idx="1">
              <a:scrgbClr r="0" g="0" b="0"/>
            </a:fillRef>
            <a:effectRef idx="0">
              <a:schemeClr val="accent4">
                <a:shade val="80000"/>
                <a:hueOff val="0"/>
                <a:satOff val="0"/>
                <a:lumOff val="0"/>
                <a:alphaOff val="0"/>
              </a:schemeClr>
            </a:effectRef>
            <a:fontRef idx="minor">
              <a:schemeClr val="lt1"/>
            </a:fontRef>
          </p:style>
          <p:txBody>
            <a:bodyPr spcFirstLastPara="0" vert="horz" wrap="square" lIns="203307" tIns="203307" rIns="203307" bIns="203307" numCol="1" spcCol="1270" anchor="ctr" anchorCtr="0">
              <a:noAutofit/>
            </a:bodyPr>
            <a:lstStyle/>
            <a:p>
              <a:pPr lvl="0" algn="ctr" defTabSz="1244600">
                <a:lnSpc>
                  <a:spcPct val="90000"/>
                </a:lnSpc>
                <a:spcBef>
                  <a:spcPct val="0"/>
                </a:spcBef>
                <a:spcAft>
                  <a:spcPct val="35000"/>
                </a:spcAft>
              </a:pPr>
              <a:r>
                <a:rPr lang="en-US" sz="2800" b="1" u="none" kern="1200" dirty="0" smtClean="0">
                  <a:solidFill>
                    <a:schemeClr val="accent4">
                      <a:lumMod val="50000"/>
                    </a:schemeClr>
                  </a:solidFill>
                </a:rPr>
                <a:t>Age 18-59</a:t>
              </a:r>
              <a:endParaRPr lang="en-US" sz="2800" u="none" kern="1200" dirty="0">
                <a:solidFill>
                  <a:schemeClr val="accent4">
                    <a:lumMod val="50000"/>
                  </a:schemeClr>
                </a:solidFill>
              </a:endParaRPr>
            </a:p>
          </p:txBody>
        </p:sp>
        <p:sp>
          <p:nvSpPr>
            <p:cNvPr id="8" name="Freeform 7"/>
            <p:cNvSpPr/>
            <p:nvPr/>
          </p:nvSpPr>
          <p:spPr>
            <a:xfrm>
              <a:off x="5592841" y="2156609"/>
              <a:ext cx="2082403" cy="1388962"/>
            </a:xfrm>
            <a:custGeom>
              <a:avLst/>
              <a:gdLst>
                <a:gd name="connsiteX0" fmla="*/ 0 w 2082403"/>
                <a:gd name="connsiteY0" fmla="*/ 0 h 1388962"/>
                <a:gd name="connsiteX1" fmla="*/ 2082403 w 2082403"/>
                <a:gd name="connsiteY1" fmla="*/ 0 h 1388962"/>
                <a:gd name="connsiteX2" fmla="*/ 2082403 w 2082403"/>
                <a:gd name="connsiteY2" fmla="*/ 1388962 h 1388962"/>
                <a:gd name="connsiteX3" fmla="*/ 0 w 2082403"/>
                <a:gd name="connsiteY3" fmla="*/ 1388962 h 1388962"/>
                <a:gd name="connsiteX4" fmla="*/ 0 w 2082403"/>
                <a:gd name="connsiteY4" fmla="*/ 0 h 1388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403" h="1388962">
                  <a:moveTo>
                    <a:pt x="0" y="0"/>
                  </a:moveTo>
                  <a:lnTo>
                    <a:pt x="2082403" y="0"/>
                  </a:lnTo>
                  <a:lnTo>
                    <a:pt x="2082403" y="1388962"/>
                  </a:lnTo>
                  <a:lnTo>
                    <a:pt x="0" y="1388962"/>
                  </a:lnTo>
                  <a:lnTo>
                    <a:pt x="0" y="0"/>
                  </a:lnTo>
                  <a:close/>
                </a:path>
              </a:pathLst>
            </a:custGeom>
          </p:spPr>
          <p:style>
            <a:lnRef idx="2">
              <a:schemeClr val="lt1">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33185" tIns="192024" rIns="192024" bIns="192024" numCol="1" spcCol="1270" anchor="ctr" anchorCtr="0">
              <a:noAutofit/>
            </a:bodyPr>
            <a:lstStyle/>
            <a:p>
              <a:pPr lvl="0" algn="l" defTabSz="1200150">
                <a:lnSpc>
                  <a:spcPct val="90000"/>
                </a:lnSpc>
                <a:spcBef>
                  <a:spcPct val="0"/>
                </a:spcBef>
                <a:spcAft>
                  <a:spcPct val="35000"/>
                </a:spcAft>
              </a:pPr>
              <a:r>
                <a:rPr lang="en-US" sz="2700" kern="1200" smtClean="0"/>
                <a:t>26% of all reports</a:t>
              </a:r>
              <a:endParaRPr lang="en-US" sz="2700" kern="1200" dirty="0"/>
            </a:p>
          </p:txBody>
        </p:sp>
        <p:sp>
          <p:nvSpPr>
            <p:cNvPr id="9" name="Freeform 8"/>
            <p:cNvSpPr/>
            <p:nvPr/>
          </p:nvSpPr>
          <p:spPr>
            <a:xfrm>
              <a:off x="5592841" y="3545572"/>
              <a:ext cx="2082403" cy="1388962"/>
            </a:xfrm>
            <a:custGeom>
              <a:avLst/>
              <a:gdLst>
                <a:gd name="connsiteX0" fmla="*/ 0 w 2082403"/>
                <a:gd name="connsiteY0" fmla="*/ 0 h 1388962"/>
                <a:gd name="connsiteX1" fmla="*/ 2082403 w 2082403"/>
                <a:gd name="connsiteY1" fmla="*/ 0 h 1388962"/>
                <a:gd name="connsiteX2" fmla="*/ 2082403 w 2082403"/>
                <a:gd name="connsiteY2" fmla="*/ 1388962 h 1388962"/>
                <a:gd name="connsiteX3" fmla="*/ 0 w 2082403"/>
                <a:gd name="connsiteY3" fmla="*/ 1388962 h 1388962"/>
                <a:gd name="connsiteX4" fmla="*/ 0 w 2082403"/>
                <a:gd name="connsiteY4" fmla="*/ 0 h 1388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403" h="1388962">
                  <a:moveTo>
                    <a:pt x="0" y="0"/>
                  </a:moveTo>
                  <a:lnTo>
                    <a:pt x="2082403" y="0"/>
                  </a:lnTo>
                  <a:lnTo>
                    <a:pt x="2082403" y="1388962"/>
                  </a:lnTo>
                  <a:lnTo>
                    <a:pt x="0" y="1388962"/>
                  </a:lnTo>
                  <a:lnTo>
                    <a:pt x="0" y="0"/>
                  </a:lnTo>
                  <a:close/>
                </a:path>
              </a:pathLst>
            </a:custGeom>
          </p:spPr>
          <p:style>
            <a:lnRef idx="2">
              <a:schemeClr val="lt1">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33185" tIns="192024" rIns="192024" bIns="192024" numCol="1" spcCol="1270" anchor="ctr" anchorCtr="0">
              <a:noAutofit/>
            </a:bodyPr>
            <a:lstStyle/>
            <a:p>
              <a:pPr lvl="0" algn="l" defTabSz="1200150">
                <a:lnSpc>
                  <a:spcPct val="90000"/>
                </a:lnSpc>
                <a:spcBef>
                  <a:spcPct val="0"/>
                </a:spcBef>
                <a:spcAft>
                  <a:spcPct val="35000"/>
                </a:spcAft>
              </a:pPr>
              <a:r>
                <a:rPr lang="en-US" sz="2700" kern="1200" smtClean="0"/>
                <a:t>68% women</a:t>
              </a:r>
              <a:endParaRPr lang="en-US" sz="2700" kern="1200" dirty="0" smtClean="0"/>
            </a:p>
          </p:txBody>
        </p:sp>
        <p:sp>
          <p:nvSpPr>
            <p:cNvPr id="10" name="Freeform 9"/>
            <p:cNvSpPr/>
            <p:nvPr/>
          </p:nvSpPr>
          <p:spPr>
            <a:xfrm>
              <a:off x="5592841" y="4934535"/>
              <a:ext cx="2082403" cy="1388962"/>
            </a:xfrm>
            <a:custGeom>
              <a:avLst/>
              <a:gdLst>
                <a:gd name="connsiteX0" fmla="*/ 0 w 2082403"/>
                <a:gd name="connsiteY0" fmla="*/ 0 h 1388962"/>
                <a:gd name="connsiteX1" fmla="*/ 2082403 w 2082403"/>
                <a:gd name="connsiteY1" fmla="*/ 0 h 1388962"/>
                <a:gd name="connsiteX2" fmla="*/ 2082403 w 2082403"/>
                <a:gd name="connsiteY2" fmla="*/ 1388962 h 1388962"/>
                <a:gd name="connsiteX3" fmla="*/ 0 w 2082403"/>
                <a:gd name="connsiteY3" fmla="*/ 1388962 h 1388962"/>
                <a:gd name="connsiteX4" fmla="*/ 0 w 2082403"/>
                <a:gd name="connsiteY4" fmla="*/ 0 h 1388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403" h="1388962">
                  <a:moveTo>
                    <a:pt x="0" y="0"/>
                  </a:moveTo>
                  <a:lnTo>
                    <a:pt x="2082403" y="0"/>
                  </a:lnTo>
                  <a:lnTo>
                    <a:pt x="2082403" y="1388962"/>
                  </a:lnTo>
                  <a:lnTo>
                    <a:pt x="0" y="1388962"/>
                  </a:lnTo>
                  <a:lnTo>
                    <a:pt x="0" y="0"/>
                  </a:lnTo>
                  <a:close/>
                </a:path>
              </a:pathLst>
            </a:custGeom>
          </p:spPr>
          <p:style>
            <a:lnRef idx="2">
              <a:schemeClr val="lt1">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33185" tIns="192024" rIns="192024" bIns="192024" numCol="1" spcCol="1270" anchor="ctr" anchorCtr="0">
              <a:noAutofit/>
            </a:bodyPr>
            <a:lstStyle/>
            <a:p>
              <a:pPr lvl="0" algn="l" defTabSz="1200150">
                <a:lnSpc>
                  <a:spcPct val="90000"/>
                </a:lnSpc>
                <a:spcBef>
                  <a:spcPct val="0"/>
                </a:spcBef>
                <a:spcAft>
                  <a:spcPct val="35000"/>
                </a:spcAft>
              </a:pPr>
              <a:r>
                <a:rPr lang="en-US" sz="2700" kern="1200" smtClean="0"/>
                <a:t>43% age 80+</a:t>
              </a:r>
              <a:endParaRPr lang="en-US" sz="2700" kern="1200"/>
            </a:p>
          </p:txBody>
        </p:sp>
        <p:sp>
          <p:nvSpPr>
            <p:cNvPr id="11" name="Freeform 10"/>
            <p:cNvSpPr/>
            <p:nvPr/>
          </p:nvSpPr>
          <p:spPr>
            <a:xfrm>
              <a:off x="4482226" y="1601301"/>
              <a:ext cx="1388268" cy="1388268"/>
            </a:xfrm>
            <a:custGeom>
              <a:avLst/>
              <a:gdLst>
                <a:gd name="connsiteX0" fmla="*/ 0 w 1388268"/>
                <a:gd name="connsiteY0" fmla="*/ 694134 h 1388268"/>
                <a:gd name="connsiteX1" fmla="*/ 694134 w 1388268"/>
                <a:gd name="connsiteY1" fmla="*/ 0 h 1388268"/>
                <a:gd name="connsiteX2" fmla="*/ 1388268 w 1388268"/>
                <a:gd name="connsiteY2" fmla="*/ 694134 h 1388268"/>
                <a:gd name="connsiteX3" fmla="*/ 694134 w 1388268"/>
                <a:gd name="connsiteY3" fmla="*/ 1388268 h 1388268"/>
                <a:gd name="connsiteX4" fmla="*/ 0 w 1388268"/>
                <a:gd name="connsiteY4" fmla="*/ 694134 h 138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68" h="1388268">
                  <a:moveTo>
                    <a:pt x="0" y="694134"/>
                  </a:moveTo>
                  <a:cubicBezTo>
                    <a:pt x="0" y="310774"/>
                    <a:pt x="310774" y="0"/>
                    <a:pt x="694134" y="0"/>
                  </a:cubicBezTo>
                  <a:cubicBezTo>
                    <a:pt x="1077494" y="0"/>
                    <a:pt x="1388268" y="310774"/>
                    <a:pt x="1388268" y="694134"/>
                  </a:cubicBezTo>
                  <a:cubicBezTo>
                    <a:pt x="1388268" y="1077494"/>
                    <a:pt x="1077494" y="1388268"/>
                    <a:pt x="694134" y="1388268"/>
                  </a:cubicBezTo>
                  <a:cubicBezTo>
                    <a:pt x="310774" y="1388268"/>
                    <a:pt x="0" y="1077494"/>
                    <a:pt x="0" y="694134"/>
                  </a:cubicBezTo>
                  <a:close/>
                </a:path>
              </a:pathLst>
            </a:custGeom>
            <a:solidFill>
              <a:schemeClr val="accent4">
                <a:lumMod val="75000"/>
                <a:alpha val="65000"/>
              </a:schemeClr>
            </a:solidFill>
          </p:spPr>
          <p:style>
            <a:lnRef idx="2">
              <a:schemeClr val="lt1">
                <a:hueOff val="0"/>
                <a:satOff val="0"/>
                <a:lumOff val="0"/>
                <a:alphaOff val="0"/>
              </a:schemeClr>
            </a:lnRef>
            <a:fillRef idx="1">
              <a:scrgbClr r="0" g="0" b="0"/>
            </a:fillRef>
            <a:effectRef idx="0">
              <a:schemeClr val="accent4">
                <a:shade val="80000"/>
                <a:hueOff val="93583"/>
                <a:satOff val="6452"/>
                <a:lumOff val="17867"/>
                <a:alphaOff val="0"/>
              </a:schemeClr>
            </a:effectRef>
            <a:fontRef idx="minor">
              <a:schemeClr val="lt1"/>
            </a:fontRef>
          </p:style>
          <p:txBody>
            <a:bodyPr spcFirstLastPara="0" vert="horz" wrap="square" lIns="203307" tIns="203307" rIns="203307" bIns="203307" numCol="1" spcCol="1270" anchor="ctr" anchorCtr="0">
              <a:noAutofit/>
            </a:bodyPr>
            <a:lstStyle/>
            <a:p>
              <a:pPr lvl="0" algn="ctr" defTabSz="1244600">
                <a:lnSpc>
                  <a:spcPct val="90000"/>
                </a:lnSpc>
                <a:spcBef>
                  <a:spcPct val="0"/>
                </a:spcBef>
                <a:spcAft>
                  <a:spcPct val="35000"/>
                </a:spcAft>
              </a:pPr>
              <a:r>
                <a:rPr lang="en-US" sz="2800" b="1" u="none" kern="1200" dirty="0" smtClean="0">
                  <a:solidFill>
                    <a:schemeClr val="accent4">
                      <a:lumMod val="50000"/>
                    </a:schemeClr>
                  </a:solidFill>
                </a:rPr>
                <a:t>Age 60+</a:t>
              </a:r>
              <a:endParaRPr lang="en-US" sz="2800" u="none" kern="1200" dirty="0">
                <a:solidFill>
                  <a:schemeClr val="accent4">
                    <a:lumMod val="50000"/>
                  </a:schemeClr>
                </a:solidFill>
              </a:endParaRPr>
            </a:p>
          </p:txBody>
        </p:sp>
      </p:gr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nstockphoto255102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838200"/>
            <a:ext cx="3708400" cy="5334000"/>
          </a:xfrm>
          <a:prstGeom prst="ellipse">
            <a:avLst/>
          </a:prstGeom>
          <a:ln>
            <a:noFill/>
          </a:ln>
          <a:effectLst>
            <a:softEdge rad="317500"/>
          </a:effectLst>
        </p:spPr>
      </p:pic>
      <p:grpSp>
        <p:nvGrpSpPr>
          <p:cNvPr id="2" name="Group 1"/>
          <p:cNvGrpSpPr/>
          <p:nvPr/>
        </p:nvGrpSpPr>
        <p:grpSpPr>
          <a:xfrm>
            <a:off x="533400" y="1866900"/>
            <a:ext cx="6095999" cy="3809999"/>
            <a:chOff x="533400" y="1866900"/>
            <a:chExt cx="6095999" cy="3809999"/>
          </a:xfrm>
        </p:grpSpPr>
        <p:sp>
          <p:nvSpPr>
            <p:cNvPr id="3" name="Freeform 2"/>
            <p:cNvSpPr/>
            <p:nvPr/>
          </p:nvSpPr>
          <p:spPr>
            <a:xfrm>
              <a:off x="533400" y="1866900"/>
              <a:ext cx="1904999" cy="1143000"/>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Physically/ emotionally isolated</a:t>
              </a:r>
              <a:endParaRPr lang="en-US" sz="1800" kern="1200" dirty="0">
                <a:solidFill>
                  <a:schemeClr val="tx1"/>
                </a:solidFill>
              </a:endParaRPr>
            </a:p>
          </p:txBody>
        </p:sp>
        <p:sp>
          <p:nvSpPr>
            <p:cNvPr id="5" name="Freeform 4"/>
            <p:cNvSpPr/>
            <p:nvPr/>
          </p:nvSpPr>
          <p:spPr>
            <a:xfrm>
              <a:off x="2628900" y="1866900"/>
              <a:ext cx="1904999" cy="1143000"/>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5">
                <a:hueOff val="-434239"/>
                <a:satOff val="459"/>
                <a:lumOff val="-84"/>
                <a:alphaOff val="0"/>
              </a:schemeClr>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Untreated disease / chronic illness</a:t>
              </a:r>
            </a:p>
          </p:txBody>
        </p:sp>
        <p:sp>
          <p:nvSpPr>
            <p:cNvPr id="7" name="Freeform 6"/>
            <p:cNvSpPr/>
            <p:nvPr/>
          </p:nvSpPr>
          <p:spPr>
            <a:xfrm>
              <a:off x="4724400" y="1866900"/>
              <a:ext cx="1904999" cy="1143000"/>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5">
                <a:hueOff val="-868478"/>
                <a:satOff val="918"/>
                <a:lumOff val="-168"/>
                <a:alphaOff val="0"/>
              </a:schemeClr>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Problems with orientation and memory</a:t>
              </a:r>
            </a:p>
          </p:txBody>
        </p:sp>
        <p:sp>
          <p:nvSpPr>
            <p:cNvPr id="8" name="Freeform 7"/>
            <p:cNvSpPr/>
            <p:nvPr/>
          </p:nvSpPr>
          <p:spPr>
            <a:xfrm>
              <a:off x="533400" y="3200400"/>
              <a:ext cx="1904999" cy="1143000"/>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5">
                <a:hueOff val="-1302717"/>
                <a:satOff val="1377"/>
                <a:lumOff val="-252"/>
                <a:alphaOff val="0"/>
              </a:schemeClr>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Lack of assistive devices</a:t>
              </a:r>
            </a:p>
          </p:txBody>
        </p:sp>
        <p:sp>
          <p:nvSpPr>
            <p:cNvPr id="9" name="Freeform 8"/>
            <p:cNvSpPr/>
            <p:nvPr/>
          </p:nvSpPr>
          <p:spPr>
            <a:xfrm>
              <a:off x="2628900" y="3200400"/>
              <a:ext cx="1904999" cy="1143000"/>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5">
                <a:hueOff val="-1736956"/>
                <a:satOff val="1836"/>
                <a:lumOff val="-337"/>
                <a:alphaOff val="0"/>
              </a:schemeClr>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Problems with ADLs and IADLs</a:t>
              </a:r>
            </a:p>
          </p:txBody>
        </p:sp>
        <p:sp>
          <p:nvSpPr>
            <p:cNvPr id="10" name="Freeform 9"/>
            <p:cNvSpPr/>
            <p:nvPr/>
          </p:nvSpPr>
          <p:spPr>
            <a:xfrm>
              <a:off x="4724400" y="3200400"/>
              <a:ext cx="1904999" cy="1143000"/>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5">
                <a:hueOff val="-2171195"/>
                <a:satOff val="2295"/>
                <a:lumOff val="-421"/>
                <a:alphaOff val="0"/>
              </a:schemeClr>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Inadequate soiled clothing, poor hygiene</a:t>
              </a:r>
            </a:p>
          </p:txBody>
        </p:sp>
        <p:sp>
          <p:nvSpPr>
            <p:cNvPr id="11" name="Freeform 10"/>
            <p:cNvSpPr/>
            <p:nvPr/>
          </p:nvSpPr>
          <p:spPr>
            <a:xfrm>
              <a:off x="1581150" y="4533899"/>
              <a:ext cx="1904999" cy="1143000"/>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5">
                <a:hueOff val="-2605434"/>
                <a:satOff val="2754"/>
                <a:lumOff val="-505"/>
                <a:alphaOff val="0"/>
              </a:schemeClr>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Skin breakdowns / </a:t>
              </a:r>
              <a:r>
                <a:rPr lang="en-US" sz="1800" b="1" kern="1200" dirty="0" err="1" smtClean="0">
                  <a:solidFill>
                    <a:schemeClr val="tx1"/>
                  </a:solidFill>
                </a:rPr>
                <a:t>decubitus</a:t>
              </a:r>
              <a:r>
                <a:rPr lang="en-US" sz="1800" b="1" kern="1200" dirty="0" smtClean="0">
                  <a:solidFill>
                    <a:schemeClr val="tx1"/>
                  </a:solidFill>
                </a:rPr>
                <a:t> ulcers</a:t>
              </a:r>
            </a:p>
          </p:txBody>
        </p:sp>
        <p:sp>
          <p:nvSpPr>
            <p:cNvPr id="12" name="Freeform 11"/>
            <p:cNvSpPr/>
            <p:nvPr/>
          </p:nvSpPr>
          <p:spPr>
            <a:xfrm>
              <a:off x="3676650" y="4533899"/>
              <a:ext cx="1904999" cy="1143000"/>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5">
                <a:hueOff val="-3039673"/>
                <a:satOff val="3213"/>
                <a:lumOff val="-589"/>
                <a:alphaOff val="0"/>
              </a:schemeClr>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Diarrhea/urine burns</a:t>
              </a:r>
            </a:p>
          </p:txBody>
        </p:sp>
      </p:grpSp>
      <p:sp>
        <p:nvSpPr>
          <p:cNvPr id="28676" name="Rectangle 2"/>
          <p:cNvSpPr>
            <a:spLocks noGrp="1" noChangeArrowheads="1"/>
          </p:cNvSpPr>
          <p:nvPr>
            <p:ph type="title"/>
          </p:nvPr>
        </p:nvSpPr>
        <p:spPr/>
        <p:txBody>
          <a:bodyPr/>
          <a:lstStyle/>
          <a:p>
            <a:pPr eaLnBrk="1" hangingPunct="1"/>
            <a:r>
              <a:rPr lang="en-US" altLang="en-US" smtClean="0"/>
              <a:t>Characteristics of Victims</a:t>
            </a: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t>Victim’s History</a:t>
            </a:r>
          </a:p>
        </p:txBody>
      </p:sp>
      <p:sp>
        <p:nvSpPr>
          <p:cNvPr id="29699" name="Rectangle 3"/>
          <p:cNvSpPr>
            <a:spLocks noGrp="1" noChangeArrowheads="1"/>
          </p:cNvSpPr>
          <p:nvPr>
            <p:ph type="body" idx="1"/>
          </p:nvPr>
        </p:nvSpPr>
        <p:spPr>
          <a:xfrm>
            <a:off x="457200" y="1600200"/>
            <a:ext cx="8229600" cy="4876800"/>
          </a:xfrm>
        </p:spPr>
        <p:txBody>
          <a:bodyPr/>
          <a:lstStyle/>
          <a:p>
            <a:pPr eaLnBrk="1" hangingPunct="1">
              <a:lnSpc>
                <a:spcPct val="90000"/>
              </a:lnSpc>
            </a:pPr>
            <a:endParaRPr lang="en-US" altLang="en-US" sz="2400" smtClean="0"/>
          </a:p>
          <a:p>
            <a:pPr eaLnBrk="1" hangingPunct="1">
              <a:lnSpc>
                <a:spcPct val="90000"/>
              </a:lnSpc>
              <a:buFontTx/>
              <a:buNone/>
            </a:pPr>
            <a:endParaRPr lang="en-US" altLang="en-US" sz="2400" smtClean="0"/>
          </a:p>
        </p:txBody>
      </p:sp>
      <p:grpSp>
        <p:nvGrpSpPr>
          <p:cNvPr id="2" name="Group 1"/>
          <p:cNvGrpSpPr/>
          <p:nvPr/>
        </p:nvGrpSpPr>
        <p:grpSpPr>
          <a:xfrm>
            <a:off x="533400" y="1371600"/>
            <a:ext cx="8153400" cy="5002577"/>
            <a:chOff x="533400" y="1371600"/>
            <a:chExt cx="8153400" cy="5002577"/>
          </a:xfrm>
        </p:grpSpPr>
        <p:sp>
          <p:nvSpPr>
            <p:cNvPr id="3" name="Freeform 2"/>
            <p:cNvSpPr/>
            <p:nvPr/>
          </p:nvSpPr>
          <p:spPr>
            <a:xfrm>
              <a:off x="533400" y="1371600"/>
              <a:ext cx="8153400" cy="769627"/>
            </a:xfrm>
            <a:custGeom>
              <a:avLst/>
              <a:gdLst>
                <a:gd name="connsiteX0" fmla="*/ 0 w 8153400"/>
                <a:gd name="connsiteY0" fmla="*/ 76963 h 769627"/>
                <a:gd name="connsiteX1" fmla="*/ 76963 w 8153400"/>
                <a:gd name="connsiteY1" fmla="*/ 0 h 769627"/>
                <a:gd name="connsiteX2" fmla="*/ 8076437 w 8153400"/>
                <a:gd name="connsiteY2" fmla="*/ 0 h 769627"/>
                <a:gd name="connsiteX3" fmla="*/ 8153400 w 8153400"/>
                <a:gd name="connsiteY3" fmla="*/ 76963 h 769627"/>
                <a:gd name="connsiteX4" fmla="*/ 8153400 w 8153400"/>
                <a:gd name="connsiteY4" fmla="*/ 692664 h 769627"/>
                <a:gd name="connsiteX5" fmla="*/ 8076437 w 8153400"/>
                <a:gd name="connsiteY5" fmla="*/ 769627 h 769627"/>
                <a:gd name="connsiteX6" fmla="*/ 76963 w 8153400"/>
                <a:gd name="connsiteY6" fmla="*/ 769627 h 769627"/>
                <a:gd name="connsiteX7" fmla="*/ 0 w 8153400"/>
                <a:gd name="connsiteY7" fmla="*/ 692664 h 769627"/>
                <a:gd name="connsiteX8" fmla="*/ 0 w 8153400"/>
                <a:gd name="connsiteY8" fmla="*/ 76963 h 76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53400" h="769627">
                  <a:moveTo>
                    <a:pt x="0" y="76963"/>
                  </a:moveTo>
                  <a:cubicBezTo>
                    <a:pt x="0" y="34458"/>
                    <a:pt x="34458" y="0"/>
                    <a:pt x="76963" y="0"/>
                  </a:cubicBezTo>
                  <a:lnTo>
                    <a:pt x="8076437" y="0"/>
                  </a:lnTo>
                  <a:cubicBezTo>
                    <a:pt x="8118942" y="0"/>
                    <a:pt x="8153400" y="34458"/>
                    <a:pt x="8153400" y="76963"/>
                  </a:cubicBezTo>
                  <a:lnTo>
                    <a:pt x="8153400" y="692664"/>
                  </a:lnTo>
                  <a:cubicBezTo>
                    <a:pt x="8153400" y="735169"/>
                    <a:pt x="8118942" y="769627"/>
                    <a:pt x="8076437" y="769627"/>
                  </a:cubicBezTo>
                  <a:lnTo>
                    <a:pt x="76963" y="769627"/>
                  </a:lnTo>
                  <a:cubicBezTo>
                    <a:pt x="34458" y="769627"/>
                    <a:pt x="0" y="735169"/>
                    <a:pt x="0" y="692664"/>
                  </a:cubicBezTo>
                  <a:lnTo>
                    <a:pt x="0" y="7696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9082" tIns="91440" rIns="91441" bIns="91440" numCol="1" spcCol="1270" anchor="ctr" anchorCtr="0">
              <a:noAutofit/>
            </a:bodyPr>
            <a:lstStyle/>
            <a:p>
              <a:pPr lvl="0" algn="l" defTabSz="1066800">
                <a:lnSpc>
                  <a:spcPct val="90000"/>
                </a:lnSpc>
                <a:spcBef>
                  <a:spcPct val="0"/>
                </a:spcBef>
                <a:spcAft>
                  <a:spcPct val="35000"/>
                </a:spcAft>
              </a:pPr>
              <a:r>
                <a:rPr lang="en-US" sz="2400" kern="1200" dirty="0" smtClean="0">
                  <a:solidFill>
                    <a:schemeClr val="tx2">
                      <a:lumMod val="50000"/>
                    </a:schemeClr>
                  </a:solidFill>
                </a:rPr>
                <a:t>Physically or mentally impaired</a:t>
              </a:r>
              <a:endParaRPr lang="en-US" sz="2400" kern="1200" dirty="0">
                <a:solidFill>
                  <a:schemeClr val="tx2">
                    <a:lumMod val="50000"/>
                  </a:schemeClr>
                </a:solidFill>
              </a:endParaRPr>
            </a:p>
          </p:txBody>
        </p:sp>
        <p:sp>
          <p:nvSpPr>
            <p:cNvPr id="5" name="Rounded Rectangle 4"/>
            <p:cNvSpPr/>
            <p:nvPr/>
          </p:nvSpPr>
          <p:spPr>
            <a:xfrm>
              <a:off x="1088029" y="1448562"/>
              <a:ext cx="675346" cy="615701"/>
            </a:xfrm>
            <a:prstGeom prst="roundRect">
              <a:avLst>
                <a:gd name="adj" fmla="val 10000"/>
              </a:avLst>
            </a:prstGeom>
            <a:blipFill rotWithShape="0">
              <a:blip r:embed="rId3"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Freeform 5"/>
            <p:cNvSpPr/>
            <p:nvPr/>
          </p:nvSpPr>
          <p:spPr>
            <a:xfrm>
              <a:off x="533400" y="2218190"/>
              <a:ext cx="8153400" cy="769627"/>
            </a:xfrm>
            <a:custGeom>
              <a:avLst/>
              <a:gdLst>
                <a:gd name="connsiteX0" fmla="*/ 0 w 8153400"/>
                <a:gd name="connsiteY0" fmla="*/ 76963 h 769627"/>
                <a:gd name="connsiteX1" fmla="*/ 76963 w 8153400"/>
                <a:gd name="connsiteY1" fmla="*/ 0 h 769627"/>
                <a:gd name="connsiteX2" fmla="*/ 8076437 w 8153400"/>
                <a:gd name="connsiteY2" fmla="*/ 0 h 769627"/>
                <a:gd name="connsiteX3" fmla="*/ 8153400 w 8153400"/>
                <a:gd name="connsiteY3" fmla="*/ 76963 h 769627"/>
                <a:gd name="connsiteX4" fmla="*/ 8153400 w 8153400"/>
                <a:gd name="connsiteY4" fmla="*/ 692664 h 769627"/>
                <a:gd name="connsiteX5" fmla="*/ 8076437 w 8153400"/>
                <a:gd name="connsiteY5" fmla="*/ 769627 h 769627"/>
                <a:gd name="connsiteX6" fmla="*/ 76963 w 8153400"/>
                <a:gd name="connsiteY6" fmla="*/ 769627 h 769627"/>
                <a:gd name="connsiteX7" fmla="*/ 0 w 8153400"/>
                <a:gd name="connsiteY7" fmla="*/ 692664 h 769627"/>
                <a:gd name="connsiteX8" fmla="*/ 0 w 8153400"/>
                <a:gd name="connsiteY8" fmla="*/ 76963 h 76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53400" h="769627">
                  <a:moveTo>
                    <a:pt x="0" y="76963"/>
                  </a:moveTo>
                  <a:cubicBezTo>
                    <a:pt x="0" y="34458"/>
                    <a:pt x="34458" y="0"/>
                    <a:pt x="76963" y="0"/>
                  </a:cubicBezTo>
                  <a:lnTo>
                    <a:pt x="8076437" y="0"/>
                  </a:lnTo>
                  <a:cubicBezTo>
                    <a:pt x="8118942" y="0"/>
                    <a:pt x="8153400" y="34458"/>
                    <a:pt x="8153400" y="76963"/>
                  </a:cubicBezTo>
                  <a:lnTo>
                    <a:pt x="8153400" y="692664"/>
                  </a:lnTo>
                  <a:cubicBezTo>
                    <a:pt x="8153400" y="735169"/>
                    <a:pt x="8118942" y="769627"/>
                    <a:pt x="8076437" y="769627"/>
                  </a:cubicBezTo>
                  <a:lnTo>
                    <a:pt x="76963" y="769627"/>
                  </a:lnTo>
                  <a:cubicBezTo>
                    <a:pt x="34458" y="769627"/>
                    <a:pt x="0" y="735169"/>
                    <a:pt x="0" y="692664"/>
                  </a:cubicBezTo>
                  <a:lnTo>
                    <a:pt x="0" y="7696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9082" tIns="91440" rIns="91441" bIns="91440" numCol="1" spcCol="1270" anchor="ctr" anchorCtr="0">
              <a:noAutofit/>
            </a:bodyPr>
            <a:lstStyle/>
            <a:p>
              <a:pPr lvl="0" algn="l" defTabSz="1066800">
                <a:lnSpc>
                  <a:spcPct val="90000"/>
                </a:lnSpc>
                <a:spcBef>
                  <a:spcPct val="0"/>
                </a:spcBef>
                <a:spcAft>
                  <a:spcPct val="35000"/>
                </a:spcAft>
              </a:pPr>
              <a:r>
                <a:rPr lang="en-US" sz="2400" kern="1200" dirty="0" smtClean="0">
                  <a:solidFill>
                    <a:schemeClr val="tx2">
                      <a:lumMod val="50000"/>
                    </a:schemeClr>
                  </a:solidFill>
                </a:rPr>
                <a:t>Multiple forms of mistreatment</a:t>
              </a:r>
            </a:p>
          </p:txBody>
        </p:sp>
        <p:sp>
          <p:nvSpPr>
            <p:cNvPr id="7" name="Rounded Rectangle 6"/>
            <p:cNvSpPr/>
            <p:nvPr/>
          </p:nvSpPr>
          <p:spPr>
            <a:xfrm>
              <a:off x="1059941" y="2282965"/>
              <a:ext cx="731523" cy="640077"/>
            </a:xfrm>
            <a:prstGeom prst="roundRect">
              <a:avLst>
                <a:gd name="adj" fmla="val 10000"/>
              </a:avLst>
            </a:prstGeom>
            <a:blipFill>
              <a:blip r:embed="rId4"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reeform 7"/>
            <p:cNvSpPr/>
            <p:nvPr/>
          </p:nvSpPr>
          <p:spPr>
            <a:xfrm>
              <a:off x="533400" y="3064780"/>
              <a:ext cx="8153400" cy="769627"/>
            </a:xfrm>
            <a:custGeom>
              <a:avLst/>
              <a:gdLst>
                <a:gd name="connsiteX0" fmla="*/ 0 w 8153400"/>
                <a:gd name="connsiteY0" fmla="*/ 76963 h 769627"/>
                <a:gd name="connsiteX1" fmla="*/ 76963 w 8153400"/>
                <a:gd name="connsiteY1" fmla="*/ 0 h 769627"/>
                <a:gd name="connsiteX2" fmla="*/ 8076437 w 8153400"/>
                <a:gd name="connsiteY2" fmla="*/ 0 h 769627"/>
                <a:gd name="connsiteX3" fmla="*/ 8153400 w 8153400"/>
                <a:gd name="connsiteY3" fmla="*/ 76963 h 769627"/>
                <a:gd name="connsiteX4" fmla="*/ 8153400 w 8153400"/>
                <a:gd name="connsiteY4" fmla="*/ 692664 h 769627"/>
                <a:gd name="connsiteX5" fmla="*/ 8076437 w 8153400"/>
                <a:gd name="connsiteY5" fmla="*/ 769627 h 769627"/>
                <a:gd name="connsiteX6" fmla="*/ 76963 w 8153400"/>
                <a:gd name="connsiteY6" fmla="*/ 769627 h 769627"/>
                <a:gd name="connsiteX7" fmla="*/ 0 w 8153400"/>
                <a:gd name="connsiteY7" fmla="*/ 692664 h 769627"/>
                <a:gd name="connsiteX8" fmla="*/ 0 w 8153400"/>
                <a:gd name="connsiteY8" fmla="*/ 76963 h 76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53400" h="769627">
                  <a:moveTo>
                    <a:pt x="0" y="76963"/>
                  </a:moveTo>
                  <a:cubicBezTo>
                    <a:pt x="0" y="34458"/>
                    <a:pt x="34458" y="0"/>
                    <a:pt x="76963" y="0"/>
                  </a:cubicBezTo>
                  <a:lnTo>
                    <a:pt x="8076437" y="0"/>
                  </a:lnTo>
                  <a:cubicBezTo>
                    <a:pt x="8118942" y="0"/>
                    <a:pt x="8153400" y="34458"/>
                    <a:pt x="8153400" y="76963"/>
                  </a:cubicBezTo>
                  <a:lnTo>
                    <a:pt x="8153400" y="692664"/>
                  </a:lnTo>
                  <a:cubicBezTo>
                    <a:pt x="8153400" y="735169"/>
                    <a:pt x="8118942" y="769627"/>
                    <a:pt x="8076437" y="769627"/>
                  </a:cubicBezTo>
                  <a:lnTo>
                    <a:pt x="76963" y="769627"/>
                  </a:lnTo>
                  <a:cubicBezTo>
                    <a:pt x="34458" y="769627"/>
                    <a:pt x="0" y="735169"/>
                    <a:pt x="0" y="692664"/>
                  </a:cubicBezTo>
                  <a:lnTo>
                    <a:pt x="0" y="7696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9082" tIns="91440" rIns="91441" bIns="91440" numCol="1" spcCol="1270" anchor="ctr" anchorCtr="0">
              <a:noAutofit/>
            </a:bodyPr>
            <a:lstStyle/>
            <a:p>
              <a:pPr lvl="0" algn="l" defTabSz="1066800">
                <a:lnSpc>
                  <a:spcPct val="90000"/>
                </a:lnSpc>
                <a:spcBef>
                  <a:spcPct val="0"/>
                </a:spcBef>
                <a:spcAft>
                  <a:spcPct val="35000"/>
                </a:spcAft>
              </a:pPr>
              <a:r>
                <a:rPr lang="en-US" sz="2400" kern="1200" dirty="0" smtClean="0">
                  <a:solidFill>
                    <a:schemeClr val="tx2">
                      <a:lumMod val="50000"/>
                    </a:schemeClr>
                  </a:solidFill>
                </a:rPr>
                <a:t>History of oppression</a:t>
              </a:r>
            </a:p>
          </p:txBody>
        </p:sp>
        <p:sp>
          <p:nvSpPr>
            <p:cNvPr id="9" name="Rounded Rectangle 8"/>
            <p:cNvSpPr/>
            <p:nvPr/>
          </p:nvSpPr>
          <p:spPr>
            <a:xfrm>
              <a:off x="1088029" y="3182394"/>
              <a:ext cx="675346" cy="534398"/>
            </a:xfrm>
            <a:prstGeom prst="roundRect">
              <a:avLst>
                <a:gd name="adj" fmla="val 10000"/>
              </a:avLst>
            </a:prstGeom>
            <a:blipFill rotWithShape="0">
              <a:blip r:embed="rId5"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9"/>
            <p:cNvSpPr/>
            <p:nvPr/>
          </p:nvSpPr>
          <p:spPr>
            <a:xfrm>
              <a:off x="533400" y="3911370"/>
              <a:ext cx="8153400" cy="769627"/>
            </a:xfrm>
            <a:custGeom>
              <a:avLst/>
              <a:gdLst>
                <a:gd name="connsiteX0" fmla="*/ 0 w 8153400"/>
                <a:gd name="connsiteY0" fmla="*/ 76963 h 769627"/>
                <a:gd name="connsiteX1" fmla="*/ 76963 w 8153400"/>
                <a:gd name="connsiteY1" fmla="*/ 0 h 769627"/>
                <a:gd name="connsiteX2" fmla="*/ 8076437 w 8153400"/>
                <a:gd name="connsiteY2" fmla="*/ 0 h 769627"/>
                <a:gd name="connsiteX3" fmla="*/ 8153400 w 8153400"/>
                <a:gd name="connsiteY3" fmla="*/ 76963 h 769627"/>
                <a:gd name="connsiteX4" fmla="*/ 8153400 w 8153400"/>
                <a:gd name="connsiteY4" fmla="*/ 692664 h 769627"/>
                <a:gd name="connsiteX5" fmla="*/ 8076437 w 8153400"/>
                <a:gd name="connsiteY5" fmla="*/ 769627 h 769627"/>
                <a:gd name="connsiteX6" fmla="*/ 76963 w 8153400"/>
                <a:gd name="connsiteY6" fmla="*/ 769627 h 769627"/>
                <a:gd name="connsiteX7" fmla="*/ 0 w 8153400"/>
                <a:gd name="connsiteY7" fmla="*/ 692664 h 769627"/>
                <a:gd name="connsiteX8" fmla="*/ 0 w 8153400"/>
                <a:gd name="connsiteY8" fmla="*/ 76963 h 76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53400" h="769627">
                  <a:moveTo>
                    <a:pt x="0" y="76963"/>
                  </a:moveTo>
                  <a:cubicBezTo>
                    <a:pt x="0" y="34458"/>
                    <a:pt x="34458" y="0"/>
                    <a:pt x="76963" y="0"/>
                  </a:cubicBezTo>
                  <a:lnTo>
                    <a:pt x="8076437" y="0"/>
                  </a:lnTo>
                  <a:cubicBezTo>
                    <a:pt x="8118942" y="0"/>
                    <a:pt x="8153400" y="34458"/>
                    <a:pt x="8153400" y="76963"/>
                  </a:cubicBezTo>
                  <a:lnTo>
                    <a:pt x="8153400" y="692664"/>
                  </a:lnTo>
                  <a:cubicBezTo>
                    <a:pt x="8153400" y="735169"/>
                    <a:pt x="8118942" y="769627"/>
                    <a:pt x="8076437" y="769627"/>
                  </a:cubicBezTo>
                  <a:lnTo>
                    <a:pt x="76963" y="769627"/>
                  </a:lnTo>
                  <a:cubicBezTo>
                    <a:pt x="34458" y="769627"/>
                    <a:pt x="0" y="735169"/>
                    <a:pt x="0" y="692664"/>
                  </a:cubicBezTo>
                  <a:lnTo>
                    <a:pt x="0" y="7696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9082" tIns="91440" rIns="91441" bIns="91440" numCol="1" spcCol="1270" anchor="ctr" anchorCtr="0">
              <a:noAutofit/>
            </a:bodyPr>
            <a:lstStyle/>
            <a:p>
              <a:pPr lvl="0" algn="l" defTabSz="1066800">
                <a:lnSpc>
                  <a:spcPct val="90000"/>
                </a:lnSpc>
                <a:spcBef>
                  <a:spcPct val="0"/>
                </a:spcBef>
                <a:spcAft>
                  <a:spcPct val="35000"/>
                </a:spcAft>
              </a:pPr>
              <a:r>
                <a:rPr lang="en-US" sz="2400" kern="1200" dirty="0" smtClean="0">
                  <a:solidFill>
                    <a:schemeClr val="tx2">
                      <a:lumMod val="50000"/>
                    </a:schemeClr>
                  </a:solidFill>
                </a:rPr>
                <a:t>Learned helplessness or depression</a:t>
              </a:r>
            </a:p>
          </p:txBody>
        </p:sp>
        <p:sp>
          <p:nvSpPr>
            <p:cNvPr id="11" name="Rounded Rectangle 10"/>
            <p:cNvSpPr/>
            <p:nvPr/>
          </p:nvSpPr>
          <p:spPr>
            <a:xfrm>
              <a:off x="1088029" y="3988333"/>
              <a:ext cx="675346" cy="615701"/>
            </a:xfrm>
            <a:prstGeom prst="roundRect">
              <a:avLst>
                <a:gd name="adj" fmla="val 10000"/>
              </a:avLst>
            </a:prstGeom>
            <a:blipFill rotWithShape="0">
              <a:blip r:embed="rId6"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Freeform 11"/>
            <p:cNvSpPr/>
            <p:nvPr/>
          </p:nvSpPr>
          <p:spPr>
            <a:xfrm>
              <a:off x="533400" y="4757960"/>
              <a:ext cx="8153400" cy="769627"/>
            </a:xfrm>
            <a:custGeom>
              <a:avLst/>
              <a:gdLst>
                <a:gd name="connsiteX0" fmla="*/ 0 w 8153400"/>
                <a:gd name="connsiteY0" fmla="*/ 76963 h 769627"/>
                <a:gd name="connsiteX1" fmla="*/ 76963 w 8153400"/>
                <a:gd name="connsiteY1" fmla="*/ 0 h 769627"/>
                <a:gd name="connsiteX2" fmla="*/ 8076437 w 8153400"/>
                <a:gd name="connsiteY2" fmla="*/ 0 h 769627"/>
                <a:gd name="connsiteX3" fmla="*/ 8153400 w 8153400"/>
                <a:gd name="connsiteY3" fmla="*/ 76963 h 769627"/>
                <a:gd name="connsiteX4" fmla="*/ 8153400 w 8153400"/>
                <a:gd name="connsiteY4" fmla="*/ 692664 h 769627"/>
                <a:gd name="connsiteX5" fmla="*/ 8076437 w 8153400"/>
                <a:gd name="connsiteY5" fmla="*/ 769627 h 769627"/>
                <a:gd name="connsiteX6" fmla="*/ 76963 w 8153400"/>
                <a:gd name="connsiteY6" fmla="*/ 769627 h 769627"/>
                <a:gd name="connsiteX7" fmla="*/ 0 w 8153400"/>
                <a:gd name="connsiteY7" fmla="*/ 692664 h 769627"/>
                <a:gd name="connsiteX8" fmla="*/ 0 w 8153400"/>
                <a:gd name="connsiteY8" fmla="*/ 76963 h 76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53400" h="769627">
                  <a:moveTo>
                    <a:pt x="0" y="76963"/>
                  </a:moveTo>
                  <a:cubicBezTo>
                    <a:pt x="0" y="34458"/>
                    <a:pt x="34458" y="0"/>
                    <a:pt x="76963" y="0"/>
                  </a:cubicBezTo>
                  <a:lnTo>
                    <a:pt x="8076437" y="0"/>
                  </a:lnTo>
                  <a:cubicBezTo>
                    <a:pt x="8118942" y="0"/>
                    <a:pt x="8153400" y="34458"/>
                    <a:pt x="8153400" y="76963"/>
                  </a:cubicBezTo>
                  <a:lnTo>
                    <a:pt x="8153400" y="692664"/>
                  </a:lnTo>
                  <a:cubicBezTo>
                    <a:pt x="8153400" y="735169"/>
                    <a:pt x="8118942" y="769627"/>
                    <a:pt x="8076437" y="769627"/>
                  </a:cubicBezTo>
                  <a:lnTo>
                    <a:pt x="76963" y="769627"/>
                  </a:lnTo>
                  <a:cubicBezTo>
                    <a:pt x="34458" y="769627"/>
                    <a:pt x="0" y="735169"/>
                    <a:pt x="0" y="692664"/>
                  </a:cubicBezTo>
                  <a:lnTo>
                    <a:pt x="0" y="7696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9082" tIns="91440" rIns="91441" bIns="91440" numCol="1" spcCol="1270" anchor="ctr" anchorCtr="0">
              <a:noAutofit/>
            </a:bodyPr>
            <a:lstStyle/>
            <a:p>
              <a:pPr lvl="0" algn="l" defTabSz="1066800">
                <a:lnSpc>
                  <a:spcPct val="90000"/>
                </a:lnSpc>
                <a:spcBef>
                  <a:spcPct val="0"/>
                </a:spcBef>
                <a:spcAft>
                  <a:spcPct val="35000"/>
                </a:spcAft>
              </a:pPr>
              <a:r>
                <a:rPr lang="en-US" sz="2400" kern="1200" dirty="0" smtClean="0">
                  <a:solidFill>
                    <a:schemeClr val="tx2">
                      <a:lumMod val="50000"/>
                    </a:schemeClr>
                  </a:solidFill>
                </a:rPr>
                <a:t>Guilt, personal inadequacy, and hopelessness</a:t>
              </a:r>
            </a:p>
          </p:txBody>
        </p:sp>
        <p:sp>
          <p:nvSpPr>
            <p:cNvPr id="13" name="Rounded Rectangle 12"/>
            <p:cNvSpPr/>
            <p:nvPr/>
          </p:nvSpPr>
          <p:spPr>
            <a:xfrm>
              <a:off x="1088029" y="4834923"/>
              <a:ext cx="675346" cy="615701"/>
            </a:xfrm>
            <a:prstGeom prst="roundRect">
              <a:avLst>
                <a:gd name="adj" fmla="val 10000"/>
              </a:avLst>
            </a:prstGeom>
            <a:blipFill rotWithShape="0">
              <a:blip r:embed="rId7"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Freeform 13"/>
            <p:cNvSpPr/>
            <p:nvPr/>
          </p:nvSpPr>
          <p:spPr>
            <a:xfrm>
              <a:off x="533400" y="5604550"/>
              <a:ext cx="8153400" cy="769627"/>
            </a:xfrm>
            <a:custGeom>
              <a:avLst/>
              <a:gdLst>
                <a:gd name="connsiteX0" fmla="*/ 0 w 8153400"/>
                <a:gd name="connsiteY0" fmla="*/ 76963 h 769627"/>
                <a:gd name="connsiteX1" fmla="*/ 76963 w 8153400"/>
                <a:gd name="connsiteY1" fmla="*/ 0 h 769627"/>
                <a:gd name="connsiteX2" fmla="*/ 8076437 w 8153400"/>
                <a:gd name="connsiteY2" fmla="*/ 0 h 769627"/>
                <a:gd name="connsiteX3" fmla="*/ 8153400 w 8153400"/>
                <a:gd name="connsiteY3" fmla="*/ 76963 h 769627"/>
                <a:gd name="connsiteX4" fmla="*/ 8153400 w 8153400"/>
                <a:gd name="connsiteY4" fmla="*/ 692664 h 769627"/>
                <a:gd name="connsiteX5" fmla="*/ 8076437 w 8153400"/>
                <a:gd name="connsiteY5" fmla="*/ 769627 h 769627"/>
                <a:gd name="connsiteX6" fmla="*/ 76963 w 8153400"/>
                <a:gd name="connsiteY6" fmla="*/ 769627 h 769627"/>
                <a:gd name="connsiteX7" fmla="*/ 0 w 8153400"/>
                <a:gd name="connsiteY7" fmla="*/ 692664 h 769627"/>
                <a:gd name="connsiteX8" fmla="*/ 0 w 8153400"/>
                <a:gd name="connsiteY8" fmla="*/ 76963 h 76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53400" h="769627">
                  <a:moveTo>
                    <a:pt x="0" y="76963"/>
                  </a:moveTo>
                  <a:cubicBezTo>
                    <a:pt x="0" y="34458"/>
                    <a:pt x="34458" y="0"/>
                    <a:pt x="76963" y="0"/>
                  </a:cubicBezTo>
                  <a:lnTo>
                    <a:pt x="8076437" y="0"/>
                  </a:lnTo>
                  <a:cubicBezTo>
                    <a:pt x="8118942" y="0"/>
                    <a:pt x="8153400" y="34458"/>
                    <a:pt x="8153400" y="76963"/>
                  </a:cubicBezTo>
                  <a:lnTo>
                    <a:pt x="8153400" y="692664"/>
                  </a:lnTo>
                  <a:cubicBezTo>
                    <a:pt x="8153400" y="735169"/>
                    <a:pt x="8118942" y="769627"/>
                    <a:pt x="8076437" y="769627"/>
                  </a:cubicBezTo>
                  <a:lnTo>
                    <a:pt x="76963" y="769627"/>
                  </a:lnTo>
                  <a:cubicBezTo>
                    <a:pt x="34458" y="769627"/>
                    <a:pt x="0" y="735169"/>
                    <a:pt x="0" y="692664"/>
                  </a:cubicBezTo>
                  <a:lnTo>
                    <a:pt x="0" y="7696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9082" tIns="91440" rIns="91441" bIns="91440" numCol="1" spcCol="1270" anchor="ctr" anchorCtr="0">
              <a:noAutofit/>
            </a:bodyPr>
            <a:lstStyle/>
            <a:p>
              <a:pPr lvl="0" algn="l" defTabSz="1066800">
                <a:lnSpc>
                  <a:spcPct val="90000"/>
                </a:lnSpc>
                <a:spcBef>
                  <a:spcPct val="0"/>
                </a:spcBef>
                <a:spcAft>
                  <a:spcPct val="35000"/>
                </a:spcAft>
              </a:pPr>
              <a:r>
                <a:rPr lang="en-US" sz="2400" kern="1200" dirty="0" smtClean="0">
                  <a:solidFill>
                    <a:schemeClr val="tx2">
                      <a:lumMod val="50000"/>
                    </a:schemeClr>
                  </a:solidFill>
                </a:rPr>
                <a:t>Victim’s concerns with being a burden</a:t>
              </a:r>
            </a:p>
          </p:txBody>
        </p:sp>
        <p:sp>
          <p:nvSpPr>
            <p:cNvPr id="15" name="Rounded Rectangle 14"/>
            <p:cNvSpPr/>
            <p:nvPr/>
          </p:nvSpPr>
          <p:spPr>
            <a:xfrm>
              <a:off x="1088029" y="5681513"/>
              <a:ext cx="675346" cy="615701"/>
            </a:xfrm>
            <a:prstGeom prst="roundRect">
              <a:avLst>
                <a:gd name="adj" fmla="val 10000"/>
              </a:avLst>
            </a:prstGeom>
            <a:blipFill rotWithShape="0">
              <a:blip r:embed="rId8"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C:\Users\HP Compaq\AppData\Local\Microsoft\Windows\Temporary Internet Files\Content.IE5\VE2OFIT6\MCj04421150000[1].png"/>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a:ext>
            </a:extLst>
          </a:blip>
          <a:srcRect/>
          <a:stretch>
            <a:fillRect/>
          </a:stretch>
        </p:blipFill>
        <p:spPr bwMode="auto">
          <a:xfrm>
            <a:off x="609600" y="1447800"/>
            <a:ext cx="7239000" cy="5410200"/>
          </a:xfrm>
          <a:prstGeom prst="rect">
            <a:avLst/>
          </a:prstGeom>
          <a:noFill/>
        </p:spPr>
      </p:pic>
      <p:sp>
        <p:nvSpPr>
          <p:cNvPr id="30723" name="Rectangle 2"/>
          <p:cNvSpPr>
            <a:spLocks noGrp="1" noChangeArrowheads="1"/>
          </p:cNvSpPr>
          <p:nvPr>
            <p:ph type="title"/>
          </p:nvPr>
        </p:nvSpPr>
        <p:spPr/>
        <p:txBody>
          <a:bodyPr/>
          <a:lstStyle/>
          <a:p>
            <a:pPr eaLnBrk="1" hangingPunct="1"/>
            <a:r>
              <a:rPr lang="en-US" altLang="en-US" sz="4000" smtClean="0"/>
              <a:t>Victim’s Behavioral Indicators of Neglect</a:t>
            </a:r>
          </a:p>
        </p:txBody>
      </p:sp>
      <p:sp>
        <p:nvSpPr>
          <p:cNvPr id="2" name="Rectangle 3"/>
          <p:cNvSpPr>
            <a:spLocks noGrp="1" noChangeArrowheads="1"/>
          </p:cNvSpPr>
          <p:nvPr>
            <p:ph type="body" idx="1"/>
          </p:nvPr>
        </p:nvSpPr>
        <p:spPr>
          <a:xfrm>
            <a:off x="457200" y="1905000"/>
            <a:ext cx="8229600" cy="3886200"/>
          </a:xfrm>
        </p:spPr>
        <p:txBody>
          <a:bodyPr/>
          <a:lstStyle/>
          <a:p>
            <a:pPr eaLnBrk="1" hangingPunct="1">
              <a:lnSpc>
                <a:spcPct val="80000"/>
              </a:lnSpc>
              <a:buFontTx/>
              <a:buNone/>
            </a:pPr>
            <a:endParaRPr lang="en-US" altLang="en-US" sz="2400" smtClean="0"/>
          </a:p>
          <a:p>
            <a:pPr eaLnBrk="1" hangingPunct="1">
              <a:lnSpc>
                <a:spcPct val="80000"/>
              </a:lnSpc>
              <a:buFontTx/>
              <a:buNone/>
            </a:pPr>
            <a:endParaRPr lang="en-US" altLang="en-US" sz="2400" smtClean="0"/>
          </a:p>
          <a:p>
            <a:pPr eaLnBrk="1" hangingPunct="1">
              <a:lnSpc>
                <a:spcPct val="80000"/>
              </a:lnSpc>
            </a:pPr>
            <a:endParaRPr lang="en-US" altLang="en-US" sz="2000" smtClean="0"/>
          </a:p>
        </p:txBody>
      </p:sp>
      <p:grpSp>
        <p:nvGrpSpPr>
          <p:cNvPr id="3" name="Group 2"/>
          <p:cNvGrpSpPr/>
          <p:nvPr/>
        </p:nvGrpSpPr>
        <p:grpSpPr>
          <a:xfrm>
            <a:off x="609600" y="1524000"/>
            <a:ext cx="7696200" cy="4343400"/>
            <a:chOff x="609600" y="1524000"/>
            <a:chExt cx="7696200" cy="4343400"/>
          </a:xfrm>
        </p:grpSpPr>
        <p:sp>
          <p:nvSpPr>
            <p:cNvPr id="4" name="Rectangle 3"/>
            <p:cNvSpPr/>
            <p:nvPr/>
          </p:nvSpPr>
          <p:spPr>
            <a:xfrm>
              <a:off x="609600" y="1524000"/>
              <a:ext cx="7696200" cy="4343400"/>
            </a:xfrm>
            <a:prstGeom prst="rect">
              <a:avLst/>
            </a:prstGeom>
            <a:noFill/>
          </p:spPr>
        </p:sp>
        <p:sp>
          <p:nvSpPr>
            <p:cNvPr id="6" name="Freeform 5"/>
            <p:cNvSpPr/>
            <p:nvPr/>
          </p:nvSpPr>
          <p:spPr>
            <a:xfrm>
              <a:off x="611854" y="1906934"/>
              <a:ext cx="1788765" cy="1073259"/>
            </a:xfrm>
            <a:custGeom>
              <a:avLst/>
              <a:gdLst>
                <a:gd name="connsiteX0" fmla="*/ 0 w 1788765"/>
                <a:gd name="connsiteY0" fmla="*/ 0 h 1073259"/>
                <a:gd name="connsiteX1" fmla="*/ 1788765 w 1788765"/>
                <a:gd name="connsiteY1" fmla="*/ 0 h 1073259"/>
                <a:gd name="connsiteX2" fmla="*/ 1788765 w 1788765"/>
                <a:gd name="connsiteY2" fmla="*/ 1073259 h 1073259"/>
                <a:gd name="connsiteX3" fmla="*/ 0 w 1788765"/>
                <a:gd name="connsiteY3" fmla="*/ 1073259 h 1073259"/>
                <a:gd name="connsiteX4" fmla="*/ 0 w 1788765"/>
                <a:gd name="connsiteY4" fmla="*/ 0 h 1073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765" h="1073259">
                  <a:moveTo>
                    <a:pt x="0" y="0"/>
                  </a:moveTo>
                  <a:lnTo>
                    <a:pt x="1788765" y="0"/>
                  </a:lnTo>
                  <a:lnTo>
                    <a:pt x="1788765" y="1073259"/>
                  </a:lnTo>
                  <a:lnTo>
                    <a:pt x="0" y="1073259"/>
                  </a:lnTo>
                  <a:lnTo>
                    <a:pt x="0" y="0"/>
                  </a:lnTo>
                  <a:close/>
                </a:path>
              </a:pathLst>
            </a:cu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Fearful</a:t>
              </a:r>
              <a:endParaRPr lang="en-US" sz="2000" kern="1200" dirty="0"/>
            </a:p>
          </p:txBody>
        </p:sp>
        <p:sp>
          <p:nvSpPr>
            <p:cNvPr id="7" name="Freeform 6"/>
            <p:cNvSpPr/>
            <p:nvPr/>
          </p:nvSpPr>
          <p:spPr>
            <a:xfrm>
              <a:off x="2579496" y="1906934"/>
              <a:ext cx="1788765" cy="1073259"/>
            </a:xfrm>
            <a:custGeom>
              <a:avLst/>
              <a:gdLst>
                <a:gd name="connsiteX0" fmla="*/ 0 w 1788765"/>
                <a:gd name="connsiteY0" fmla="*/ 0 h 1073259"/>
                <a:gd name="connsiteX1" fmla="*/ 1788765 w 1788765"/>
                <a:gd name="connsiteY1" fmla="*/ 0 h 1073259"/>
                <a:gd name="connsiteX2" fmla="*/ 1788765 w 1788765"/>
                <a:gd name="connsiteY2" fmla="*/ 1073259 h 1073259"/>
                <a:gd name="connsiteX3" fmla="*/ 0 w 1788765"/>
                <a:gd name="connsiteY3" fmla="*/ 1073259 h 1073259"/>
                <a:gd name="connsiteX4" fmla="*/ 0 w 1788765"/>
                <a:gd name="connsiteY4" fmla="*/ 0 h 1073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765" h="1073259">
                  <a:moveTo>
                    <a:pt x="0" y="0"/>
                  </a:moveTo>
                  <a:lnTo>
                    <a:pt x="1788765" y="0"/>
                  </a:lnTo>
                  <a:lnTo>
                    <a:pt x="1788765" y="1073259"/>
                  </a:lnTo>
                  <a:lnTo>
                    <a:pt x="0" y="1073259"/>
                  </a:lnTo>
                  <a:lnTo>
                    <a:pt x="0" y="0"/>
                  </a:lnTo>
                  <a:close/>
                </a:path>
              </a:pathLst>
            </a:cu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Anxious, agitated</a:t>
              </a:r>
            </a:p>
          </p:txBody>
        </p:sp>
        <p:sp>
          <p:nvSpPr>
            <p:cNvPr id="8" name="Freeform 7"/>
            <p:cNvSpPr/>
            <p:nvPr/>
          </p:nvSpPr>
          <p:spPr>
            <a:xfrm>
              <a:off x="4547138" y="1906934"/>
              <a:ext cx="1788765" cy="1073259"/>
            </a:xfrm>
            <a:custGeom>
              <a:avLst/>
              <a:gdLst>
                <a:gd name="connsiteX0" fmla="*/ 0 w 1788765"/>
                <a:gd name="connsiteY0" fmla="*/ 0 h 1073259"/>
                <a:gd name="connsiteX1" fmla="*/ 1788765 w 1788765"/>
                <a:gd name="connsiteY1" fmla="*/ 0 h 1073259"/>
                <a:gd name="connsiteX2" fmla="*/ 1788765 w 1788765"/>
                <a:gd name="connsiteY2" fmla="*/ 1073259 h 1073259"/>
                <a:gd name="connsiteX3" fmla="*/ 0 w 1788765"/>
                <a:gd name="connsiteY3" fmla="*/ 1073259 h 1073259"/>
                <a:gd name="connsiteX4" fmla="*/ 0 w 1788765"/>
                <a:gd name="connsiteY4" fmla="*/ 0 h 1073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765" h="1073259">
                  <a:moveTo>
                    <a:pt x="0" y="0"/>
                  </a:moveTo>
                  <a:lnTo>
                    <a:pt x="1788765" y="0"/>
                  </a:lnTo>
                  <a:lnTo>
                    <a:pt x="1788765" y="1073259"/>
                  </a:lnTo>
                  <a:lnTo>
                    <a:pt x="0" y="1073259"/>
                  </a:lnTo>
                  <a:lnTo>
                    <a:pt x="0" y="0"/>
                  </a:lnTo>
                  <a:close/>
                </a:path>
              </a:pathLst>
            </a:cu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Angry</a:t>
              </a:r>
            </a:p>
          </p:txBody>
        </p:sp>
        <p:sp>
          <p:nvSpPr>
            <p:cNvPr id="9" name="Freeform 8"/>
            <p:cNvSpPr/>
            <p:nvPr/>
          </p:nvSpPr>
          <p:spPr>
            <a:xfrm>
              <a:off x="6514780" y="1906934"/>
              <a:ext cx="1788765" cy="1073259"/>
            </a:xfrm>
            <a:custGeom>
              <a:avLst/>
              <a:gdLst>
                <a:gd name="connsiteX0" fmla="*/ 0 w 1788765"/>
                <a:gd name="connsiteY0" fmla="*/ 0 h 1073259"/>
                <a:gd name="connsiteX1" fmla="*/ 1788765 w 1788765"/>
                <a:gd name="connsiteY1" fmla="*/ 0 h 1073259"/>
                <a:gd name="connsiteX2" fmla="*/ 1788765 w 1788765"/>
                <a:gd name="connsiteY2" fmla="*/ 1073259 h 1073259"/>
                <a:gd name="connsiteX3" fmla="*/ 0 w 1788765"/>
                <a:gd name="connsiteY3" fmla="*/ 1073259 h 1073259"/>
                <a:gd name="connsiteX4" fmla="*/ 0 w 1788765"/>
                <a:gd name="connsiteY4" fmla="*/ 0 h 1073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765" h="1073259">
                  <a:moveTo>
                    <a:pt x="0" y="0"/>
                  </a:moveTo>
                  <a:lnTo>
                    <a:pt x="1788765" y="0"/>
                  </a:lnTo>
                  <a:lnTo>
                    <a:pt x="1788765" y="1073259"/>
                  </a:lnTo>
                  <a:lnTo>
                    <a:pt x="0" y="1073259"/>
                  </a:lnTo>
                  <a:lnTo>
                    <a:pt x="0" y="0"/>
                  </a:lnTo>
                  <a:close/>
                </a:path>
              </a:pathLst>
            </a:cu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Isolated/ withdrawn</a:t>
              </a:r>
            </a:p>
          </p:txBody>
        </p:sp>
        <p:sp>
          <p:nvSpPr>
            <p:cNvPr id="10" name="Freeform 9"/>
            <p:cNvSpPr/>
            <p:nvPr/>
          </p:nvSpPr>
          <p:spPr>
            <a:xfrm>
              <a:off x="611854" y="3159070"/>
              <a:ext cx="1788765" cy="1073259"/>
            </a:xfrm>
            <a:custGeom>
              <a:avLst/>
              <a:gdLst>
                <a:gd name="connsiteX0" fmla="*/ 0 w 1788765"/>
                <a:gd name="connsiteY0" fmla="*/ 0 h 1073259"/>
                <a:gd name="connsiteX1" fmla="*/ 1788765 w 1788765"/>
                <a:gd name="connsiteY1" fmla="*/ 0 h 1073259"/>
                <a:gd name="connsiteX2" fmla="*/ 1788765 w 1788765"/>
                <a:gd name="connsiteY2" fmla="*/ 1073259 h 1073259"/>
                <a:gd name="connsiteX3" fmla="*/ 0 w 1788765"/>
                <a:gd name="connsiteY3" fmla="*/ 1073259 h 1073259"/>
                <a:gd name="connsiteX4" fmla="*/ 0 w 1788765"/>
                <a:gd name="connsiteY4" fmla="*/ 0 h 1073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765" h="1073259">
                  <a:moveTo>
                    <a:pt x="0" y="0"/>
                  </a:moveTo>
                  <a:lnTo>
                    <a:pt x="1788765" y="0"/>
                  </a:lnTo>
                  <a:lnTo>
                    <a:pt x="1788765" y="1073259"/>
                  </a:lnTo>
                  <a:lnTo>
                    <a:pt x="0" y="1073259"/>
                  </a:lnTo>
                  <a:lnTo>
                    <a:pt x="0" y="0"/>
                  </a:lnTo>
                  <a:close/>
                </a:path>
              </a:pathLst>
            </a:cu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Depressed</a:t>
              </a:r>
            </a:p>
          </p:txBody>
        </p:sp>
        <p:sp>
          <p:nvSpPr>
            <p:cNvPr id="11" name="Freeform 10"/>
            <p:cNvSpPr/>
            <p:nvPr/>
          </p:nvSpPr>
          <p:spPr>
            <a:xfrm>
              <a:off x="2579496" y="3159070"/>
              <a:ext cx="1788765" cy="1073259"/>
            </a:xfrm>
            <a:custGeom>
              <a:avLst/>
              <a:gdLst>
                <a:gd name="connsiteX0" fmla="*/ 0 w 1788765"/>
                <a:gd name="connsiteY0" fmla="*/ 0 h 1073259"/>
                <a:gd name="connsiteX1" fmla="*/ 1788765 w 1788765"/>
                <a:gd name="connsiteY1" fmla="*/ 0 h 1073259"/>
                <a:gd name="connsiteX2" fmla="*/ 1788765 w 1788765"/>
                <a:gd name="connsiteY2" fmla="*/ 1073259 h 1073259"/>
                <a:gd name="connsiteX3" fmla="*/ 0 w 1788765"/>
                <a:gd name="connsiteY3" fmla="*/ 1073259 h 1073259"/>
                <a:gd name="connsiteX4" fmla="*/ 0 w 1788765"/>
                <a:gd name="connsiteY4" fmla="*/ 0 h 1073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765" h="1073259">
                  <a:moveTo>
                    <a:pt x="0" y="0"/>
                  </a:moveTo>
                  <a:lnTo>
                    <a:pt x="1788765" y="0"/>
                  </a:lnTo>
                  <a:lnTo>
                    <a:pt x="1788765" y="1073259"/>
                  </a:lnTo>
                  <a:lnTo>
                    <a:pt x="0" y="1073259"/>
                  </a:lnTo>
                  <a:lnTo>
                    <a:pt x="0" y="0"/>
                  </a:lnTo>
                  <a:close/>
                </a:path>
              </a:pathLst>
            </a:cu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Ambivalent</a:t>
              </a:r>
            </a:p>
          </p:txBody>
        </p:sp>
        <p:sp>
          <p:nvSpPr>
            <p:cNvPr id="12" name="Freeform 11"/>
            <p:cNvSpPr/>
            <p:nvPr/>
          </p:nvSpPr>
          <p:spPr>
            <a:xfrm>
              <a:off x="4547138" y="3159070"/>
              <a:ext cx="1788765" cy="1073259"/>
            </a:xfrm>
            <a:custGeom>
              <a:avLst/>
              <a:gdLst>
                <a:gd name="connsiteX0" fmla="*/ 0 w 1788765"/>
                <a:gd name="connsiteY0" fmla="*/ 0 h 1073259"/>
                <a:gd name="connsiteX1" fmla="*/ 1788765 w 1788765"/>
                <a:gd name="connsiteY1" fmla="*/ 0 h 1073259"/>
                <a:gd name="connsiteX2" fmla="*/ 1788765 w 1788765"/>
                <a:gd name="connsiteY2" fmla="*/ 1073259 h 1073259"/>
                <a:gd name="connsiteX3" fmla="*/ 0 w 1788765"/>
                <a:gd name="connsiteY3" fmla="*/ 1073259 h 1073259"/>
                <a:gd name="connsiteX4" fmla="*/ 0 w 1788765"/>
                <a:gd name="connsiteY4" fmla="*/ 0 h 1073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765" h="1073259">
                  <a:moveTo>
                    <a:pt x="0" y="0"/>
                  </a:moveTo>
                  <a:lnTo>
                    <a:pt x="1788765" y="0"/>
                  </a:lnTo>
                  <a:lnTo>
                    <a:pt x="1788765" y="1073259"/>
                  </a:lnTo>
                  <a:lnTo>
                    <a:pt x="0" y="1073259"/>
                  </a:lnTo>
                  <a:lnTo>
                    <a:pt x="0" y="0"/>
                  </a:lnTo>
                  <a:close/>
                </a:path>
              </a:pathLst>
            </a:cu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Confused, disoriented</a:t>
              </a:r>
            </a:p>
          </p:txBody>
        </p:sp>
        <p:sp>
          <p:nvSpPr>
            <p:cNvPr id="13" name="Freeform 12"/>
            <p:cNvSpPr/>
            <p:nvPr/>
          </p:nvSpPr>
          <p:spPr>
            <a:xfrm>
              <a:off x="6514780" y="3159070"/>
              <a:ext cx="1788765" cy="1073259"/>
            </a:xfrm>
            <a:custGeom>
              <a:avLst/>
              <a:gdLst>
                <a:gd name="connsiteX0" fmla="*/ 0 w 1788765"/>
                <a:gd name="connsiteY0" fmla="*/ 0 h 1073259"/>
                <a:gd name="connsiteX1" fmla="*/ 1788765 w 1788765"/>
                <a:gd name="connsiteY1" fmla="*/ 0 h 1073259"/>
                <a:gd name="connsiteX2" fmla="*/ 1788765 w 1788765"/>
                <a:gd name="connsiteY2" fmla="*/ 1073259 h 1073259"/>
                <a:gd name="connsiteX3" fmla="*/ 0 w 1788765"/>
                <a:gd name="connsiteY3" fmla="*/ 1073259 h 1073259"/>
                <a:gd name="connsiteX4" fmla="*/ 0 w 1788765"/>
                <a:gd name="connsiteY4" fmla="*/ 0 h 1073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765" h="1073259">
                  <a:moveTo>
                    <a:pt x="0" y="0"/>
                  </a:moveTo>
                  <a:lnTo>
                    <a:pt x="1788765" y="0"/>
                  </a:lnTo>
                  <a:lnTo>
                    <a:pt x="1788765" y="1073259"/>
                  </a:lnTo>
                  <a:lnTo>
                    <a:pt x="0" y="1073259"/>
                  </a:lnTo>
                  <a:lnTo>
                    <a:pt x="0" y="0"/>
                  </a:lnTo>
                  <a:close/>
                </a:path>
              </a:pathLst>
            </a:cu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Perceives self as helpless/ powerless</a:t>
              </a:r>
            </a:p>
          </p:txBody>
        </p:sp>
        <p:sp>
          <p:nvSpPr>
            <p:cNvPr id="14" name="Freeform 13"/>
            <p:cNvSpPr/>
            <p:nvPr/>
          </p:nvSpPr>
          <p:spPr>
            <a:xfrm>
              <a:off x="2579496" y="4411206"/>
              <a:ext cx="1788765" cy="1073259"/>
            </a:xfrm>
            <a:custGeom>
              <a:avLst/>
              <a:gdLst>
                <a:gd name="connsiteX0" fmla="*/ 0 w 1788765"/>
                <a:gd name="connsiteY0" fmla="*/ 0 h 1073259"/>
                <a:gd name="connsiteX1" fmla="*/ 1788765 w 1788765"/>
                <a:gd name="connsiteY1" fmla="*/ 0 h 1073259"/>
                <a:gd name="connsiteX2" fmla="*/ 1788765 w 1788765"/>
                <a:gd name="connsiteY2" fmla="*/ 1073259 h 1073259"/>
                <a:gd name="connsiteX3" fmla="*/ 0 w 1788765"/>
                <a:gd name="connsiteY3" fmla="*/ 1073259 h 1073259"/>
                <a:gd name="connsiteX4" fmla="*/ 0 w 1788765"/>
                <a:gd name="connsiteY4" fmla="*/ 0 h 1073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765" h="1073259">
                  <a:moveTo>
                    <a:pt x="0" y="0"/>
                  </a:moveTo>
                  <a:lnTo>
                    <a:pt x="1788765" y="0"/>
                  </a:lnTo>
                  <a:lnTo>
                    <a:pt x="1788765" y="1073259"/>
                  </a:lnTo>
                  <a:lnTo>
                    <a:pt x="0" y="1073259"/>
                  </a:lnTo>
                  <a:lnTo>
                    <a:pt x="0" y="0"/>
                  </a:lnTo>
                  <a:close/>
                </a:path>
              </a:pathLst>
            </a:cu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Reluctant to criticize perpetrator</a:t>
              </a:r>
            </a:p>
          </p:txBody>
        </p:sp>
        <p:sp>
          <p:nvSpPr>
            <p:cNvPr id="15" name="Freeform 14"/>
            <p:cNvSpPr/>
            <p:nvPr/>
          </p:nvSpPr>
          <p:spPr>
            <a:xfrm>
              <a:off x="4547138" y="4411206"/>
              <a:ext cx="1788765" cy="1073259"/>
            </a:xfrm>
            <a:custGeom>
              <a:avLst/>
              <a:gdLst>
                <a:gd name="connsiteX0" fmla="*/ 0 w 1788765"/>
                <a:gd name="connsiteY0" fmla="*/ 0 h 1073259"/>
                <a:gd name="connsiteX1" fmla="*/ 1788765 w 1788765"/>
                <a:gd name="connsiteY1" fmla="*/ 0 h 1073259"/>
                <a:gd name="connsiteX2" fmla="*/ 1788765 w 1788765"/>
                <a:gd name="connsiteY2" fmla="*/ 1073259 h 1073259"/>
                <a:gd name="connsiteX3" fmla="*/ 0 w 1788765"/>
                <a:gd name="connsiteY3" fmla="*/ 1073259 h 1073259"/>
                <a:gd name="connsiteX4" fmla="*/ 0 w 1788765"/>
                <a:gd name="connsiteY4" fmla="*/ 0 h 1073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765" h="1073259">
                  <a:moveTo>
                    <a:pt x="0" y="0"/>
                  </a:moveTo>
                  <a:lnTo>
                    <a:pt x="1788765" y="0"/>
                  </a:lnTo>
                  <a:lnTo>
                    <a:pt x="1788765" y="1073259"/>
                  </a:lnTo>
                  <a:lnTo>
                    <a:pt x="0" y="1073259"/>
                  </a:lnTo>
                  <a:lnTo>
                    <a:pt x="0" y="0"/>
                  </a:lnTo>
                  <a:close/>
                </a:path>
              </a:pathLst>
            </a:cu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Ashamed</a:t>
              </a:r>
            </a:p>
          </p:txBody>
        </p:sp>
      </p:gr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4"/>
          <p:cNvGrpSpPr>
            <a:grpSpLocks/>
          </p:cNvGrpSpPr>
          <p:nvPr/>
        </p:nvGrpSpPr>
        <p:grpSpPr bwMode="auto">
          <a:xfrm>
            <a:off x="381000" y="1447800"/>
            <a:ext cx="8382000" cy="4876800"/>
            <a:chOff x="381000" y="1447800"/>
            <a:chExt cx="8382000" cy="4876801"/>
          </a:xfrm>
        </p:grpSpPr>
        <p:sp>
          <p:nvSpPr>
            <p:cNvPr id="6" name="Rectangle 5"/>
            <p:cNvSpPr/>
            <p:nvPr/>
          </p:nvSpPr>
          <p:spPr>
            <a:xfrm>
              <a:off x="381000" y="1447800"/>
              <a:ext cx="8382000" cy="4800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7" name="Picture 5" descr="C:\Users\HP Compaq\AppData\Local\Microsoft\Windows\Temporary Internet Files\Content.IE5\0TA183TW\MCj04421160000[1].png"/>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lum contrast="30000"/>
              <a:extLst>
                <a:ext uri="{28A0092B-C50C-407E-A947-70E740481C1C}">
                  <a14:useLocalDpi xmlns:a14="http://schemas.microsoft.com/office/drawing/2010/main"/>
                </a:ext>
              </a:extLst>
            </a:blip>
            <a:srcRect/>
            <a:stretch>
              <a:fillRect/>
            </a:stretch>
          </p:blipFill>
          <p:spPr bwMode="auto">
            <a:xfrm flipH="1">
              <a:off x="4038600" y="1524000"/>
              <a:ext cx="4495798" cy="4800601"/>
            </a:xfrm>
            <a:prstGeom prst="rect">
              <a:avLst/>
            </a:prstGeom>
            <a:noFill/>
          </p:spPr>
        </p:pic>
      </p:grpSp>
      <p:sp>
        <p:nvSpPr>
          <p:cNvPr id="4099" name="Rectangle 2"/>
          <p:cNvSpPr>
            <a:spLocks noGrp="1" noChangeArrowheads="1"/>
          </p:cNvSpPr>
          <p:nvPr>
            <p:ph type="title" idx="4294967295"/>
          </p:nvPr>
        </p:nvSpPr>
        <p:spPr/>
        <p:txBody>
          <a:bodyPr/>
          <a:lstStyle/>
          <a:p>
            <a:pPr defTabSz="912813" eaLnBrk="1" hangingPunct="1"/>
            <a:r>
              <a:rPr lang="en-US" altLang="en-US" smtClean="0"/>
              <a:t>Housekeeping and Introductions</a:t>
            </a:r>
          </a:p>
        </p:txBody>
      </p:sp>
      <p:sp>
        <p:nvSpPr>
          <p:cNvPr id="4100" name="Rectangle 3"/>
          <p:cNvSpPr>
            <a:spLocks noGrp="1" noChangeArrowheads="1"/>
          </p:cNvSpPr>
          <p:nvPr>
            <p:ph type="body" idx="4294967295"/>
          </p:nvPr>
        </p:nvSpPr>
        <p:spPr>
          <a:xfrm>
            <a:off x="457200" y="2057400"/>
            <a:ext cx="5486400" cy="3581400"/>
          </a:xfrm>
        </p:spPr>
        <p:txBody>
          <a:bodyPr/>
          <a:lstStyle/>
          <a:p>
            <a:pPr marL="341313" indent="-341313" defTabSz="912813" eaLnBrk="1" hangingPunct="1"/>
            <a:r>
              <a:rPr lang="en-US" altLang="en-US" smtClean="0"/>
              <a:t>Schedule for the day</a:t>
            </a:r>
          </a:p>
          <a:p>
            <a:pPr marL="341313" indent="-341313" defTabSz="912813" eaLnBrk="1" hangingPunct="1">
              <a:buFontTx/>
              <a:buNone/>
            </a:pPr>
            <a:endParaRPr lang="en-US" altLang="en-US" sz="1800" smtClean="0"/>
          </a:p>
          <a:p>
            <a:pPr marL="341313" indent="-341313" defTabSz="912813" eaLnBrk="1" hangingPunct="1"/>
            <a:r>
              <a:rPr lang="en-US" altLang="en-US" smtClean="0"/>
              <a:t>Location of restroom</a:t>
            </a:r>
          </a:p>
          <a:p>
            <a:pPr marL="341313" indent="-341313" defTabSz="912813" eaLnBrk="1" hangingPunct="1">
              <a:buFontTx/>
              <a:buNone/>
            </a:pPr>
            <a:endParaRPr lang="en-US" altLang="en-US" sz="1800" smtClean="0"/>
          </a:p>
          <a:p>
            <a:pPr marL="341313" indent="-341313" defTabSz="912813" eaLnBrk="1" hangingPunct="1"/>
            <a:r>
              <a:rPr lang="en-US" altLang="en-US" smtClean="0"/>
              <a:t>Set cell phones to vibrate</a:t>
            </a:r>
          </a:p>
          <a:p>
            <a:pPr marL="341313" indent="-341313" defTabSz="912813" eaLnBrk="1" hangingPunct="1">
              <a:buFontTx/>
              <a:buNone/>
            </a:pPr>
            <a:endParaRPr lang="en-US" altLang="en-US" sz="1800" smtClean="0"/>
          </a:p>
          <a:p>
            <a:pPr marL="341313" indent="-341313" defTabSz="912813" eaLnBrk="1" hangingPunct="1"/>
            <a:r>
              <a:rPr lang="en-US" altLang="en-US" smtClean="0"/>
              <a:t>Introductions</a:t>
            </a:r>
          </a:p>
          <a:p>
            <a:pPr marL="341313" indent="-341313" defTabSz="912813" eaLnBrk="1" hangingPunct="1">
              <a:buFontTx/>
              <a:buNone/>
            </a:pPr>
            <a:endParaRPr lang="en-US" altLang="en-US" smtClean="0"/>
          </a:p>
        </p:txBody>
      </p:sp>
      <p:pic>
        <p:nvPicPr>
          <p:cNvPr id="8" name="Picture 7" descr="C:\Documents and Settings\Owner\Local Settings\Temporary Internet Files\Content.IE5\18EMC1I5\MPj0433100000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329974">
            <a:off x="5943600" y="1916113"/>
            <a:ext cx="2058988" cy="3295650"/>
          </a:xfrm>
          <a:prstGeom prst="rect">
            <a:avLst/>
          </a:prstGeom>
          <a:ln w="38100">
            <a:solidFill>
              <a:schemeClr val="tx2">
                <a:lumMod val="75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4"/>
          <p:cNvGrpSpPr>
            <a:grpSpLocks/>
          </p:cNvGrpSpPr>
          <p:nvPr/>
        </p:nvGrpSpPr>
        <p:grpSpPr bwMode="auto">
          <a:xfrm>
            <a:off x="381000" y="1447800"/>
            <a:ext cx="8382000" cy="4876800"/>
            <a:chOff x="381000" y="1447800"/>
            <a:chExt cx="8382000" cy="4876801"/>
          </a:xfrm>
        </p:grpSpPr>
        <p:sp>
          <p:nvSpPr>
            <p:cNvPr id="6" name="Rectangle 5"/>
            <p:cNvSpPr/>
            <p:nvPr/>
          </p:nvSpPr>
          <p:spPr>
            <a:xfrm>
              <a:off x="381000" y="1447800"/>
              <a:ext cx="8382000" cy="4800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7" name="Picture 6" descr="C:\Users\HP Compaq\AppData\Local\Microsoft\Windows\Temporary Internet Files\Content.IE5\0TA183TW\MCj04421160000[1].png"/>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lum contrast="30000"/>
              <a:extLst>
                <a:ext uri="{28A0092B-C50C-407E-A947-70E740481C1C}">
                  <a14:useLocalDpi xmlns:a14="http://schemas.microsoft.com/office/drawing/2010/main"/>
                </a:ext>
              </a:extLst>
            </a:blip>
            <a:srcRect/>
            <a:stretch>
              <a:fillRect/>
            </a:stretch>
          </p:blipFill>
          <p:spPr bwMode="auto">
            <a:xfrm flipH="1">
              <a:off x="4038600" y="1524000"/>
              <a:ext cx="4495798" cy="4800601"/>
            </a:xfrm>
            <a:prstGeom prst="rect">
              <a:avLst/>
            </a:prstGeom>
            <a:noFill/>
          </p:spPr>
        </p:pic>
      </p:grpSp>
      <p:sp>
        <p:nvSpPr>
          <p:cNvPr id="31747" name="Rectangle 2"/>
          <p:cNvSpPr>
            <a:spLocks noGrp="1" noChangeArrowheads="1"/>
          </p:cNvSpPr>
          <p:nvPr>
            <p:ph type="title"/>
          </p:nvPr>
        </p:nvSpPr>
        <p:spPr/>
        <p:txBody>
          <a:bodyPr/>
          <a:lstStyle/>
          <a:p>
            <a:pPr eaLnBrk="1" hangingPunct="1"/>
            <a:r>
              <a:rPr lang="en-US" altLang="en-US" smtClean="0"/>
              <a:t>VICTIM BEHAVIORS </a:t>
            </a:r>
          </a:p>
        </p:txBody>
      </p:sp>
      <p:sp>
        <p:nvSpPr>
          <p:cNvPr id="31748" name="Rectangle 3"/>
          <p:cNvSpPr>
            <a:spLocks noGrp="1" noChangeArrowheads="1"/>
          </p:cNvSpPr>
          <p:nvPr>
            <p:ph type="body" idx="1"/>
          </p:nvPr>
        </p:nvSpPr>
        <p:spPr>
          <a:xfrm>
            <a:off x="304800" y="1524000"/>
            <a:ext cx="5486400" cy="4191000"/>
          </a:xfrm>
        </p:spPr>
        <p:txBody>
          <a:bodyPr/>
          <a:lstStyle/>
          <a:p>
            <a:r>
              <a:rPr lang="en-US" altLang="en-US" sz="2800" smtClean="0"/>
              <a:t>In your small groups, take turns with a partner asking each other to develop questions for victims based on the behavioral indicators provided. </a:t>
            </a:r>
          </a:p>
          <a:p>
            <a:pPr>
              <a:buFontTx/>
              <a:buNone/>
            </a:pPr>
            <a:endParaRPr lang="en-US" altLang="en-US" sz="1200" smtClean="0"/>
          </a:p>
          <a:p>
            <a:r>
              <a:rPr lang="en-US" altLang="en-US" sz="2800" smtClean="0"/>
              <a:t>Try to avoid questions for victims that would result in “yes” or “no” answers.  </a:t>
            </a:r>
            <a:endParaRPr lang="en-US" altLang="en-US" sz="2800" b="1" i="1" smtClean="0"/>
          </a:p>
          <a:p>
            <a:pPr eaLnBrk="1" hangingPunct="1">
              <a:lnSpc>
                <a:spcPct val="80000"/>
              </a:lnSpc>
              <a:buFontTx/>
              <a:buNone/>
            </a:pPr>
            <a:endParaRPr lang="en-US" altLang="en-US" sz="2800" smtClean="0"/>
          </a:p>
        </p:txBody>
      </p:sp>
      <p:sp>
        <p:nvSpPr>
          <p:cNvPr id="31749" name="TextBox 3"/>
          <p:cNvSpPr txBox="1">
            <a:spLocks noChangeArrowheads="1"/>
          </p:cNvSpPr>
          <p:nvPr/>
        </p:nvSpPr>
        <p:spPr bwMode="auto">
          <a:xfrm>
            <a:off x="5638800" y="5562600"/>
            <a:ext cx="3276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rebuchet MS" panose="020B0603020202020204" pitchFamily="34" charset="0"/>
              </a:defRPr>
            </a:lvl1pPr>
            <a:lvl2pPr marL="742950" indent="-285750" eaLnBrk="0" hangingPunct="0">
              <a:spcBef>
                <a:spcPct val="20000"/>
              </a:spcBef>
              <a:buChar char="–"/>
              <a:defRPr sz="2800">
                <a:solidFill>
                  <a:schemeClr val="tx1"/>
                </a:solidFill>
                <a:latin typeface="Trebuchet MS" panose="020B0603020202020204" pitchFamily="34" charset="0"/>
              </a:defRPr>
            </a:lvl2pPr>
            <a:lvl3pPr marL="1143000" indent="-228600" eaLnBrk="0" hangingPunct="0">
              <a:spcBef>
                <a:spcPct val="20000"/>
              </a:spcBef>
              <a:buChar char="•"/>
              <a:defRPr sz="2400">
                <a:solidFill>
                  <a:schemeClr val="tx1"/>
                </a:solidFill>
                <a:latin typeface="Trebuchet MS" panose="020B0603020202020204" pitchFamily="34" charset="0"/>
              </a:defRPr>
            </a:lvl3pPr>
            <a:lvl4pPr marL="1600200" indent="-228600" eaLnBrk="0" hangingPunct="0">
              <a:spcBef>
                <a:spcPct val="20000"/>
              </a:spcBef>
              <a:buChar char="–"/>
              <a:defRPr sz="2000">
                <a:solidFill>
                  <a:schemeClr val="tx1"/>
                </a:solidFill>
                <a:latin typeface="Trebuchet MS" panose="020B0603020202020204" pitchFamily="34" charset="0"/>
              </a:defRPr>
            </a:lvl4pPr>
            <a:lvl5pPr marL="2057400" indent="-228600" eaLnBrk="0" hangingPunct="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80000"/>
              </a:lnSpc>
              <a:spcBef>
                <a:spcPct val="0"/>
              </a:spcBef>
              <a:buFontTx/>
              <a:buNone/>
            </a:pPr>
            <a:r>
              <a:rPr lang="en-US" altLang="en-US" sz="1600" b="1" i="1">
                <a:latin typeface="Arial" panose="020B0604020202020204" pitchFamily="34" charset="0"/>
              </a:rPr>
              <a:t>Activity # 3 Responses to Behavioral Indicators</a:t>
            </a:r>
          </a:p>
          <a:p>
            <a:pPr eaLnBrk="1" hangingPunct="1">
              <a:lnSpc>
                <a:spcPct val="80000"/>
              </a:lnSpc>
              <a:spcBef>
                <a:spcPct val="0"/>
              </a:spcBef>
              <a:buFontTx/>
              <a:buNone/>
            </a:pPr>
            <a:r>
              <a:rPr lang="en-US" altLang="en-US" sz="1600" b="1">
                <a:latin typeface="Arial" panose="020B0604020202020204" pitchFamily="34" charset="0"/>
              </a:rPr>
              <a:t>Exercise: Tabletop Discussion</a:t>
            </a:r>
          </a:p>
          <a:p>
            <a:pPr eaLnBrk="1" hangingPunct="1">
              <a:spcBef>
                <a:spcPct val="0"/>
              </a:spcBef>
              <a:buFontTx/>
              <a:buNone/>
            </a:pPr>
            <a:endParaRPr lang="en-US" altLang="en-US" sz="1200">
              <a:latin typeface="Arial" panose="020B0604020202020204" pitchFamily="34" charset="0"/>
            </a:endParaRPr>
          </a:p>
        </p:txBody>
      </p:sp>
      <p:pic>
        <p:nvPicPr>
          <p:cNvPr id="2" name="Picture 5" descr="C:\Users\HP Compaq\AppData\Local\Microsoft\Windows\Temporary Internet Files\Content.IE5\V16R01FX\MPj044322500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20328" y="609600"/>
            <a:ext cx="3156972" cy="2895600"/>
          </a:xfrm>
          <a:prstGeom prst="rect">
            <a:avLst/>
          </a:prstGeom>
          <a:solidFill>
            <a:srgbClr val="FFFFFF">
              <a:shade val="85000"/>
            </a:srgbClr>
          </a:solidFill>
          <a:ln w="88900" cap="sq">
            <a:solidFill>
              <a:srgbClr val="FFFFFF"/>
            </a:solidFill>
            <a:miter lim="800000"/>
          </a:ln>
          <a:effectLst>
            <a:outerShdw blurRad="254000" dist="190500" dir="2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z="4000" smtClean="0"/>
              <a:t>ADLs &amp; IADLs HANDOUT</a:t>
            </a:r>
          </a:p>
        </p:txBody>
      </p:sp>
      <p:pic>
        <p:nvPicPr>
          <p:cNvPr id="5" name="Picture 4" descr="canstockphoto160895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1295400"/>
            <a:ext cx="7543800" cy="4975289"/>
          </a:xfrm>
          <a:prstGeom prst="rect">
            <a:avLst/>
          </a:prstGeom>
          <a:solidFill>
            <a:srgbClr val="FFFFFF">
              <a:shade val="85000"/>
            </a:srgbClr>
          </a:solidFill>
          <a:ln w="88900" cap="sq">
            <a:solidFill>
              <a:srgbClr val="FFFFFF"/>
            </a:solidFill>
            <a:miter lim="800000"/>
          </a:ln>
          <a:effectLst>
            <a:outerShdw blurRad="254000" dist="190500" dir="2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3400" y="0"/>
            <a:ext cx="8229600" cy="1143000"/>
          </a:xfrm>
        </p:spPr>
        <p:txBody>
          <a:bodyPr/>
          <a:lstStyle/>
          <a:p>
            <a:pPr eaLnBrk="1" hangingPunct="1"/>
            <a:r>
              <a:rPr lang="en-US" altLang="en-US" sz="3600" smtClean="0"/>
              <a:t>Who are the Perpetrators of</a:t>
            </a:r>
            <a:br>
              <a:rPr lang="en-US" altLang="en-US" sz="3600" smtClean="0"/>
            </a:br>
            <a:r>
              <a:rPr lang="en-US" altLang="en-US" sz="3600" smtClean="0"/>
              <a:t> Caregiver Neglect?</a:t>
            </a:r>
          </a:p>
        </p:txBody>
      </p:sp>
      <p:sp>
        <p:nvSpPr>
          <p:cNvPr id="33795" name="Rectangle 3"/>
          <p:cNvSpPr>
            <a:spLocks noGrp="1" noChangeArrowheads="1"/>
          </p:cNvSpPr>
          <p:nvPr>
            <p:ph type="body" sz="half" idx="1"/>
          </p:nvPr>
        </p:nvSpPr>
        <p:spPr>
          <a:xfrm>
            <a:off x="304800" y="1828800"/>
            <a:ext cx="4038600" cy="3886200"/>
          </a:xfrm>
        </p:spPr>
        <p:txBody>
          <a:bodyPr/>
          <a:lstStyle/>
          <a:p>
            <a:pPr eaLnBrk="1" hangingPunct="1">
              <a:buFontTx/>
              <a:buNone/>
            </a:pPr>
            <a:endParaRPr lang="en-US" altLang="en-US" sz="2000" b="1" u="sng" smtClean="0"/>
          </a:p>
          <a:p>
            <a:pPr eaLnBrk="1" hangingPunct="1">
              <a:buFontTx/>
              <a:buNone/>
            </a:pPr>
            <a:endParaRPr lang="en-US" altLang="en-US" smtClean="0"/>
          </a:p>
        </p:txBody>
      </p:sp>
      <p:sp>
        <p:nvSpPr>
          <p:cNvPr id="33796" name="TextBox 4"/>
          <p:cNvSpPr txBox="1">
            <a:spLocks noChangeArrowheads="1"/>
          </p:cNvSpPr>
          <p:nvPr/>
        </p:nvSpPr>
        <p:spPr bwMode="auto">
          <a:xfrm>
            <a:off x="6705600" y="6281738"/>
            <a:ext cx="2211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rebuchet MS" panose="020B0603020202020204" pitchFamily="34" charset="0"/>
              </a:defRPr>
            </a:lvl1pPr>
            <a:lvl2pPr marL="742950" indent="-285750" eaLnBrk="0" hangingPunct="0">
              <a:spcBef>
                <a:spcPct val="20000"/>
              </a:spcBef>
              <a:buChar char="–"/>
              <a:defRPr sz="2800">
                <a:solidFill>
                  <a:schemeClr val="tx1"/>
                </a:solidFill>
                <a:latin typeface="Trebuchet MS" panose="020B0603020202020204" pitchFamily="34" charset="0"/>
              </a:defRPr>
            </a:lvl2pPr>
            <a:lvl3pPr marL="1143000" indent="-228600" eaLnBrk="0" hangingPunct="0">
              <a:spcBef>
                <a:spcPct val="20000"/>
              </a:spcBef>
              <a:buChar char="•"/>
              <a:defRPr sz="2400">
                <a:solidFill>
                  <a:schemeClr val="tx1"/>
                </a:solidFill>
                <a:latin typeface="Trebuchet MS" panose="020B0603020202020204" pitchFamily="34" charset="0"/>
              </a:defRPr>
            </a:lvl3pPr>
            <a:lvl4pPr marL="1600200" indent="-228600" eaLnBrk="0" hangingPunct="0">
              <a:spcBef>
                <a:spcPct val="20000"/>
              </a:spcBef>
              <a:buChar char="–"/>
              <a:defRPr sz="2000">
                <a:solidFill>
                  <a:schemeClr val="tx1"/>
                </a:solidFill>
                <a:latin typeface="Trebuchet MS" panose="020B0603020202020204" pitchFamily="34" charset="0"/>
              </a:defRPr>
            </a:lvl4pPr>
            <a:lvl5pPr marL="2057400" indent="-228600" eaLnBrk="0" hangingPunct="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spcBef>
                <a:spcPct val="0"/>
              </a:spcBef>
              <a:buFontTx/>
              <a:buNone/>
            </a:pPr>
            <a:r>
              <a:rPr lang="en-US" altLang="en-US" sz="1800">
                <a:latin typeface="Arial" panose="020B0604020202020204" pitchFamily="34" charset="0"/>
              </a:rPr>
              <a:t>NCEA 2004 Report </a:t>
            </a:r>
          </a:p>
        </p:txBody>
      </p:sp>
      <p:grpSp>
        <p:nvGrpSpPr>
          <p:cNvPr id="2" name="Group 1"/>
          <p:cNvGrpSpPr/>
          <p:nvPr/>
        </p:nvGrpSpPr>
        <p:grpSpPr>
          <a:xfrm>
            <a:off x="689237" y="1397000"/>
            <a:ext cx="7997562" cy="4622799"/>
            <a:chOff x="689237" y="1397000"/>
            <a:chExt cx="7997562" cy="4622799"/>
          </a:xfrm>
        </p:grpSpPr>
        <p:sp>
          <p:nvSpPr>
            <p:cNvPr id="3" name="Freeform 2"/>
            <p:cNvSpPr/>
            <p:nvPr/>
          </p:nvSpPr>
          <p:spPr>
            <a:xfrm>
              <a:off x="689237" y="1397000"/>
              <a:ext cx="3937992" cy="4622799"/>
            </a:xfrm>
            <a:custGeom>
              <a:avLst/>
              <a:gdLst>
                <a:gd name="connsiteX0" fmla="*/ 0 w 3937992"/>
                <a:gd name="connsiteY0" fmla="*/ 393799 h 4622799"/>
                <a:gd name="connsiteX1" fmla="*/ 393799 w 3937992"/>
                <a:gd name="connsiteY1" fmla="*/ 0 h 4622799"/>
                <a:gd name="connsiteX2" fmla="*/ 3544193 w 3937992"/>
                <a:gd name="connsiteY2" fmla="*/ 0 h 4622799"/>
                <a:gd name="connsiteX3" fmla="*/ 3937992 w 3937992"/>
                <a:gd name="connsiteY3" fmla="*/ 393799 h 4622799"/>
                <a:gd name="connsiteX4" fmla="*/ 3937992 w 3937992"/>
                <a:gd name="connsiteY4" fmla="*/ 4229000 h 4622799"/>
                <a:gd name="connsiteX5" fmla="*/ 3544193 w 3937992"/>
                <a:gd name="connsiteY5" fmla="*/ 4622799 h 4622799"/>
                <a:gd name="connsiteX6" fmla="*/ 393799 w 3937992"/>
                <a:gd name="connsiteY6" fmla="*/ 4622799 h 4622799"/>
                <a:gd name="connsiteX7" fmla="*/ 0 w 3937992"/>
                <a:gd name="connsiteY7" fmla="*/ 4229000 h 4622799"/>
                <a:gd name="connsiteX8" fmla="*/ 0 w 3937992"/>
                <a:gd name="connsiteY8" fmla="*/ 393799 h 4622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7992" h="4622799">
                  <a:moveTo>
                    <a:pt x="0" y="393799"/>
                  </a:moveTo>
                  <a:cubicBezTo>
                    <a:pt x="0" y="176310"/>
                    <a:pt x="176310" y="0"/>
                    <a:pt x="393799" y="0"/>
                  </a:cubicBezTo>
                  <a:lnTo>
                    <a:pt x="3544193" y="0"/>
                  </a:lnTo>
                  <a:cubicBezTo>
                    <a:pt x="3761682" y="0"/>
                    <a:pt x="3937992" y="176310"/>
                    <a:pt x="3937992" y="393799"/>
                  </a:cubicBezTo>
                  <a:lnTo>
                    <a:pt x="3937992" y="4229000"/>
                  </a:lnTo>
                  <a:cubicBezTo>
                    <a:pt x="3937992" y="4446489"/>
                    <a:pt x="3761682" y="4622799"/>
                    <a:pt x="3544193" y="4622799"/>
                  </a:cubicBezTo>
                  <a:lnTo>
                    <a:pt x="393799" y="4622799"/>
                  </a:lnTo>
                  <a:cubicBezTo>
                    <a:pt x="176310" y="4622799"/>
                    <a:pt x="0" y="4446489"/>
                    <a:pt x="0" y="4229000"/>
                  </a:cubicBezTo>
                  <a:lnTo>
                    <a:pt x="0" y="393799"/>
                  </a:lnTo>
                  <a:close/>
                </a:path>
              </a:pathLst>
            </a:custGeom>
            <a:solidFill>
              <a:schemeClr val="accent4">
                <a:shade val="80000"/>
                <a:hueOff val="0"/>
                <a:satOff val="0"/>
                <a:lumOff val="0"/>
                <a:alpha val="54000"/>
              </a:schemeClr>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170688" tIns="2019808" rIns="170688" bIns="1095247" numCol="1" spcCol="1270" anchor="t" anchorCtr="1">
              <a:noAutofit/>
            </a:bodyPr>
            <a:lstStyle/>
            <a:p>
              <a:pPr lvl="0" algn="ctr" defTabSz="1066800">
                <a:lnSpc>
                  <a:spcPct val="90000"/>
                </a:lnSpc>
                <a:spcBef>
                  <a:spcPct val="0"/>
                </a:spcBef>
                <a:spcAft>
                  <a:spcPct val="35000"/>
                </a:spcAft>
              </a:pPr>
              <a:r>
                <a:rPr lang="en-US" sz="2400" b="1" u="none" kern="1200" dirty="0" smtClean="0">
                  <a:solidFill>
                    <a:schemeClr val="tx1"/>
                  </a:solidFill>
                </a:rPr>
                <a:t>Caregivers of victims age 18-59</a:t>
              </a:r>
              <a:endParaRPr lang="en-US" sz="2400" kern="1200" dirty="0">
                <a:solidFill>
                  <a:schemeClr val="tx1"/>
                </a:solidFill>
              </a:endParaRPr>
            </a:p>
            <a:p>
              <a:pPr marL="228600" lvl="1" indent="-228600" algn="l" defTabSz="889000">
                <a:lnSpc>
                  <a:spcPct val="90000"/>
                </a:lnSpc>
                <a:spcBef>
                  <a:spcPct val="0"/>
                </a:spcBef>
                <a:spcAft>
                  <a:spcPct val="15000"/>
                </a:spcAft>
                <a:buChar char="••"/>
              </a:pPr>
              <a:r>
                <a:rPr lang="en-US" sz="2000" kern="1200" dirty="0" smtClean="0">
                  <a:solidFill>
                    <a:schemeClr val="tx1"/>
                  </a:solidFill>
                </a:rPr>
                <a:t>50% are female</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dirty="0" smtClean="0">
                  <a:solidFill>
                    <a:schemeClr val="tx1"/>
                  </a:solidFill>
                </a:rPr>
                <a:t>Majority under the age of 50</a:t>
              </a:r>
            </a:p>
            <a:p>
              <a:pPr marL="228600" lvl="1" indent="-228600" algn="l" defTabSz="889000">
                <a:lnSpc>
                  <a:spcPct val="90000"/>
                </a:lnSpc>
                <a:spcBef>
                  <a:spcPct val="0"/>
                </a:spcBef>
                <a:spcAft>
                  <a:spcPct val="15000"/>
                </a:spcAft>
                <a:buChar char="••"/>
              </a:pPr>
              <a:r>
                <a:rPr lang="en-US" sz="2000" kern="1200" dirty="0" smtClean="0">
                  <a:solidFill>
                    <a:schemeClr val="tx1"/>
                  </a:solidFill>
                </a:rPr>
                <a:t>20% are staff of long term care facilities</a:t>
              </a:r>
            </a:p>
            <a:p>
              <a:pPr marL="228600" lvl="1" indent="-228600" algn="l" defTabSz="889000">
                <a:lnSpc>
                  <a:spcPct val="90000"/>
                </a:lnSpc>
                <a:spcBef>
                  <a:spcPct val="0"/>
                </a:spcBef>
                <a:spcAft>
                  <a:spcPct val="15000"/>
                </a:spcAft>
                <a:buChar char="••"/>
              </a:pPr>
              <a:r>
                <a:rPr lang="en-US" sz="2000" kern="1200" dirty="0" smtClean="0">
                  <a:solidFill>
                    <a:schemeClr val="tx1"/>
                  </a:solidFill>
                </a:rPr>
                <a:t>19% are parents of the victims</a:t>
              </a:r>
              <a:endParaRPr lang="en-US" sz="2000" kern="1200" dirty="0">
                <a:solidFill>
                  <a:schemeClr val="tx1"/>
                </a:solidFill>
              </a:endParaRPr>
            </a:p>
          </p:txBody>
        </p:sp>
        <p:sp>
          <p:nvSpPr>
            <p:cNvPr id="4" name="Oval 3"/>
            <p:cNvSpPr/>
            <p:nvPr/>
          </p:nvSpPr>
          <p:spPr>
            <a:xfrm>
              <a:off x="1888537" y="1524000"/>
              <a:ext cx="1539392" cy="1840128"/>
            </a:xfrm>
            <a:prstGeom prst="ellipse">
              <a:avLst/>
            </a:prstGeom>
            <a:blipFill rotWithShape="0">
              <a:blip r:embed="rId3"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Freeform 4"/>
            <p:cNvSpPr/>
            <p:nvPr/>
          </p:nvSpPr>
          <p:spPr>
            <a:xfrm>
              <a:off x="4748807" y="1397000"/>
              <a:ext cx="3937992" cy="4622799"/>
            </a:xfrm>
            <a:custGeom>
              <a:avLst/>
              <a:gdLst>
                <a:gd name="connsiteX0" fmla="*/ 0 w 3937992"/>
                <a:gd name="connsiteY0" fmla="*/ 393799 h 4622799"/>
                <a:gd name="connsiteX1" fmla="*/ 393799 w 3937992"/>
                <a:gd name="connsiteY1" fmla="*/ 0 h 4622799"/>
                <a:gd name="connsiteX2" fmla="*/ 3544193 w 3937992"/>
                <a:gd name="connsiteY2" fmla="*/ 0 h 4622799"/>
                <a:gd name="connsiteX3" fmla="*/ 3937992 w 3937992"/>
                <a:gd name="connsiteY3" fmla="*/ 393799 h 4622799"/>
                <a:gd name="connsiteX4" fmla="*/ 3937992 w 3937992"/>
                <a:gd name="connsiteY4" fmla="*/ 4229000 h 4622799"/>
                <a:gd name="connsiteX5" fmla="*/ 3544193 w 3937992"/>
                <a:gd name="connsiteY5" fmla="*/ 4622799 h 4622799"/>
                <a:gd name="connsiteX6" fmla="*/ 393799 w 3937992"/>
                <a:gd name="connsiteY6" fmla="*/ 4622799 h 4622799"/>
                <a:gd name="connsiteX7" fmla="*/ 0 w 3937992"/>
                <a:gd name="connsiteY7" fmla="*/ 4229000 h 4622799"/>
                <a:gd name="connsiteX8" fmla="*/ 0 w 3937992"/>
                <a:gd name="connsiteY8" fmla="*/ 393799 h 4622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7992" h="4622799">
                  <a:moveTo>
                    <a:pt x="0" y="393799"/>
                  </a:moveTo>
                  <a:cubicBezTo>
                    <a:pt x="0" y="176310"/>
                    <a:pt x="176310" y="0"/>
                    <a:pt x="393799" y="0"/>
                  </a:cubicBezTo>
                  <a:lnTo>
                    <a:pt x="3544193" y="0"/>
                  </a:lnTo>
                  <a:cubicBezTo>
                    <a:pt x="3761682" y="0"/>
                    <a:pt x="3937992" y="176310"/>
                    <a:pt x="3937992" y="393799"/>
                  </a:cubicBezTo>
                  <a:lnTo>
                    <a:pt x="3937992" y="4229000"/>
                  </a:lnTo>
                  <a:cubicBezTo>
                    <a:pt x="3937992" y="4446489"/>
                    <a:pt x="3761682" y="4622799"/>
                    <a:pt x="3544193" y="4622799"/>
                  </a:cubicBezTo>
                  <a:lnTo>
                    <a:pt x="393799" y="4622799"/>
                  </a:lnTo>
                  <a:cubicBezTo>
                    <a:pt x="176310" y="4622799"/>
                    <a:pt x="0" y="4446489"/>
                    <a:pt x="0" y="4229000"/>
                  </a:cubicBezTo>
                  <a:lnTo>
                    <a:pt x="0" y="393799"/>
                  </a:lnTo>
                  <a:close/>
                </a:path>
              </a:pathLst>
            </a:custGeom>
            <a:solidFill>
              <a:schemeClr val="accent4">
                <a:lumMod val="75000"/>
                <a:alpha val="52000"/>
              </a:schemeClr>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170688" tIns="2019808" rIns="170688" bIns="1095247" numCol="1" spcCol="1270" anchor="t" anchorCtr="1">
              <a:noAutofit/>
            </a:bodyPr>
            <a:lstStyle/>
            <a:p>
              <a:pPr lvl="0" algn="ctr" defTabSz="1066800">
                <a:lnSpc>
                  <a:spcPct val="90000"/>
                </a:lnSpc>
                <a:spcBef>
                  <a:spcPct val="0"/>
                </a:spcBef>
                <a:spcAft>
                  <a:spcPct val="35000"/>
                </a:spcAft>
              </a:pPr>
              <a:r>
                <a:rPr lang="en-US" sz="2400" b="1" u="none" kern="1200" dirty="0" smtClean="0">
                  <a:solidFill>
                    <a:schemeClr val="tx1"/>
                  </a:solidFill>
                </a:rPr>
                <a:t>Caregivers of victims age 60+</a:t>
              </a:r>
              <a:endParaRPr lang="en-US" sz="2400" u="none" kern="1200" dirty="0">
                <a:solidFill>
                  <a:schemeClr val="tx1"/>
                </a:solidFill>
              </a:endParaRPr>
            </a:p>
            <a:p>
              <a:pPr marL="228600" lvl="1" indent="-228600" algn="l" defTabSz="889000">
                <a:lnSpc>
                  <a:spcPct val="90000"/>
                </a:lnSpc>
                <a:spcBef>
                  <a:spcPct val="0"/>
                </a:spcBef>
                <a:spcAft>
                  <a:spcPct val="15000"/>
                </a:spcAft>
                <a:buChar char="••"/>
              </a:pPr>
              <a:r>
                <a:rPr lang="en-US" sz="2000" kern="1200" dirty="0" smtClean="0">
                  <a:solidFill>
                    <a:schemeClr val="tx1"/>
                  </a:solidFill>
                </a:rPr>
                <a:t>Over 50% are female</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dirty="0" smtClean="0">
                  <a:solidFill>
                    <a:schemeClr val="tx1"/>
                  </a:solidFill>
                </a:rPr>
                <a:t>75% are under age 60</a:t>
              </a:r>
            </a:p>
            <a:p>
              <a:pPr marL="228600" lvl="1" indent="-228600" algn="l" defTabSz="889000">
                <a:lnSpc>
                  <a:spcPct val="90000"/>
                </a:lnSpc>
                <a:spcBef>
                  <a:spcPct val="0"/>
                </a:spcBef>
                <a:spcAft>
                  <a:spcPct val="15000"/>
                </a:spcAft>
                <a:buChar char="••"/>
              </a:pPr>
              <a:r>
                <a:rPr lang="en-US" sz="2000" kern="1200" dirty="0" smtClean="0">
                  <a:solidFill>
                    <a:schemeClr val="tx1"/>
                  </a:solidFill>
                </a:rPr>
                <a:t>33% are adult children of the victim</a:t>
              </a:r>
            </a:p>
            <a:p>
              <a:pPr marL="228600" lvl="1" indent="-228600" algn="l" defTabSz="889000">
                <a:lnSpc>
                  <a:spcPct val="90000"/>
                </a:lnSpc>
                <a:spcBef>
                  <a:spcPct val="0"/>
                </a:spcBef>
                <a:spcAft>
                  <a:spcPct val="15000"/>
                </a:spcAft>
                <a:buChar char="••"/>
              </a:pPr>
              <a:r>
                <a:rPr lang="en-US" sz="2000" kern="1200" dirty="0" smtClean="0">
                  <a:solidFill>
                    <a:schemeClr val="tx1"/>
                  </a:solidFill>
                </a:rPr>
                <a:t>21% are other family members</a:t>
              </a:r>
              <a:endParaRPr lang="en-US" sz="2000" kern="1200" dirty="0">
                <a:solidFill>
                  <a:schemeClr val="tx1"/>
                </a:solidFill>
              </a:endParaRPr>
            </a:p>
          </p:txBody>
        </p:sp>
        <p:sp>
          <p:nvSpPr>
            <p:cNvPr id="6" name="Oval 5"/>
            <p:cNvSpPr/>
            <p:nvPr/>
          </p:nvSpPr>
          <p:spPr>
            <a:xfrm>
              <a:off x="5944669" y="1524000"/>
              <a:ext cx="1539392" cy="1840128"/>
            </a:xfrm>
            <a:prstGeom prst="ellipse">
              <a:avLst/>
            </a:prstGeom>
            <a:blipFill rotWithShape="0">
              <a:blip r:embed="rId4"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Left-Right Arrow 6"/>
            <p:cNvSpPr/>
            <p:nvPr/>
          </p:nvSpPr>
          <p:spPr>
            <a:xfrm>
              <a:off x="4495799" y="5326379"/>
              <a:ext cx="411475" cy="693420"/>
            </a:xfrm>
            <a:prstGeom prst="leftRight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C:\Users\HP Compaq\AppData\Local\Microsoft\Windows\Temporary Internet Files\Content.IE5\0TA183TW\MCj04421180000[1].png"/>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a:ext>
            </a:extLst>
          </a:blip>
          <a:srcRect/>
          <a:stretch>
            <a:fillRect/>
          </a:stretch>
        </p:blipFill>
        <p:spPr bwMode="auto">
          <a:xfrm>
            <a:off x="3048000" y="762000"/>
            <a:ext cx="6096000" cy="6096000"/>
          </a:xfrm>
          <a:prstGeom prst="rect">
            <a:avLst/>
          </a:prstGeom>
          <a:noFill/>
        </p:spPr>
      </p:pic>
      <p:sp>
        <p:nvSpPr>
          <p:cNvPr id="34819" name="Rectangle 2"/>
          <p:cNvSpPr>
            <a:spLocks noGrp="1" noChangeArrowheads="1"/>
          </p:cNvSpPr>
          <p:nvPr>
            <p:ph type="title"/>
          </p:nvPr>
        </p:nvSpPr>
        <p:spPr/>
        <p:txBody>
          <a:bodyPr/>
          <a:lstStyle/>
          <a:p>
            <a:pPr eaLnBrk="1" hangingPunct="1"/>
            <a:r>
              <a:rPr lang="en-US" altLang="en-US" sz="4000" smtClean="0"/>
              <a:t>Characteristics of Adult Abuse Perpetrators</a:t>
            </a:r>
          </a:p>
        </p:txBody>
      </p:sp>
      <p:grpSp>
        <p:nvGrpSpPr>
          <p:cNvPr id="2" name="Group 1"/>
          <p:cNvGrpSpPr/>
          <p:nvPr/>
        </p:nvGrpSpPr>
        <p:grpSpPr>
          <a:xfrm>
            <a:off x="1015365" y="1677590"/>
            <a:ext cx="7189469" cy="4493418"/>
            <a:chOff x="1015365" y="1677590"/>
            <a:chExt cx="7189469" cy="4493418"/>
          </a:xfrm>
        </p:grpSpPr>
        <p:sp>
          <p:nvSpPr>
            <p:cNvPr id="3" name="Freeform 2"/>
            <p:cNvSpPr/>
            <p:nvPr/>
          </p:nvSpPr>
          <p:spPr>
            <a:xfrm>
              <a:off x="1015365" y="1677590"/>
              <a:ext cx="2246709" cy="1348025"/>
            </a:xfrm>
            <a:custGeom>
              <a:avLst/>
              <a:gdLst>
                <a:gd name="connsiteX0" fmla="*/ 0 w 2246709"/>
                <a:gd name="connsiteY0" fmla="*/ 0 h 1348025"/>
                <a:gd name="connsiteX1" fmla="*/ 2246709 w 2246709"/>
                <a:gd name="connsiteY1" fmla="*/ 0 h 1348025"/>
                <a:gd name="connsiteX2" fmla="*/ 2246709 w 2246709"/>
                <a:gd name="connsiteY2" fmla="*/ 1348025 h 1348025"/>
                <a:gd name="connsiteX3" fmla="*/ 0 w 2246709"/>
                <a:gd name="connsiteY3" fmla="*/ 1348025 h 1348025"/>
                <a:gd name="connsiteX4" fmla="*/ 0 w 2246709"/>
                <a:gd name="connsiteY4" fmla="*/ 0 h 134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709" h="1348025">
                  <a:moveTo>
                    <a:pt x="0" y="0"/>
                  </a:moveTo>
                  <a:lnTo>
                    <a:pt x="2246709" y="0"/>
                  </a:lnTo>
                  <a:lnTo>
                    <a:pt x="2246709" y="1348025"/>
                  </a:lnTo>
                  <a:lnTo>
                    <a:pt x="0" y="1348025"/>
                  </a:lnTo>
                  <a:lnTo>
                    <a:pt x="0" y="0"/>
                  </a:lnTo>
                  <a:close/>
                </a:path>
              </a:pathLst>
            </a:custGeom>
            <a:effectLst>
              <a:outerShdw blurRad="50800" dist="38100" dir="2700000" algn="tl" rotWithShape="0">
                <a:prstClr val="black">
                  <a:alpha val="40000"/>
                </a:prstClr>
              </a:outerShdw>
            </a:effectLst>
          </p:spPr>
          <p:style>
            <a:lnRef idx="3">
              <a:schemeClr val="lt1">
                <a:hueOff val="0"/>
                <a:satOff val="0"/>
                <a:lumOff val="0"/>
                <a:alphaOff val="0"/>
              </a:schemeClr>
            </a:lnRef>
            <a:fillRef idx="1">
              <a:schemeClr val="accent6">
                <a:hueOff val="0"/>
                <a:satOff val="0"/>
                <a:lumOff val="0"/>
                <a:alphaOff val="0"/>
              </a:schemeClr>
            </a:fillRef>
            <a:effectRef idx="1">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0" kern="1200" dirty="0" smtClean="0">
                  <a:solidFill>
                    <a:schemeClr val="tx2">
                      <a:lumMod val="50000"/>
                    </a:schemeClr>
                  </a:solidFill>
                </a:rPr>
                <a:t>Trusted person </a:t>
              </a:r>
              <a:endParaRPr lang="en-US" sz="2100" b="0" kern="1200" dirty="0">
                <a:solidFill>
                  <a:schemeClr val="tx2">
                    <a:lumMod val="50000"/>
                  </a:schemeClr>
                </a:solidFill>
              </a:endParaRPr>
            </a:p>
          </p:txBody>
        </p:sp>
        <p:sp>
          <p:nvSpPr>
            <p:cNvPr id="4" name="Freeform 3"/>
            <p:cNvSpPr/>
            <p:nvPr/>
          </p:nvSpPr>
          <p:spPr>
            <a:xfrm>
              <a:off x="3486745" y="1677590"/>
              <a:ext cx="2246709" cy="1348025"/>
            </a:xfrm>
            <a:custGeom>
              <a:avLst/>
              <a:gdLst>
                <a:gd name="connsiteX0" fmla="*/ 0 w 2246709"/>
                <a:gd name="connsiteY0" fmla="*/ 0 h 1348025"/>
                <a:gd name="connsiteX1" fmla="*/ 2246709 w 2246709"/>
                <a:gd name="connsiteY1" fmla="*/ 0 h 1348025"/>
                <a:gd name="connsiteX2" fmla="*/ 2246709 w 2246709"/>
                <a:gd name="connsiteY2" fmla="*/ 1348025 h 1348025"/>
                <a:gd name="connsiteX3" fmla="*/ 0 w 2246709"/>
                <a:gd name="connsiteY3" fmla="*/ 1348025 h 1348025"/>
                <a:gd name="connsiteX4" fmla="*/ 0 w 2246709"/>
                <a:gd name="connsiteY4" fmla="*/ 0 h 134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709" h="1348025">
                  <a:moveTo>
                    <a:pt x="0" y="0"/>
                  </a:moveTo>
                  <a:lnTo>
                    <a:pt x="2246709" y="0"/>
                  </a:lnTo>
                  <a:lnTo>
                    <a:pt x="2246709" y="1348025"/>
                  </a:lnTo>
                  <a:lnTo>
                    <a:pt x="0" y="1348025"/>
                  </a:lnTo>
                  <a:lnTo>
                    <a:pt x="0" y="0"/>
                  </a:lnTo>
                  <a:close/>
                </a:path>
              </a:pathLst>
            </a:custGeom>
            <a:effectLst>
              <a:outerShdw blurRad="50800" dist="38100" dir="2700000" algn="tl" rotWithShape="0">
                <a:prstClr val="black">
                  <a:alpha val="40000"/>
                </a:prstClr>
              </a:outerShdw>
            </a:effectLst>
          </p:spPr>
          <p:style>
            <a:lnRef idx="3">
              <a:schemeClr val="lt1">
                <a:hueOff val="0"/>
                <a:satOff val="0"/>
                <a:lumOff val="0"/>
                <a:alphaOff val="0"/>
              </a:schemeClr>
            </a:lnRef>
            <a:fillRef idx="1">
              <a:schemeClr val="accent6">
                <a:hueOff val="0"/>
                <a:satOff val="0"/>
                <a:lumOff val="0"/>
                <a:alphaOff val="0"/>
              </a:schemeClr>
            </a:fillRef>
            <a:effectRef idx="1">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2">
                      <a:lumMod val="50000"/>
                    </a:schemeClr>
                  </a:solidFill>
                </a:rPr>
                <a:t>Angry and resentful</a:t>
              </a:r>
            </a:p>
          </p:txBody>
        </p:sp>
        <p:sp>
          <p:nvSpPr>
            <p:cNvPr id="6" name="Freeform 5"/>
            <p:cNvSpPr/>
            <p:nvPr/>
          </p:nvSpPr>
          <p:spPr>
            <a:xfrm>
              <a:off x="5958125" y="1677590"/>
              <a:ext cx="2246709" cy="1348025"/>
            </a:xfrm>
            <a:custGeom>
              <a:avLst/>
              <a:gdLst>
                <a:gd name="connsiteX0" fmla="*/ 0 w 2246709"/>
                <a:gd name="connsiteY0" fmla="*/ 0 h 1348025"/>
                <a:gd name="connsiteX1" fmla="*/ 2246709 w 2246709"/>
                <a:gd name="connsiteY1" fmla="*/ 0 h 1348025"/>
                <a:gd name="connsiteX2" fmla="*/ 2246709 w 2246709"/>
                <a:gd name="connsiteY2" fmla="*/ 1348025 h 1348025"/>
                <a:gd name="connsiteX3" fmla="*/ 0 w 2246709"/>
                <a:gd name="connsiteY3" fmla="*/ 1348025 h 1348025"/>
                <a:gd name="connsiteX4" fmla="*/ 0 w 2246709"/>
                <a:gd name="connsiteY4" fmla="*/ 0 h 134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709" h="1348025">
                  <a:moveTo>
                    <a:pt x="0" y="0"/>
                  </a:moveTo>
                  <a:lnTo>
                    <a:pt x="2246709" y="0"/>
                  </a:lnTo>
                  <a:lnTo>
                    <a:pt x="2246709" y="1348025"/>
                  </a:lnTo>
                  <a:lnTo>
                    <a:pt x="0" y="1348025"/>
                  </a:lnTo>
                  <a:lnTo>
                    <a:pt x="0" y="0"/>
                  </a:lnTo>
                  <a:close/>
                </a:path>
              </a:pathLst>
            </a:custGeom>
            <a:effectLst>
              <a:outerShdw blurRad="50800" dist="38100" dir="2700000" algn="tl" rotWithShape="0">
                <a:prstClr val="black">
                  <a:alpha val="40000"/>
                </a:prstClr>
              </a:outerShdw>
            </a:effectLst>
          </p:spPr>
          <p:style>
            <a:lnRef idx="3">
              <a:schemeClr val="lt1">
                <a:hueOff val="0"/>
                <a:satOff val="0"/>
                <a:lumOff val="0"/>
                <a:alphaOff val="0"/>
              </a:schemeClr>
            </a:lnRef>
            <a:fillRef idx="1">
              <a:schemeClr val="accent6">
                <a:hueOff val="0"/>
                <a:satOff val="0"/>
                <a:lumOff val="0"/>
                <a:alphaOff val="0"/>
              </a:schemeClr>
            </a:fillRef>
            <a:effectRef idx="1">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2">
                      <a:lumMod val="50000"/>
                    </a:schemeClr>
                  </a:solidFill>
                </a:rPr>
                <a:t>Depressed</a:t>
              </a:r>
            </a:p>
          </p:txBody>
        </p:sp>
        <p:sp>
          <p:nvSpPr>
            <p:cNvPr id="7" name="Freeform 6"/>
            <p:cNvSpPr/>
            <p:nvPr/>
          </p:nvSpPr>
          <p:spPr>
            <a:xfrm>
              <a:off x="1015365" y="3250287"/>
              <a:ext cx="2246709" cy="1348025"/>
            </a:xfrm>
            <a:custGeom>
              <a:avLst/>
              <a:gdLst>
                <a:gd name="connsiteX0" fmla="*/ 0 w 2246709"/>
                <a:gd name="connsiteY0" fmla="*/ 0 h 1348025"/>
                <a:gd name="connsiteX1" fmla="*/ 2246709 w 2246709"/>
                <a:gd name="connsiteY1" fmla="*/ 0 h 1348025"/>
                <a:gd name="connsiteX2" fmla="*/ 2246709 w 2246709"/>
                <a:gd name="connsiteY2" fmla="*/ 1348025 h 1348025"/>
                <a:gd name="connsiteX3" fmla="*/ 0 w 2246709"/>
                <a:gd name="connsiteY3" fmla="*/ 1348025 h 1348025"/>
                <a:gd name="connsiteX4" fmla="*/ 0 w 2246709"/>
                <a:gd name="connsiteY4" fmla="*/ 0 h 134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709" h="1348025">
                  <a:moveTo>
                    <a:pt x="0" y="0"/>
                  </a:moveTo>
                  <a:lnTo>
                    <a:pt x="2246709" y="0"/>
                  </a:lnTo>
                  <a:lnTo>
                    <a:pt x="2246709" y="1348025"/>
                  </a:lnTo>
                  <a:lnTo>
                    <a:pt x="0" y="1348025"/>
                  </a:lnTo>
                  <a:lnTo>
                    <a:pt x="0" y="0"/>
                  </a:lnTo>
                  <a:close/>
                </a:path>
              </a:pathLst>
            </a:custGeom>
            <a:effectLst>
              <a:outerShdw blurRad="50800" dist="38100" dir="2700000" algn="tl" rotWithShape="0">
                <a:prstClr val="black">
                  <a:alpha val="40000"/>
                </a:prstClr>
              </a:outerShdw>
            </a:effectLst>
          </p:spPr>
          <p:style>
            <a:lnRef idx="3">
              <a:schemeClr val="lt1">
                <a:hueOff val="0"/>
                <a:satOff val="0"/>
                <a:lumOff val="0"/>
                <a:alphaOff val="0"/>
              </a:schemeClr>
            </a:lnRef>
            <a:fillRef idx="1">
              <a:schemeClr val="accent6">
                <a:hueOff val="0"/>
                <a:satOff val="0"/>
                <a:lumOff val="0"/>
                <a:alphaOff val="0"/>
              </a:schemeClr>
            </a:fillRef>
            <a:effectRef idx="1">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2">
                      <a:lumMod val="50000"/>
                    </a:schemeClr>
                  </a:solidFill>
                </a:rPr>
                <a:t>Substance use / drug addiction</a:t>
              </a:r>
            </a:p>
          </p:txBody>
        </p:sp>
        <p:sp>
          <p:nvSpPr>
            <p:cNvPr id="8" name="Freeform 7"/>
            <p:cNvSpPr/>
            <p:nvPr/>
          </p:nvSpPr>
          <p:spPr>
            <a:xfrm>
              <a:off x="3486745" y="3250287"/>
              <a:ext cx="2246709" cy="1348025"/>
            </a:xfrm>
            <a:custGeom>
              <a:avLst/>
              <a:gdLst>
                <a:gd name="connsiteX0" fmla="*/ 0 w 2246709"/>
                <a:gd name="connsiteY0" fmla="*/ 0 h 1348025"/>
                <a:gd name="connsiteX1" fmla="*/ 2246709 w 2246709"/>
                <a:gd name="connsiteY1" fmla="*/ 0 h 1348025"/>
                <a:gd name="connsiteX2" fmla="*/ 2246709 w 2246709"/>
                <a:gd name="connsiteY2" fmla="*/ 1348025 h 1348025"/>
                <a:gd name="connsiteX3" fmla="*/ 0 w 2246709"/>
                <a:gd name="connsiteY3" fmla="*/ 1348025 h 1348025"/>
                <a:gd name="connsiteX4" fmla="*/ 0 w 2246709"/>
                <a:gd name="connsiteY4" fmla="*/ 0 h 134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709" h="1348025">
                  <a:moveTo>
                    <a:pt x="0" y="0"/>
                  </a:moveTo>
                  <a:lnTo>
                    <a:pt x="2246709" y="0"/>
                  </a:lnTo>
                  <a:lnTo>
                    <a:pt x="2246709" y="1348025"/>
                  </a:lnTo>
                  <a:lnTo>
                    <a:pt x="0" y="1348025"/>
                  </a:lnTo>
                  <a:lnTo>
                    <a:pt x="0" y="0"/>
                  </a:lnTo>
                  <a:close/>
                </a:path>
              </a:pathLst>
            </a:custGeom>
            <a:effectLst>
              <a:outerShdw blurRad="50800" dist="38100" dir="2700000" algn="tl" rotWithShape="0">
                <a:prstClr val="black">
                  <a:alpha val="40000"/>
                </a:prstClr>
              </a:outerShdw>
            </a:effectLst>
          </p:spPr>
          <p:style>
            <a:lnRef idx="3">
              <a:schemeClr val="lt1">
                <a:hueOff val="0"/>
                <a:satOff val="0"/>
                <a:lumOff val="0"/>
                <a:alphaOff val="0"/>
              </a:schemeClr>
            </a:lnRef>
            <a:fillRef idx="1">
              <a:schemeClr val="accent6">
                <a:hueOff val="0"/>
                <a:satOff val="0"/>
                <a:lumOff val="0"/>
                <a:alphaOff val="0"/>
              </a:schemeClr>
            </a:fillRef>
            <a:effectRef idx="1">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2">
                      <a:lumMod val="50000"/>
                    </a:schemeClr>
                  </a:solidFill>
                </a:rPr>
                <a:t>Untreated mental illness</a:t>
              </a:r>
            </a:p>
          </p:txBody>
        </p:sp>
        <p:sp>
          <p:nvSpPr>
            <p:cNvPr id="9" name="Freeform 8"/>
            <p:cNvSpPr/>
            <p:nvPr/>
          </p:nvSpPr>
          <p:spPr>
            <a:xfrm>
              <a:off x="5958125" y="3250287"/>
              <a:ext cx="2246709" cy="1348025"/>
            </a:xfrm>
            <a:custGeom>
              <a:avLst/>
              <a:gdLst>
                <a:gd name="connsiteX0" fmla="*/ 0 w 2246709"/>
                <a:gd name="connsiteY0" fmla="*/ 0 h 1348025"/>
                <a:gd name="connsiteX1" fmla="*/ 2246709 w 2246709"/>
                <a:gd name="connsiteY1" fmla="*/ 0 h 1348025"/>
                <a:gd name="connsiteX2" fmla="*/ 2246709 w 2246709"/>
                <a:gd name="connsiteY2" fmla="*/ 1348025 h 1348025"/>
                <a:gd name="connsiteX3" fmla="*/ 0 w 2246709"/>
                <a:gd name="connsiteY3" fmla="*/ 1348025 h 1348025"/>
                <a:gd name="connsiteX4" fmla="*/ 0 w 2246709"/>
                <a:gd name="connsiteY4" fmla="*/ 0 h 134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709" h="1348025">
                  <a:moveTo>
                    <a:pt x="0" y="0"/>
                  </a:moveTo>
                  <a:lnTo>
                    <a:pt x="2246709" y="0"/>
                  </a:lnTo>
                  <a:lnTo>
                    <a:pt x="2246709" y="1348025"/>
                  </a:lnTo>
                  <a:lnTo>
                    <a:pt x="0" y="1348025"/>
                  </a:lnTo>
                  <a:lnTo>
                    <a:pt x="0" y="0"/>
                  </a:lnTo>
                  <a:close/>
                </a:path>
              </a:pathLst>
            </a:custGeom>
            <a:effectLst>
              <a:outerShdw blurRad="50800" dist="38100" dir="2700000" algn="tl" rotWithShape="0">
                <a:prstClr val="black">
                  <a:alpha val="40000"/>
                </a:prstClr>
              </a:outerShdw>
            </a:effectLst>
          </p:spPr>
          <p:style>
            <a:lnRef idx="3">
              <a:schemeClr val="lt1">
                <a:hueOff val="0"/>
                <a:satOff val="0"/>
                <a:lumOff val="0"/>
                <a:alphaOff val="0"/>
              </a:schemeClr>
            </a:lnRef>
            <a:fillRef idx="1">
              <a:schemeClr val="accent6">
                <a:hueOff val="0"/>
                <a:satOff val="0"/>
                <a:lumOff val="0"/>
                <a:alphaOff val="0"/>
              </a:schemeClr>
            </a:fillRef>
            <a:effectRef idx="1">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2">
                      <a:lumMod val="50000"/>
                    </a:schemeClr>
                  </a:solidFill>
                </a:rPr>
                <a:t>History of family violence and/or abuse/neglect as a child</a:t>
              </a:r>
            </a:p>
          </p:txBody>
        </p:sp>
        <p:sp>
          <p:nvSpPr>
            <p:cNvPr id="10" name="Freeform 9"/>
            <p:cNvSpPr/>
            <p:nvPr/>
          </p:nvSpPr>
          <p:spPr>
            <a:xfrm>
              <a:off x="1015365" y="4822983"/>
              <a:ext cx="2246709" cy="1348025"/>
            </a:xfrm>
            <a:custGeom>
              <a:avLst/>
              <a:gdLst>
                <a:gd name="connsiteX0" fmla="*/ 0 w 2246709"/>
                <a:gd name="connsiteY0" fmla="*/ 0 h 1348025"/>
                <a:gd name="connsiteX1" fmla="*/ 2246709 w 2246709"/>
                <a:gd name="connsiteY1" fmla="*/ 0 h 1348025"/>
                <a:gd name="connsiteX2" fmla="*/ 2246709 w 2246709"/>
                <a:gd name="connsiteY2" fmla="*/ 1348025 h 1348025"/>
                <a:gd name="connsiteX3" fmla="*/ 0 w 2246709"/>
                <a:gd name="connsiteY3" fmla="*/ 1348025 h 1348025"/>
                <a:gd name="connsiteX4" fmla="*/ 0 w 2246709"/>
                <a:gd name="connsiteY4" fmla="*/ 0 h 134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709" h="1348025">
                  <a:moveTo>
                    <a:pt x="0" y="0"/>
                  </a:moveTo>
                  <a:lnTo>
                    <a:pt x="2246709" y="0"/>
                  </a:lnTo>
                  <a:lnTo>
                    <a:pt x="2246709" y="1348025"/>
                  </a:lnTo>
                  <a:lnTo>
                    <a:pt x="0" y="1348025"/>
                  </a:lnTo>
                  <a:lnTo>
                    <a:pt x="0" y="0"/>
                  </a:lnTo>
                  <a:close/>
                </a:path>
              </a:pathLst>
            </a:custGeom>
            <a:effectLst>
              <a:outerShdw blurRad="50800" dist="38100" dir="2700000" algn="tl" rotWithShape="0">
                <a:prstClr val="black">
                  <a:alpha val="40000"/>
                </a:prstClr>
              </a:outerShdw>
            </a:effectLst>
          </p:spPr>
          <p:style>
            <a:lnRef idx="3">
              <a:schemeClr val="lt1">
                <a:hueOff val="0"/>
                <a:satOff val="0"/>
                <a:lumOff val="0"/>
                <a:alphaOff val="0"/>
              </a:schemeClr>
            </a:lnRef>
            <a:fillRef idx="1">
              <a:schemeClr val="accent6">
                <a:hueOff val="0"/>
                <a:satOff val="0"/>
                <a:lumOff val="0"/>
                <a:alphaOff val="0"/>
              </a:schemeClr>
            </a:fillRef>
            <a:effectRef idx="1">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2">
                      <a:lumMod val="50000"/>
                    </a:schemeClr>
                  </a:solidFill>
                </a:rPr>
                <a:t>Isolated, lacks social supports</a:t>
              </a:r>
            </a:p>
          </p:txBody>
        </p:sp>
        <p:sp>
          <p:nvSpPr>
            <p:cNvPr id="11" name="Freeform 10"/>
            <p:cNvSpPr/>
            <p:nvPr/>
          </p:nvSpPr>
          <p:spPr>
            <a:xfrm>
              <a:off x="3486745" y="4822983"/>
              <a:ext cx="2246709" cy="1348025"/>
            </a:xfrm>
            <a:custGeom>
              <a:avLst/>
              <a:gdLst>
                <a:gd name="connsiteX0" fmla="*/ 0 w 2246709"/>
                <a:gd name="connsiteY0" fmla="*/ 0 h 1348025"/>
                <a:gd name="connsiteX1" fmla="*/ 2246709 w 2246709"/>
                <a:gd name="connsiteY1" fmla="*/ 0 h 1348025"/>
                <a:gd name="connsiteX2" fmla="*/ 2246709 w 2246709"/>
                <a:gd name="connsiteY2" fmla="*/ 1348025 h 1348025"/>
                <a:gd name="connsiteX3" fmla="*/ 0 w 2246709"/>
                <a:gd name="connsiteY3" fmla="*/ 1348025 h 1348025"/>
                <a:gd name="connsiteX4" fmla="*/ 0 w 2246709"/>
                <a:gd name="connsiteY4" fmla="*/ 0 h 134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709" h="1348025">
                  <a:moveTo>
                    <a:pt x="0" y="0"/>
                  </a:moveTo>
                  <a:lnTo>
                    <a:pt x="2246709" y="0"/>
                  </a:lnTo>
                  <a:lnTo>
                    <a:pt x="2246709" y="1348025"/>
                  </a:lnTo>
                  <a:lnTo>
                    <a:pt x="0" y="1348025"/>
                  </a:lnTo>
                  <a:lnTo>
                    <a:pt x="0" y="0"/>
                  </a:lnTo>
                  <a:close/>
                </a:path>
              </a:pathLst>
            </a:custGeom>
            <a:effectLst>
              <a:outerShdw blurRad="50800" dist="38100" dir="2700000" algn="tl" rotWithShape="0">
                <a:prstClr val="black">
                  <a:alpha val="40000"/>
                </a:prstClr>
              </a:outerShdw>
            </a:effectLst>
          </p:spPr>
          <p:style>
            <a:lnRef idx="3">
              <a:schemeClr val="lt1">
                <a:hueOff val="0"/>
                <a:satOff val="0"/>
                <a:lumOff val="0"/>
                <a:alphaOff val="0"/>
              </a:schemeClr>
            </a:lnRef>
            <a:fillRef idx="1">
              <a:schemeClr val="accent6">
                <a:hueOff val="0"/>
                <a:satOff val="0"/>
                <a:lumOff val="0"/>
                <a:alphaOff val="0"/>
              </a:schemeClr>
            </a:fillRef>
            <a:effectRef idx="1">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2">
                      <a:lumMod val="50000"/>
                    </a:schemeClr>
                  </a:solidFill>
                </a:rPr>
                <a:t>Lacks impulse control</a:t>
              </a:r>
            </a:p>
          </p:txBody>
        </p:sp>
        <p:sp>
          <p:nvSpPr>
            <p:cNvPr id="12" name="Freeform 11"/>
            <p:cNvSpPr/>
            <p:nvPr/>
          </p:nvSpPr>
          <p:spPr>
            <a:xfrm>
              <a:off x="5958125" y="4822983"/>
              <a:ext cx="2246709" cy="1348025"/>
            </a:xfrm>
            <a:custGeom>
              <a:avLst/>
              <a:gdLst>
                <a:gd name="connsiteX0" fmla="*/ 0 w 2246709"/>
                <a:gd name="connsiteY0" fmla="*/ 0 h 1348025"/>
                <a:gd name="connsiteX1" fmla="*/ 2246709 w 2246709"/>
                <a:gd name="connsiteY1" fmla="*/ 0 h 1348025"/>
                <a:gd name="connsiteX2" fmla="*/ 2246709 w 2246709"/>
                <a:gd name="connsiteY2" fmla="*/ 1348025 h 1348025"/>
                <a:gd name="connsiteX3" fmla="*/ 0 w 2246709"/>
                <a:gd name="connsiteY3" fmla="*/ 1348025 h 1348025"/>
                <a:gd name="connsiteX4" fmla="*/ 0 w 2246709"/>
                <a:gd name="connsiteY4" fmla="*/ 0 h 134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709" h="1348025">
                  <a:moveTo>
                    <a:pt x="0" y="0"/>
                  </a:moveTo>
                  <a:lnTo>
                    <a:pt x="2246709" y="0"/>
                  </a:lnTo>
                  <a:lnTo>
                    <a:pt x="2246709" y="1348025"/>
                  </a:lnTo>
                  <a:lnTo>
                    <a:pt x="0" y="1348025"/>
                  </a:lnTo>
                  <a:lnTo>
                    <a:pt x="0" y="0"/>
                  </a:lnTo>
                  <a:close/>
                </a:path>
              </a:pathLst>
            </a:custGeom>
            <a:effectLst>
              <a:outerShdw blurRad="50800" dist="38100" dir="2700000" algn="tl" rotWithShape="0">
                <a:prstClr val="black">
                  <a:alpha val="40000"/>
                </a:prstClr>
              </a:outerShdw>
            </a:effectLst>
          </p:spPr>
          <p:style>
            <a:lnRef idx="3">
              <a:schemeClr val="lt1">
                <a:hueOff val="0"/>
                <a:satOff val="0"/>
                <a:lumOff val="0"/>
                <a:alphaOff val="0"/>
              </a:schemeClr>
            </a:lnRef>
            <a:fillRef idx="1">
              <a:schemeClr val="accent6">
                <a:hueOff val="0"/>
                <a:satOff val="0"/>
                <a:lumOff val="0"/>
                <a:alphaOff val="0"/>
              </a:schemeClr>
            </a:fillRef>
            <a:effectRef idx="1">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2">
                      <a:lumMod val="50000"/>
                    </a:schemeClr>
                  </a:solidFill>
                </a:rPr>
                <a:t>Emotionally and or financially dependent on victim</a:t>
              </a:r>
            </a:p>
          </p:txBody>
        </p:sp>
      </p:gr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z="4000" smtClean="0"/>
              <a:t>Behavior of Adult Abuse Perpetrators</a:t>
            </a:r>
          </a:p>
        </p:txBody>
      </p:sp>
      <p:grpSp>
        <p:nvGrpSpPr>
          <p:cNvPr id="2" name="Group 1"/>
          <p:cNvGrpSpPr/>
          <p:nvPr/>
        </p:nvGrpSpPr>
        <p:grpSpPr>
          <a:xfrm>
            <a:off x="383500" y="2093118"/>
            <a:ext cx="8529399" cy="3967162"/>
            <a:chOff x="383500" y="2093118"/>
            <a:chExt cx="8529399" cy="3967162"/>
          </a:xfrm>
        </p:grpSpPr>
        <p:sp>
          <p:nvSpPr>
            <p:cNvPr id="3" name="Freeform 2"/>
            <p:cNvSpPr/>
            <p:nvPr/>
          </p:nvSpPr>
          <p:spPr>
            <a:xfrm>
              <a:off x="383500" y="2093118"/>
              <a:ext cx="1983581" cy="1190148"/>
            </a:xfrm>
            <a:custGeom>
              <a:avLst/>
              <a:gdLst>
                <a:gd name="connsiteX0" fmla="*/ 0 w 1983581"/>
                <a:gd name="connsiteY0" fmla="*/ 0 h 1190148"/>
                <a:gd name="connsiteX1" fmla="*/ 1983581 w 1983581"/>
                <a:gd name="connsiteY1" fmla="*/ 0 h 1190148"/>
                <a:gd name="connsiteX2" fmla="*/ 1983581 w 1983581"/>
                <a:gd name="connsiteY2" fmla="*/ 1190148 h 1190148"/>
                <a:gd name="connsiteX3" fmla="*/ 0 w 1983581"/>
                <a:gd name="connsiteY3" fmla="*/ 1190148 h 1190148"/>
                <a:gd name="connsiteX4" fmla="*/ 0 w 1983581"/>
                <a:gd name="connsiteY4" fmla="*/ 0 h 119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581" h="1190148">
                  <a:moveTo>
                    <a:pt x="0" y="0"/>
                  </a:moveTo>
                  <a:lnTo>
                    <a:pt x="1983581" y="0"/>
                  </a:lnTo>
                  <a:lnTo>
                    <a:pt x="1983581" y="1190148"/>
                  </a:lnTo>
                  <a:lnTo>
                    <a:pt x="0" y="1190148"/>
                  </a:lnTo>
                  <a:lnTo>
                    <a:pt x="0" y="0"/>
                  </a:lnTo>
                  <a:close/>
                </a:path>
              </a:pathLst>
            </a:custGeom>
            <a:effectLst>
              <a:outerShdw blurRad="254000" dist="190500" dir="2400000" rotWithShape="0">
                <a:srgbClr val="000000">
                  <a:alpha val="38000"/>
                </a:srgbClr>
              </a:outerShdw>
            </a:effectLst>
          </p:spPr>
          <p:style>
            <a:lnRef idx="3">
              <a:schemeClr val="lt1">
                <a:hueOff val="0"/>
                <a:satOff val="0"/>
                <a:lumOff val="0"/>
                <a:alphaOff val="0"/>
              </a:schemeClr>
            </a:lnRef>
            <a:fillRef idx="1">
              <a:schemeClr val="accent1">
                <a:hueOff val="0"/>
                <a:satOff val="0"/>
                <a:lumOff val="0"/>
                <a:alphaOff val="0"/>
              </a:schemeClr>
            </a:fillRef>
            <a:effectRef idx="1">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2">
                      <a:lumMod val="50000"/>
                    </a:schemeClr>
                  </a:solidFill>
                </a:rPr>
                <a:t>Isolates victim</a:t>
              </a:r>
              <a:endParaRPr lang="en-US" sz="1700" b="1" kern="1200" dirty="0">
                <a:solidFill>
                  <a:schemeClr val="tx2">
                    <a:lumMod val="50000"/>
                  </a:schemeClr>
                </a:solidFill>
              </a:endParaRPr>
            </a:p>
          </p:txBody>
        </p:sp>
        <p:sp>
          <p:nvSpPr>
            <p:cNvPr id="4" name="Freeform 3"/>
            <p:cNvSpPr/>
            <p:nvPr/>
          </p:nvSpPr>
          <p:spPr>
            <a:xfrm>
              <a:off x="2565439" y="2093118"/>
              <a:ext cx="1983581" cy="1190148"/>
            </a:xfrm>
            <a:custGeom>
              <a:avLst/>
              <a:gdLst>
                <a:gd name="connsiteX0" fmla="*/ 0 w 1983581"/>
                <a:gd name="connsiteY0" fmla="*/ 0 h 1190148"/>
                <a:gd name="connsiteX1" fmla="*/ 1983581 w 1983581"/>
                <a:gd name="connsiteY1" fmla="*/ 0 h 1190148"/>
                <a:gd name="connsiteX2" fmla="*/ 1983581 w 1983581"/>
                <a:gd name="connsiteY2" fmla="*/ 1190148 h 1190148"/>
                <a:gd name="connsiteX3" fmla="*/ 0 w 1983581"/>
                <a:gd name="connsiteY3" fmla="*/ 1190148 h 1190148"/>
                <a:gd name="connsiteX4" fmla="*/ 0 w 1983581"/>
                <a:gd name="connsiteY4" fmla="*/ 0 h 119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581" h="1190148">
                  <a:moveTo>
                    <a:pt x="0" y="0"/>
                  </a:moveTo>
                  <a:lnTo>
                    <a:pt x="1983581" y="0"/>
                  </a:lnTo>
                  <a:lnTo>
                    <a:pt x="1983581" y="1190148"/>
                  </a:lnTo>
                  <a:lnTo>
                    <a:pt x="0" y="1190148"/>
                  </a:lnTo>
                  <a:lnTo>
                    <a:pt x="0" y="0"/>
                  </a:lnTo>
                  <a:close/>
                </a:path>
              </a:pathLst>
            </a:custGeom>
            <a:effectLst>
              <a:outerShdw blurRad="254000" dist="190500" dir="2400000" rotWithShape="0">
                <a:srgbClr val="000000">
                  <a:alpha val="38000"/>
                </a:srgbClr>
              </a:outerShdw>
            </a:effectLst>
          </p:spPr>
          <p:style>
            <a:lnRef idx="3">
              <a:schemeClr val="lt1">
                <a:hueOff val="0"/>
                <a:satOff val="0"/>
                <a:lumOff val="0"/>
                <a:alphaOff val="0"/>
              </a:schemeClr>
            </a:lnRef>
            <a:fillRef idx="1">
              <a:schemeClr val="accent1">
                <a:hueOff val="0"/>
                <a:satOff val="0"/>
                <a:lumOff val="0"/>
                <a:alphaOff val="0"/>
              </a:schemeClr>
            </a:fillRef>
            <a:effectRef idx="1">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2">
                      <a:lumMod val="50000"/>
                    </a:schemeClr>
                  </a:solidFill>
                </a:rPr>
                <a:t>Angry, aggressive behavior</a:t>
              </a:r>
            </a:p>
          </p:txBody>
        </p:sp>
        <p:sp>
          <p:nvSpPr>
            <p:cNvPr id="5" name="Freeform 4"/>
            <p:cNvSpPr/>
            <p:nvPr/>
          </p:nvSpPr>
          <p:spPr>
            <a:xfrm>
              <a:off x="4747379" y="2093118"/>
              <a:ext cx="1983581" cy="1190148"/>
            </a:xfrm>
            <a:custGeom>
              <a:avLst/>
              <a:gdLst>
                <a:gd name="connsiteX0" fmla="*/ 0 w 1983581"/>
                <a:gd name="connsiteY0" fmla="*/ 0 h 1190148"/>
                <a:gd name="connsiteX1" fmla="*/ 1983581 w 1983581"/>
                <a:gd name="connsiteY1" fmla="*/ 0 h 1190148"/>
                <a:gd name="connsiteX2" fmla="*/ 1983581 w 1983581"/>
                <a:gd name="connsiteY2" fmla="*/ 1190148 h 1190148"/>
                <a:gd name="connsiteX3" fmla="*/ 0 w 1983581"/>
                <a:gd name="connsiteY3" fmla="*/ 1190148 h 1190148"/>
                <a:gd name="connsiteX4" fmla="*/ 0 w 1983581"/>
                <a:gd name="connsiteY4" fmla="*/ 0 h 119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581" h="1190148">
                  <a:moveTo>
                    <a:pt x="0" y="0"/>
                  </a:moveTo>
                  <a:lnTo>
                    <a:pt x="1983581" y="0"/>
                  </a:lnTo>
                  <a:lnTo>
                    <a:pt x="1983581" y="1190148"/>
                  </a:lnTo>
                  <a:lnTo>
                    <a:pt x="0" y="1190148"/>
                  </a:lnTo>
                  <a:lnTo>
                    <a:pt x="0" y="0"/>
                  </a:lnTo>
                  <a:close/>
                </a:path>
              </a:pathLst>
            </a:custGeom>
            <a:effectLst>
              <a:outerShdw blurRad="254000" dist="254000" dir="2400000" rotWithShape="0">
                <a:srgbClr val="000000">
                  <a:alpha val="38000"/>
                </a:srgbClr>
              </a:outerShdw>
            </a:effectLst>
          </p:spPr>
          <p:style>
            <a:lnRef idx="3">
              <a:schemeClr val="lt1">
                <a:hueOff val="0"/>
                <a:satOff val="0"/>
                <a:lumOff val="0"/>
                <a:alphaOff val="0"/>
              </a:schemeClr>
            </a:lnRef>
            <a:fillRef idx="1">
              <a:schemeClr val="accent1">
                <a:hueOff val="0"/>
                <a:satOff val="0"/>
                <a:lumOff val="0"/>
                <a:alphaOff val="0"/>
              </a:schemeClr>
            </a:fillRef>
            <a:effectRef idx="1">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2">
                      <a:lumMod val="50000"/>
                    </a:schemeClr>
                  </a:solidFill>
                </a:rPr>
                <a:t>Indifferent</a:t>
              </a:r>
            </a:p>
          </p:txBody>
        </p:sp>
        <p:sp>
          <p:nvSpPr>
            <p:cNvPr id="6" name="Freeform 5"/>
            <p:cNvSpPr/>
            <p:nvPr/>
          </p:nvSpPr>
          <p:spPr>
            <a:xfrm>
              <a:off x="6929318" y="2093118"/>
              <a:ext cx="1983581" cy="1190148"/>
            </a:xfrm>
            <a:custGeom>
              <a:avLst/>
              <a:gdLst>
                <a:gd name="connsiteX0" fmla="*/ 0 w 1983581"/>
                <a:gd name="connsiteY0" fmla="*/ 0 h 1190148"/>
                <a:gd name="connsiteX1" fmla="*/ 1983581 w 1983581"/>
                <a:gd name="connsiteY1" fmla="*/ 0 h 1190148"/>
                <a:gd name="connsiteX2" fmla="*/ 1983581 w 1983581"/>
                <a:gd name="connsiteY2" fmla="*/ 1190148 h 1190148"/>
                <a:gd name="connsiteX3" fmla="*/ 0 w 1983581"/>
                <a:gd name="connsiteY3" fmla="*/ 1190148 h 1190148"/>
                <a:gd name="connsiteX4" fmla="*/ 0 w 1983581"/>
                <a:gd name="connsiteY4" fmla="*/ 0 h 119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581" h="1190148">
                  <a:moveTo>
                    <a:pt x="0" y="0"/>
                  </a:moveTo>
                  <a:lnTo>
                    <a:pt x="1983581" y="0"/>
                  </a:lnTo>
                  <a:lnTo>
                    <a:pt x="1983581" y="1190148"/>
                  </a:lnTo>
                  <a:lnTo>
                    <a:pt x="0" y="1190148"/>
                  </a:lnTo>
                  <a:lnTo>
                    <a:pt x="0" y="0"/>
                  </a:lnTo>
                  <a:close/>
                </a:path>
              </a:pathLst>
            </a:custGeom>
            <a:effectLst>
              <a:outerShdw blurRad="254000" dist="190500" dir="2400000" rotWithShape="0">
                <a:srgbClr val="000000">
                  <a:alpha val="38000"/>
                </a:srgbClr>
              </a:outerShdw>
            </a:effectLst>
          </p:spPr>
          <p:style>
            <a:lnRef idx="3">
              <a:schemeClr val="lt1">
                <a:hueOff val="0"/>
                <a:satOff val="0"/>
                <a:lumOff val="0"/>
                <a:alphaOff val="0"/>
              </a:schemeClr>
            </a:lnRef>
            <a:fillRef idx="1">
              <a:schemeClr val="accent1">
                <a:hueOff val="0"/>
                <a:satOff val="0"/>
                <a:lumOff val="0"/>
                <a:alphaOff val="0"/>
              </a:schemeClr>
            </a:fillRef>
            <a:effectRef idx="1">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2">
                      <a:lumMod val="50000"/>
                    </a:schemeClr>
                  </a:solidFill>
                </a:rPr>
                <a:t>Unrealistic expectations</a:t>
              </a:r>
            </a:p>
          </p:txBody>
        </p:sp>
        <p:sp>
          <p:nvSpPr>
            <p:cNvPr id="7" name="Freeform 6"/>
            <p:cNvSpPr/>
            <p:nvPr/>
          </p:nvSpPr>
          <p:spPr>
            <a:xfrm>
              <a:off x="383500" y="3481625"/>
              <a:ext cx="1983581" cy="1190148"/>
            </a:xfrm>
            <a:custGeom>
              <a:avLst/>
              <a:gdLst>
                <a:gd name="connsiteX0" fmla="*/ 0 w 1983581"/>
                <a:gd name="connsiteY0" fmla="*/ 0 h 1190148"/>
                <a:gd name="connsiteX1" fmla="*/ 1983581 w 1983581"/>
                <a:gd name="connsiteY1" fmla="*/ 0 h 1190148"/>
                <a:gd name="connsiteX2" fmla="*/ 1983581 w 1983581"/>
                <a:gd name="connsiteY2" fmla="*/ 1190148 h 1190148"/>
                <a:gd name="connsiteX3" fmla="*/ 0 w 1983581"/>
                <a:gd name="connsiteY3" fmla="*/ 1190148 h 1190148"/>
                <a:gd name="connsiteX4" fmla="*/ 0 w 1983581"/>
                <a:gd name="connsiteY4" fmla="*/ 0 h 119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581" h="1190148">
                  <a:moveTo>
                    <a:pt x="0" y="0"/>
                  </a:moveTo>
                  <a:lnTo>
                    <a:pt x="1983581" y="0"/>
                  </a:lnTo>
                  <a:lnTo>
                    <a:pt x="1983581" y="1190148"/>
                  </a:lnTo>
                  <a:lnTo>
                    <a:pt x="0" y="1190148"/>
                  </a:lnTo>
                  <a:lnTo>
                    <a:pt x="0" y="0"/>
                  </a:lnTo>
                  <a:close/>
                </a:path>
              </a:pathLst>
            </a:custGeom>
            <a:effectLst>
              <a:outerShdw blurRad="254000" dist="254000" dir="2400000" rotWithShape="0">
                <a:srgbClr val="000000">
                  <a:alpha val="38000"/>
                </a:srgbClr>
              </a:outerShdw>
            </a:effectLst>
          </p:spPr>
          <p:style>
            <a:lnRef idx="3">
              <a:schemeClr val="lt1">
                <a:hueOff val="0"/>
                <a:satOff val="0"/>
                <a:lumOff val="0"/>
                <a:alphaOff val="0"/>
              </a:schemeClr>
            </a:lnRef>
            <a:fillRef idx="1">
              <a:schemeClr val="accent1">
                <a:hueOff val="0"/>
                <a:satOff val="0"/>
                <a:lumOff val="0"/>
                <a:alphaOff val="0"/>
              </a:schemeClr>
            </a:fillRef>
            <a:effectRef idx="1">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2">
                      <a:lumMod val="50000"/>
                    </a:schemeClr>
                  </a:solidFill>
                </a:rPr>
                <a:t>Does not show affection / empathy towards the victim</a:t>
              </a:r>
            </a:p>
          </p:txBody>
        </p:sp>
        <p:sp>
          <p:nvSpPr>
            <p:cNvPr id="9" name="Freeform 8"/>
            <p:cNvSpPr/>
            <p:nvPr/>
          </p:nvSpPr>
          <p:spPr>
            <a:xfrm>
              <a:off x="2565439" y="3481625"/>
              <a:ext cx="1983581" cy="1190148"/>
            </a:xfrm>
            <a:custGeom>
              <a:avLst/>
              <a:gdLst>
                <a:gd name="connsiteX0" fmla="*/ 0 w 1983581"/>
                <a:gd name="connsiteY0" fmla="*/ 0 h 1190148"/>
                <a:gd name="connsiteX1" fmla="*/ 1983581 w 1983581"/>
                <a:gd name="connsiteY1" fmla="*/ 0 h 1190148"/>
                <a:gd name="connsiteX2" fmla="*/ 1983581 w 1983581"/>
                <a:gd name="connsiteY2" fmla="*/ 1190148 h 1190148"/>
                <a:gd name="connsiteX3" fmla="*/ 0 w 1983581"/>
                <a:gd name="connsiteY3" fmla="*/ 1190148 h 1190148"/>
                <a:gd name="connsiteX4" fmla="*/ 0 w 1983581"/>
                <a:gd name="connsiteY4" fmla="*/ 0 h 119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581" h="1190148">
                  <a:moveTo>
                    <a:pt x="0" y="0"/>
                  </a:moveTo>
                  <a:lnTo>
                    <a:pt x="1983581" y="0"/>
                  </a:lnTo>
                  <a:lnTo>
                    <a:pt x="1983581" y="1190148"/>
                  </a:lnTo>
                  <a:lnTo>
                    <a:pt x="0" y="1190148"/>
                  </a:lnTo>
                  <a:lnTo>
                    <a:pt x="0" y="0"/>
                  </a:lnTo>
                  <a:close/>
                </a:path>
              </a:pathLst>
            </a:custGeom>
            <a:effectLst>
              <a:outerShdw blurRad="254000" dist="254000" dir="2400000" rotWithShape="0">
                <a:srgbClr val="000000">
                  <a:alpha val="38000"/>
                </a:srgbClr>
              </a:outerShdw>
            </a:effectLst>
          </p:spPr>
          <p:style>
            <a:lnRef idx="3">
              <a:schemeClr val="lt1">
                <a:hueOff val="0"/>
                <a:satOff val="0"/>
                <a:lumOff val="0"/>
                <a:alphaOff val="0"/>
              </a:schemeClr>
            </a:lnRef>
            <a:fillRef idx="1">
              <a:schemeClr val="accent1">
                <a:hueOff val="0"/>
                <a:satOff val="0"/>
                <a:lumOff val="0"/>
                <a:alphaOff val="0"/>
              </a:schemeClr>
            </a:fillRef>
            <a:effectRef idx="1">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2">
                      <a:lumMod val="50000"/>
                    </a:schemeClr>
                  </a:solidFill>
                </a:rPr>
                <a:t>Perceives victim as incompetent or demanding</a:t>
              </a:r>
            </a:p>
          </p:txBody>
        </p:sp>
        <p:sp>
          <p:nvSpPr>
            <p:cNvPr id="10" name="Freeform 9"/>
            <p:cNvSpPr/>
            <p:nvPr/>
          </p:nvSpPr>
          <p:spPr>
            <a:xfrm>
              <a:off x="4747379" y="3481625"/>
              <a:ext cx="1983581" cy="1190148"/>
            </a:xfrm>
            <a:custGeom>
              <a:avLst/>
              <a:gdLst>
                <a:gd name="connsiteX0" fmla="*/ 0 w 1983581"/>
                <a:gd name="connsiteY0" fmla="*/ 0 h 1190148"/>
                <a:gd name="connsiteX1" fmla="*/ 1983581 w 1983581"/>
                <a:gd name="connsiteY1" fmla="*/ 0 h 1190148"/>
                <a:gd name="connsiteX2" fmla="*/ 1983581 w 1983581"/>
                <a:gd name="connsiteY2" fmla="*/ 1190148 h 1190148"/>
                <a:gd name="connsiteX3" fmla="*/ 0 w 1983581"/>
                <a:gd name="connsiteY3" fmla="*/ 1190148 h 1190148"/>
                <a:gd name="connsiteX4" fmla="*/ 0 w 1983581"/>
                <a:gd name="connsiteY4" fmla="*/ 0 h 119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581" h="1190148">
                  <a:moveTo>
                    <a:pt x="0" y="0"/>
                  </a:moveTo>
                  <a:lnTo>
                    <a:pt x="1983581" y="0"/>
                  </a:lnTo>
                  <a:lnTo>
                    <a:pt x="1983581" y="1190148"/>
                  </a:lnTo>
                  <a:lnTo>
                    <a:pt x="0" y="1190148"/>
                  </a:lnTo>
                  <a:lnTo>
                    <a:pt x="0" y="0"/>
                  </a:lnTo>
                  <a:close/>
                </a:path>
              </a:pathLst>
            </a:custGeom>
            <a:effectLst>
              <a:outerShdw blurRad="254000" dist="254000" dir="2400000" rotWithShape="0">
                <a:srgbClr val="000000">
                  <a:alpha val="38000"/>
                </a:srgbClr>
              </a:outerShdw>
            </a:effectLst>
          </p:spPr>
          <p:style>
            <a:lnRef idx="3">
              <a:schemeClr val="lt1">
                <a:hueOff val="0"/>
                <a:satOff val="0"/>
                <a:lumOff val="0"/>
                <a:alphaOff val="0"/>
              </a:schemeClr>
            </a:lnRef>
            <a:fillRef idx="1">
              <a:schemeClr val="accent1">
                <a:hueOff val="0"/>
                <a:satOff val="0"/>
                <a:lumOff val="0"/>
                <a:alphaOff val="0"/>
              </a:schemeClr>
            </a:fillRef>
            <a:effectRef idx="1">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2">
                      <a:lumMod val="50000"/>
                    </a:schemeClr>
                  </a:solidFill>
                </a:rPr>
                <a:t>Acts burdened</a:t>
              </a:r>
            </a:p>
          </p:txBody>
        </p:sp>
        <p:sp>
          <p:nvSpPr>
            <p:cNvPr id="11" name="Freeform 10"/>
            <p:cNvSpPr/>
            <p:nvPr/>
          </p:nvSpPr>
          <p:spPr>
            <a:xfrm>
              <a:off x="6929318" y="3481625"/>
              <a:ext cx="1983581" cy="1190148"/>
            </a:xfrm>
            <a:custGeom>
              <a:avLst/>
              <a:gdLst>
                <a:gd name="connsiteX0" fmla="*/ 0 w 1983581"/>
                <a:gd name="connsiteY0" fmla="*/ 0 h 1190148"/>
                <a:gd name="connsiteX1" fmla="*/ 1983581 w 1983581"/>
                <a:gd name="connsiteY1" fmla="*/ 0 h 1190148"/>
                <a:gd name="connsiteX2" fmla="*/ 1983581 w 1983581"/>
                <a:gd name="connsiteY2" fmla="*/ 1190148 h 1190148"/>
                <a:gd name="connsiteX3" fmla="*/ 0 w 1983581"/>
                <a:gd name="connsiteY3" fmla="*/ 1190148 h 1190148"/>
                <a:gd name="connsiteX4" fmla="*/ 0 w 1983581"/>
                <a:gd name="connsiteY4" fmla="*/ 0 h 119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581" h="1190148">
                  <a:moveTo>
                    <a:pt x="0" y="0"/>
                  </a:moveTo>
                  <a:lnTo>
                    <a:pt x="1983581" y="0"/>
                  </a:lnTo>
                  <a:lnTo>
                    <a:pt x="1983581" y="1190148"/>
                  </a:lnTo>
                  <a:lnTo>
                    <a:pt x="0" y="1190148"/>
                  </a:lnTo>
                  <a:lnTo>
                    <a:pt x="0" y="0"/>
                  </a:lnTo>
                  <a:close/>
                </a:path>
              </a:pathLst>
            </a:custGeom>
            <a:effectLst>
              <a:outerShdw blurRad="254000" dist="254000" dir="2400000" rotWithShape="0">
                <a:srgbClr val="000000">
                  <a:alpha val="38000"/>
                </a:srgbClr>
              </a:outerShdw>
            </a:effectLst>
          </p:spPr>
          <p:style>
            <a:lnRef idx="3">
              <a:schemeClr val="lt1">
                <a:hueOff val="0"/>
                <a:satOff val="0"/>
                <a:lumOff val="0"/>
                <a:alphaOff val="0"/>
              </a:schemeClr>
            </a:lnRef>
            <a:fillRef idx="1">
              <a:schemeClr val="accent1">
                <a:hueOff val="0"/>
                <a:satOff val="0"/>
                <a:lumOff val="0"/>
                <a:alphaOff val="0"/>
              </a:schemeClr>
            </a:fillRef>
            <a:effectRef idx="1">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2">
                      <a:lumMod val="50000"/>
                    </a:schemeClr>
                  </a:solidFill>
                </a:rPr>
                <a:t>Won’t consent to medical care or additional services</a:t>
              </a:r>
            </a:p>
          </p:txBody>
        </p:sp>
        <p:sp>
          <p:nvSpPr>
            <p:cNvPr id="12" name="Freeform 11"/>
            <p:cNvSpPr/>
            <p:nvPr/>
          </p:nvSpPr>
          <p:spPr>
            <a:xfrm>
              <a:off x="2565439" y="4870132"/>
              <a:ext cx="1983581" cy="1190148"/>
            </a:xfrm>
            <a:custGeom>
              <a:avLst/>
              <a:gdLst>
                <a:gd name="connsiteX0" fmla="*/ 0 w 1983581"/>
                <a:gd name="connsiteY0" fmla="*/ 0 h 1190148"/>
                <a:gd name="connsiteX1" fmla="*/ 1983581 w 1983581"/>
                <a:gd name="connsiteY1" fmla="*/ 0 h 1190148"/>
                <a:gd name="connsiteX2" fmla="*/ 1983581 w 1983581"/>
                <a:gd name="connsiteY2" fmla="*/ 1190148 h 1190148"/>
                <a:gd name="connsiteX3" fmla="*/ 0 w 1983581"/>
                <a:gd name="connsiteY3" fmla="*/ 1190148 h 1190148"/>
                <a:gd name="connsiteX4" fmla="*/ 0 w 1983581"/>
                <a:gd name="connsiteY4" fmla="*/ 0 h 119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581" h="1190148">
                  <a:moveTo>
                    <a:pt x="0" y="0"/>
                  </a:moveTo>
                  <a:lnTo>
                    <a:pt x="1983581" y="0"/>
                  </a:lnTo>
                  <a:lnTo>
                    <a:pt x="1983581" y="1190148"/>
                  </a:lnTo>
                  <a:lnTo>
                    <a:pt x="0" y="1190148"/>
                  </a:lnTo>
                  <a:lnTo>
                    <a:pt x="0" y="0"/>
                  </a:lnTo>
                  <a:close/>
                </a:path>
              </a:pathLst>
            </a:custGeom>
            <a:effectLst>
              <a:outerShdw blurRad="254000" dist="254000" dir="2400000" rotWithShape="0">
                <a:srgbClr val="000000">
                  <a:alpha val="38000"/>
                </a:srgbClr>
              </a:outerShdw>
            </a:effectLst>
          </p:spPr>
          <p:style>
            <a:lnRef idx="3">
              <a:schemeClr val="lt1">
                <a:hueOff val="0"/>
                <a:satOff val="0"/>
                <a:lumOff val="0"/>
                <a:alphaOff val="0"/>
              </a:schemeClr>
            </a:lnRef>
            <a:fillRef idx="1">
              <a:schemeClr val="accent1">
                <a:hueOff val="0"/>
                <a:satOff val="0"/>
                <a:lumOff val="0"/>
                <a:alphaOff val="0"/>
              </a:schemeClr>
            </a:fillRef>
            <a:effectRef idx="1">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2">
                      <a:lumMod val="50000"/>
                    </a:schemeClr>
                  </a:solidFill>
                </a:rPr>
                <a:t>Conflicting accounts </a:t>
              </a:r>
            </a:p>
          </p:txBody>
        </p:sp>
        <p:sp>
          <p:nvSpPr>
            <p:cNvPr id="13" name="Freeform 12"/>
            <p:cNvSpPr/>
            <p:nvPr/>
          </p:nvSpPr>
          <p:spPr>
            <a:xfrm>
              <a:off x="4747379" y="4870132"/>
              <a:ext cx="1983581" cy="1190148"/>
            </a:xfrm>
            <a:custGeom>
              <a:avLst/>
              <a:gdLst>
                <a:gd name="connsiteX0" fmla="*/ 0 w 1983581"/>
                <a:gd name="connsiteY0" fmla="*/ 0 h 1190148"/>
                <a:gd name="connsiteX1" fmla="*/ 1983581 w 1983581"/>
                <a:gd name="connsiteY1" fmla="*/ 0 h 1190148"/>
                <a:gd name="connsiteX2" fmla="*/ 1983581 w 1983581"/>
                <a:gd name="connsiteY2" fmla="*/ 1190148 h 1190148"/>
                <a:gd name="connsiteX3" fmla="*/ 0 w 1983581"/>
                <a:gd name="connsiteY3" fmla="*/ 1190148 h 1190148"/>
                <a:gd name="connsiteX4" fmla="*/ 0 w 1983581"/>
                <a:gd name="connsiteY4" fmla="*/ 0 h 119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581" h="1190148">
                  <a:moveTo>
                    <a:pt x="0" y="0"/>
                  </a:moveTo>
                  <a:lnTo>
                    <a:pt x="1983581" y="0"/>
                  </a:lnTo>
                  <a:lnTo>
                    <a:pt x="1983581" y="1190148"/>
                  </a:lnTo>
                  <a:lnTo>
                    <a:pt x="0" y="1190148"/>
                  </a:lnTo>
                  <a:lnTo>
                    <a:pt x="0" y="0"/>
                  </a:lnTo>
                  <a:close/>
                </a:path>
              </a:pathLst>
            </a:custGeom>
            <a:effectLst>
              <a:outerShdw blurRad="254000" dist="254000" dir="2400000" rotWithShape="0">
                <a:srgbClr val="000000">
                  <a:alpha val="38000"/>
                </a:srgbClr>
              </a:outerShdw>
            </a:effectLst>
          </p:spPr>
          <p:style>
            <a:lnRef idx="3">
              <a:schemeClr val="lt1">
                <a:hueOff val="0"/>
                <a:satOff val="0"/>
                <a:lumOff val="0"/>
                <a:alphaOff val="0"/>
              </a:schemeClr>
            </a:lnRef>
            <a:fillRef idx="1">
              <a:schemeClr val="accent1">
                <a:hueOff val="0"/>
                <a:satOff val="0"/>
                <a:lumOff val="0"/>
                <a:alphaOff val="0"/>
              </a:schemeClr>
            </a:fillRef>
            <a:effectRef idx="1">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2">
                      <a:lumMod val="50000"/>
                    </a:schemeClr>
                  </a:solidFill>
                </a:rPr>
                <a:t>Blames the victim</a:t>
              </a:r>
            </a:p>
          </p:txBody>
        </p:sp>
      </p:gr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4"/>
          <p:cNvGrpSpPr>
            <a:grpSpLocks/>
          </p:cNvGrpSpPr>
          <p:nvPr/>
        </p:nvGrpSpPr>
        <p:grpSpPr bwMode="auto">
          <a:xfrm>
            <a:off x="381000" y="1447800"/>
            <a:ext cx="8382000" cy="4876800"/>
            <a:chOff x="381000" y="1447800"/>
            <a:chExt cx="8382000" cy="4876801"/>
          </a:xfrm>
        </p:grpSpPr>
        <p:sp>
          <p:nvSpPr>
            <p:cNvPr id="5" name="Rectangle 4"/>
            <p:cNvSpPr/>
            <p:nvPr/>
          </p:nvSpPr>
          <p:spPr>
            <a:xfrm>
              <a:off x="381000" y="1447800"/>
              <a:ext cx="8382000" cy="4800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6" name="Picture 5" descr="C:\Users\HP Compaq\AppData\Local\Microsoft\Windows\Temporary Internet Files\Content.IE5\0TA183TW\MCj04421160000[1].png"/>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lum contrast="30000"/>
              <a:extLst>
                <a:ext uri="{28A0092B-C50C-407E-A947-70E740481C1C}">
                  <a14:useLocalDpi xmlns:a14="http://schemas.microsoft.com/office/drawing/2010/main"/>
                </a:ext>
              </a:extLst>
            </a:blip>
            <a:srcRect/>
            <a:stretch>
              <a:fillRect/>
            </a:stretch>
          </p:blipFill>
          <p:spPr bwMode="auto">
            <a:xfrm flipH="1">
              <a:off x="4038600" y="1524000"/>
              <a:ext cx="4495798" cy="4800601"/>
            </a:xfrm>
            <a:prstGeom prst="rect">
              <a:avLst/>
            </a:prstGeom>
            <a:noFill/>
          </p:spPr>
        </p:pic>
      </p:grpSp>
      <p:sp>
        <p:nvSpPr>
          <p:cNvPr id="36867" name="Rectangle 2"/>
          <p:cNvSpPr>
            <a:spLocks noGrp="1" noChangeArrowheads="1"/>
          </p:cNvSpPr>
          <p:nvPr>
            <p:ph type="title"/>
          </p:nvPr>
        </p:nvSpPr>
        <p:spPr/>
        <p:txBody>
          <a:bodyPr/>
          <a:lstStyle/>
          <a:p>
            <a:pPr eaLnBrk="1" hangingPunct="1"/>
            <a:r>
              <a:rPr lang="en-US" altLang="en-US" smtClean="0"/>
              <a:t>PERPETRATOR BEHAVIORS</a:t>
            </a:r>
          </a:p>
        </p:txBody>
      </p:sp>
      <p:sp>
        <p:nvSpPr>
          <p:cNvPr id="36868" name="Rectangle 3"/>
          <p:cNvSpPr>
            <a:spLocks noGrp="1" noChangeArrowheads="1"/>
          </p:cNvSpPr>
          <p:nvPr>
            <p:ph type="body" idx="1"/>
          </p:nvPr>
        </p:nvSpPr>
        <p:spPr/>
        <p:txBody>
          <a:bodyPr/>
          <a:lstStyle/>
          <a:p>
            <a:pPr marL="609600" indent="-609600" eaLnBrk="1" hangingPunct="1">
              <a:buFontTx/>
              <a:buNone/>
            </a:pPr>
            <a:r>
              <a:rPr lang="en-US" altLang="en-US" smtClean="0"/>
              <a:t>Barbara Case Example</a:t>
            </a:r>
          </a:p>
          <a:p>
            <a:pPr marL="609600" indent="-609600" eaLnBrk="1" hangingPunct="1">
              <a:buFontTx/>
              <a:buNone/>
            </a:pPr>
            <a:endParaRPr lang="en-US" altLang="en-US" smtClean="0"/>
          </a:p>
          <a:p>
            <a:pPr marL="609600" indent="-609600" eaLnBrk="1" hangingPunct="1"/>
            <a:r>
              <a:rPr lang="en-US" altLang="en-US" sz="2400" smtClean="0"/>
              <a:t>Identify the “Turning Points” at which different decisions could have been made regarding Barbara’s care.</a:t>
            </a:r>
          </a:p>
          <a:p>
            <a:pPr marL="609600" indent="-609600" eaLnBrk="1" hangingPunct="1">
              <a:buFontTx/>
              <a:buNone/>
            </a:pPr>
            <a:endParaRPr lang="en-US" altLang="en-US" sz="2400" smtClean="0"/>
          </a:p>
          <a:p>
            <a:pPr marL="609600" indent="-609600" eaLnBrk="1" hangingPunct="1"/>
            <a:r>
              <a:rPr lang="en-US" altLang="en-US" sz="2400" smtClean="0"/>
              <a:t>What might the outcome at each of these decision points have been had her care been handled differently?</a:t>
            </a:r>
          </a:p>
        </p:txBody>
      </p:sp>
      <p:sp>
        <p:nvSpPr>
          <p:cNvPr id="36869" name="TextBox 6"/>
          <p:cNvSpPr txBox="1">
            <a:spLocks noChangeArrowheads="1"/>
          </p:cNvSpPr>
          <p:nvPr/>
        </p:nvSpPr>
        <p:spPr bwMode="auto">
          <a:xfrm>
            <a:off x="5181600" y="5715000"/>
            <a:ext cx="35496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spcBef>
                <a:spcPct val="20000"/>
              </a:spcBef>
              <a:buChar char="•"/>
              <a:defRPr sz="3200">
                <a:solidFill>
                  <a:schemeClr val="tx1"/>
                </a:solidFill>
                <a:latin typeface="Trebuchet MS" panose="020B0603020202020204" pitchFamily="34" charset="0"/>
              </a:defRPr>
            </a:lvl1pPr>
            <a:lvl2pPr marL="742950" indent="-285750" eaLnBrk="0" hangingPunct="0">
              <a:spcBef>
                <a:spcPct val="20000"/>
              </a:spcBef>
              <a:buChar char="–"/>
              <a:defRPr sz="2800">
                <a:solidFill>
                  <a:schemeClr val="tx1"/>
                </a:solidFill>
                <a:latin typeface="Trebuchet MS" panose="020B0603020202020204" pitchFamily="34" charset="0"/>
              </a:defRPr>
            </a:lvl2pPr>
            <a:lvl3pPr marL="1143000" indent="-228600" eaLnBrk="0" hangingPunct="0">
              <a:spcBef>
                <a:spcPct val="20000"/>
              </a:spcBef>
              <a:buChar char="•"/>
              <a:defRPr sz="2400">
                <a:solidFill>
                  <a:schemeClr val="tx1"/>
                </a:solidFill>
                <a:latin typeface="Trebuchet MS" panose="020B0603020202020204" pitchFamily="34" charset="0"/>
              </a:defRPr>
            </a:lvl3pPr>
            <a:lvl4pPr marL="1600200" indent="-228600" eaLnBrk="0" hangingPunct="0">
              <a:spcBef>
                <a:spcPct val="20000"/>
              </a:spcBef>
              <a:buChar char="–"/>
              <a:defRPr sz="2000">
                <a:solidFill>
                  <a:schemeClr val="tx1"/>
                </a:solidFill>
                <a:latin typeface="Trebuchet MS" panose="020B0603020202020204" pitchFamily="34" charset="0"/>
              </a:defRPr>
            </a:lvl4pPr>
            <a:lvl5pPr marL="2057400" indent="-228600" eaLnBrk="0" hangingPunct="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spcBef>
                <a:spcPct val="0"/>
              </a:spcBef>
              <a:buFontTx/>
              <a:buNone/>
            </a:pPr>
            <a:r>
              <a:rPr lang="en-US" altLang="en-US" sz="1600" b="1" i="1">
                <a:latin typeface="Arial" panose="020B0604020202020204" pitchFamily="34" charset="0"/>
              </a:rPr>
              <a:t>Activity # 4 Barbara Case Example</a:t>
            </a:r>
          </a:p>
          <a:p>
            <a:pPr eaLnBrk="1" hangingPunct="1">
              <a:spcBef>
                <a:spcPct val="0"/>
              </a:spcBef>
              <a:buFontTx/>
              <a:buNone/>
            </a:pPr>
            <a:r>
              <a:rPr lang="en-US" altLang="en-US" sz="1600" b="1" i="1">
                <a:latin typeface="Arial" panose="020B0604020202020204" pitchFamily="34" charset="0"/>
              </a:rPr>
              <a:t>Exercise: Tabletop Discussion</a:t>
            </a:r>
          </a:p>
          <a:p>
            <a:pPr eaLnBrk="1" hangingPunct="1">
              <a:spcBef>
                <a:spcPct val="0"/>
              </a:spcBef>
              <a:buFontTx/>
              <a:buNone/>
            </a:pPr>
            <a:endParaRPr lang="en-US" altLang="en-US" sz="1800">
              <a:latin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4"/>
          <p:cNvGrpSpPr>
            <a:grpSpLocks/>
          </p:cNvGrpSpPr>
          <p:nvPr/>
        </p:nvGrpSpPr>
        <p:grpSpPr bwMode="auto">
          <a:xfrm>
            <a:off x="381000" y="1447800"/>
            <a:ext cx="8382000" cy="4876800"/>
            <a:chOff x="381000" y="1447800"/>
            <a:chExt cx="8382000" cy="4876801"/>
          </a:xfrm>
        </p:grpSpPr>
        <p:sp>
          <p:nvSpPr>
            <p:cNvPr id="6" name="Rectangle 5"/>
            <p:cNvSpPr/>
            <p:nvPr/>
          </p:nvSpPr>
          <p:spPr>
            <a:xfrm>
              <a:off x="381000" y="1447800"/>
              <a:ext cx="8382000" cy="4800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7" name="Picture 6" descr="C:\Users\HP Compaq\AppData\Local\Microsoft\Windows\Temporary Internet Files\Content.IE5\0TA183TW\MCj04421160000[1].png"/>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lum contrast="30000"/>
              <a:extLst>
                <a:ext uri="{28A0092B-C50C-407E-A947-70E740481C1C}">
                  <a14:useLocalDpi xmlns:a14="http://schemas.microsoft.com/office/drawing/2010/main"/>
                </a:ext>
              </a:extLst>
            </a:blip>
            <a:srcRect/>
            <a:stretch>
              <a:fillRect/>
            </a:stretch>
          </p:blipFill>
          <p:spPr bwMode="auto">
            <a:xfrm flipH="1">
              <a:off x="4038600" y="1524000"/>
              <a:ext cx="4495798" cy="4800601"/>
            </a:xfrm>
            <a:prstGeom prst="rect">
              <a:avLst/>
            </a:prstGeom>
            <a:noFill/>
          </p:spPr>
        </p:pic>
      </p:grpSp>
      <p:sp>
        <p:nvSpPr>
          <p:cNvPr id="37891" name="Rectangle 2"/>
          <p:cNvSpPr>
            <a:spLocks noGrp="1" noChangeArrowheads="1"/>
          </p:cNvSpPr>
          <p:nvPr>
            <p:ph type="title"/>
          </p:nvPr>
        </p:nvSpPr>
        <p:spPr/>
        <p:txBody>
          <a:bodyPr/>
          <a:lstStyle/>
          <a:p>
            <a:pPr eaLnBrk="1" hangingPunct="1"/>
            <a:r>
              <a:rPr lang="en-US" altLang="en-US" smtClean="0"/>
              <a:t>Theories of Caregiver Neglect</a:t>
            </a:r>
          </a:p>
        </p:txBody>
      </p:sp>
      <p:grpSp>
        <p:nvGrpSpPr>
          <p:cNvPr id="2" name="Group 1"/>
          <p:cNvGrpSpPr/>
          <p:nvPr/>
        </p:nvGrpSpPr>
        <p:grpSpPr>
          <a:xfrm>
            <a:off x="762000" y="1697599"/>
            <a:ext cx="6705600" cy="4411334"/>
            <a:chOff x="762000" y="1697599"/>
            <a:chExt cx="6705600" cy="4411334"/>
          </a:xfrm>
        </p:grpSpPr>
        <p:sp>
          <p:nvSpPr>
            <p:cNvPr id="3" name="Rectangle 2"/>
            <p:cNvSpPr/>
            <p:nvPr/>
          </p:nvSpPr>
          <p:spPr>
            <a:xfrm>
              <a:off x="762000" y="1992799"/>
              <a:ext cx="6705600" cy="504000"/>
            </a:xfrm>
            <a:prstGeom prst="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 name="Freeform 3"/>
            <p:cNvSpPr/>
            <p:nvPr/>
          </p:nvSpPr>
          <p:spPr>
            <a:xfrm>
              <a:off x="1097280" y="1697599"/>
              <a:ext cx="4693920" cy="590400"/>
            </a:xfrm>
            <a:custGeom>
              <a:avLst/>
              <a:gdLst>
                <a:gd name="connsiteX0" fmla="*/ 0 w 4693920"/>
                <a:gd name="connsiteY0" fmla="*/ 98402 h 590400"/>
                <a:gd name="connsiteX1" fmla="*/ 98402 w 4693920"/>
                <a:gd name="connsiteY1" fmla="*/ 0 h 590400"/>
                <a:gd name="connsiteX2" fmla="*/ 4595518 w 4693920"/>
                <a:gd name="connsiteY2" fmla="*/ 0 h 590400"/>
                <a:gd name="connsiteX3" fmla="*/ 4693920 w 4693920"/>
                <a:gd name="connsiteY3" fmla="*/ 98402 h 590400"/>
                <a:gd name="connsiteX4" fmla="*/ 4693920 w 4693920"/>
                <a:gd name="connsiteY4" fmla="*/ 491998 h 590400"/>
                <a:gd name="connsiteX5" fmla="*/ 4595518 w 4693920"/>
                <a:gd name="connsiteY5" fmla="*/ 590400 h 590400"/>
                <a:gd name="connsiteX6" fmla="*/ 98402 w 4693920"/>
                <a:gd name="connsiteY6" fmla="*/ 590400 h 590400"/>
                <a:gd name="connsiteX7" fmla="*/ 0 w 4693920"/>
                <a:gd name="connsiteY7" fmla="*/ 491998 h 590400"/>
                <a:gd name="connsiteX8" fmla="*/ 0 w 4693920"/>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3920" h="590400">
                  <a:moveTo>
                    <a:pt x="0" y="98402"/>
                  </a:moveTo>
                  <a:cubicBezTo>
                    <a:pt x="0" y="44056"/>
                    <a:pt x="44056" y="0"/>
                    <a:pt x="98402" y="0"/>
                  </a:cubicBezTo>
                  <a:lnTo>
                    <a:pt x="4595518" y="0"/>
                  </a:lnTo>
                  <a:cubicBezTo>
                    <a:pt x="4649864" y="0"/>
                    <a:pt x="4693920" y="44056"/>
                    <a:pt x="4693920" y="98402"/>
                  </a:cubicBezTo>
                  <a:lnTo>
                    <a:pt x="4693920" y="491998"/>
                  </a:lnTo>
                  <a:cubicBezTo>
                    <a:pt x="4693920" y="546344"/>
                    <a:pt x="4649864" y="590400"/>
                    <a:pt x="4595518" y="590400"/>
                  </a:cubicBezTo>
                  <a:lnTo>
                    <a:pt x="98402" y="590400"/>
                  </a:lnTo>
                  <a:cubicBezTo>
                    <a:pt x="44056" y="590400"/>
                    <a:pt x="0" y="546344"/>
                    <a:pt x="0" y="491998"/>
                  </a:cubicBezTo>
                  <a:lnTo>
                    <a:pt x="0" y="98402"/>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206240" tIns="28821" rIns="206240" bIns="28821" numCol="1" spcCol="1270" anchor="ctr" anchorCtr="0">
              <a:noAutofit/>
            </a:bodyPr>
            <a:lstStyle/>
            <a:p>
              <a:pPr lvl="0" algn="l" defTabSz="1422400">
                <a:lnSpc>
                  <a:spcPct val="90000"/>
                </a:lnSpc>
                <a:spcBef>
                  <a:spcPct val="0"/>
                </a:spcBef>
                <a:spcAft>
                  <a:spcPct val="35000"/>
                </a:spcAft>
              </a:pPr>
              <a:r>
                <a:rPr lang="en-US" sz="3200" kern="1200" dirty="0" smtClean="0">
                  <a:solidFill>
                    <a:schemeClr val="tx2">
                      <a:lumMod val="50000"/>
                    </a:schemeClr>
                  </a:solidFill>
                </a:rPr>
                <a:t>Situational</a:t>
              </a:r>
              <a:endParaRPr lang="en-US" sz="3200" kern="1200" dirty="0">
                <a:solidFill>
                  <a:schemeClr val="tx2">
                    <a:lumMod val="50000"/>
                  </a:schemeClr>
                </a:solidFill>
              </a:endParaRPr>
            </a:p>
          </p:txBody>
        </p:sp>
        <p:sp>
          <p:nvSpPr>
            <p:cNvPr id="5" name="Rectangle 4"/>
            <p:cNvSpPr/>
            <p:nvPr/>
          </p:nvSpPr>
          <p:spPr>
            <a:xfrm>
              <a:off x="762000" y="2899999"/>
              <a:ext cx="6705600" cy="504000"/>
            </a:xfrm>
            <a:prstGeom prst="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Freeform 7"/>
            <p:cNvSpPr/>
            <p:nvPr/>
          </p:nvSpPr>
          <p:spPr>
            <a:xfrm>
              <a:off x="1097280" y="2604799"/>
              <a:ext cx="4693920" cy="590400"/>
            </a:xfrm>
            <a:custGeom>
              <a:avLst/>
              <a:gdLst>
                <a:gd name="connsiteX0" fmla="*/ 0 w 4693920"/>
                <a:gd name="connsiteY0" fmla="*/ 98402 h 590400"/>
                <a:gd name="connsiteX1" fmla="*/ 98402 w 4693920"/>
                <a:gd name="connsiteY1" fmla="*/ 0 h 590400"/>
                <a:gd name="connsiteX2" fmla="*/ 4595518 w 4693920"/>
                <a:gd name="connsiteY2" fmla="*/ 0 h 590400"/>
                <a:gd name="connsiteX3" fmla="*/ 4693920 w 4693920"/>
                <a:gd name="connsiteY3" fmla="*/ 98402 h 590400"/>
                <a:gd name="connsiteX4" fmla="*/ 4693920 w 4693920"/>
                <a:gd name="connsiteY4" fmla="*/ 491998 h 590400"/>
                <a:gd name="connsiteX5" fmla="*/ 4595518 w 4693920"/>
                <a:gd name="connsiteY5" fmla="*/ 590400 h 590400"/>
                <a:gd name="connsiteX6" fmla="*/ 98402 w 4693920"/>
                <a:gd name="connsiteY6" fmla="*/ 590400 h 590400"/>
                <a:gd name="connsiteX7" fmla="*/ 0 w 4693920"/>
                <a:gd name="connsiteY7" fmla="*/ 491998 h 590400"/>
                <a:gd name="connsiteX8" fmla="*/ 0 w 4693920"/>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3920" h="590400">
                  <a:moveTo>
                    <a:pt x="0" y="98402"/>
                  </a:moveTo>
                  <a:cubicBezTo>
                    <a:pt x="0" y="44056"/>
                    <a:pt x="44056" y="0"/>
                    <a:pt x="98402" y="0"/>
                  </a:cubicBezTo>
                  <a:lnTo>
                    <a:pt x="4595518" y="0"/>
                  </a:lnTo>
                  <a:cubicBezTo>
                    <a:pt x="4649864" y="0"/>
                    <a:pt x="4693920" y="44056"/>
                    <a:pt x="4693920" y="98402"/>
                  </a:cubicBezTo>
                  <a:lnTo>
                    <a:pt x="4693920" y="491998"/>
                  </a:lnTo>
                  <a:cubicBezTo>
                    <a:pt x="4693920" y="546344"/>
                    <a:pt x="4649864" y="590400"/>
                    <a:pt x="4595518" y="590400"/>
                  </a:cubicBezTo>
                  <a:lnTo>
                    <a:pt x="98402" y="590400"/>
                  </a:lnTo>
                  <a:cubicBezTo>
                    <a:pt x="44056" y="590400"/>
                    <a:pt x="0" y="546344"/>
                    <a:pt x="0" y="491998"/>
                  </a:cubicBezTo>
                  <a:lnTo>
                    <a:pt x="0" y="98402"/>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206240" tIns="28821" rIns="206240" bIns="28821" numCol="1" spcCol="1270" anchor="ctr" anchorCtr="0">
              <a:noAutofit/>
            </a:bodyPr>
            <a:lstStyle/>
            <a:p>
              <a:pPr lvl="0" algn="l" defTabSz="1422400">
                <a:lnSpc>
                  <a:spcPct val="90000"/>
                </a:lnSpc>
                <a:spcBef>
                  <a:spcPct val="0"/>
                </a:spcBef>
                <a:spcAft>
                  <a:spcPct val="35000"/>
                </a:spcAft>
              </a:pPr>
              <a:r>
                <a:rPr lang="en-US" sz="3200" kern="1200" dirty="0" smtClean="0">
                  <a:solidFill>
                    <a:schemeClr val="tx2">
                      <a:lumMod val="50000"/>
                    </a:schemeClr>
                  </a:solidFill>
                </a:rPr>
                <a:t>Exchange</a:t>
              </a:r>
            </a:p>
          </p:txBody>
        </p:sp>
        <p:sp>
          <p:nvSpPr>
            <p:cNvPr id="9" name="Rectangle 8"/>
            <p:cNvSpPr/>
            <p:nvPr/>
          </p:nvSpPr>
          <p:spPr>
            <a:xfrm>
              <a:off x="762000" y="3807199"/>
              <a:ext cx="6705600" cy="504000"/>
            </a:xfrm>
            <a:prstGeom prst="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Freeform 10"/>
            <p:cNvSpPr/>
            <p:nvPr/>
          </p:nvSpPr>
          <p:spPr>
            <a:xfrm>
              <a:off x="1097280" y="3511999"/>
              <a:ext cx="4693920" cy="590400"/>
            </a:xfrm>
            <a:custGeom>
              <a:avLst/>
              <a:gdLst>
                <a:gd name="connsiteX0" fmla="*/ 0 w 4693920"/>
                <a:gd name="connsiteY0" fmla="*/ 98402 h 590400"/>
                <a:gd name="connsiteX1" fmla="*/ 98402 w 4693920"/>
                <a:gd name="connsiteY1" fmla="*/ 0 h 590400"/>
                <a:gd name="connsiteX2" fmla="*/ 4595518 w 4693920"/>
                <a:gd name="connsiteY2" fmla="*/ 0 h 590400"/>
                <a:gd name="connsiteX3" fmla="*/ 4693920 w 4693920"/>
                <a:gd name="connsiteY3" fmla="*/ 98402 h 590400"/>
                <a:gd name="connsiteX4" fmla="*/ 4693920 w 4693920"/>
                <a:gd name="connsiteY4" fmla="*/ 491998 h 590400"/>
                <a:gd name="connsiteX5" fmla="*/ 4595518 w 4693920"/>
                <a:gd name="connsiteY5" fmla="*/ 590400 h 590400"/>
                <a:gd name="connsiteX6" fmla="*/ 98402 w 4693920"/>
                <a:gd name="connsiteY6" fmla="*/ 590400 h 590400"/>
                <a:gd name="connsiteX7" fmla="*/ 0 w 4693920"/>
                <a:gd name="connsiteY7" fmla="*/ 491998 h 590400"/>
                <a:gd name="connsiteX8" fmla="*/ 0 w 4693920"/>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3920" h="590400">
                  <a:moveTo>
                    <a:pt x="0" y="98402"/>
                  </a:moveTo>
                  <a:cubicBezTo>
                    <a:pt x="0" y="44056"/>
                    <a:pt x="44056" y="0"/>
                    <a:pt x="98402" y="0"/>
                  </a:cubicBezTo>
                  <a:lnTo>
                    <a:pt x="4595518" y="0"/>
                  </a:lnTo>
                  <a:cubicBezTo>
                    <a:pt x="4649864" y="0"/>
                    <a:pt x="4693920" y="44056"/>
                    <a:pt x="4693920" y="98402"/>
                  </a:cubicBezTo>
                  <a:lnTo>
                    <a:pt x="4693920" y="491998"/>
                  </a:lnTo>
                  <a:cubicBezTo>
                    <a:pt x="4693920" y="546344"/>
                    <a:pt x="4649864" y="590400"/>
                    <a:pt x="4595518" y="590400"/>
                  </a:cubicBezTo>
                  <a:lnTo>
                    <a:pt x="98402" y="590400"/>
                  </a:lnTo>
                  <a:cubicBezTo>
                    <a:pt x="44056" y="590400"/>
                    <a:pt x="0" y="546344"/>
                    <a:pt x="0" y="491998"/>
                  </a:cubicBezTo>
                  <a:lnTo>
                    <a:pt x="0" y="98402"/>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206240" tIns="28821" rIns="206240" bIns="28821" numCol="1" spcCol="1270" anchor="ctr" anchorCtr="0">
              <a:noAutofit/>
            </a:bodyPr>
            <a:lstStyle/>
            <a:p>
              <a:pPr lvl="0" algn="l" defTabSz="1422400">
                <a:lnSpc>
                  <a:spcPct val="90000"/>
                </a:lnSpc>
                <a:spcBef>
                  <a:spcPct val="0"/>
                </a:spcBef>
                <a:spcAft>
                  <a:spcPct val="35000"/>
                </a:spcAft>
              </a:pPr>
              <a:r>
                <a:rPr lang="en-US" sz="3200" kern="1200" dirty="0" smtClean="0">
                  <a:solidFill>
                    <a:schemeClr val="tx2">
                      <a:lumMod val="50000"/>
                    </a:schemeClr>
                  </a:solidFill>
                </a:rPr>
                <a:t>Social learning </a:t>
              </a:r>
            </a:p>
          </p:txBody>
        </p:sp>
        <p:sp>
          <p:nvSpPr>
            <p:cNvPr id="12" name="Rectangle 11"/>
            <p:cNvSpPr/>
            <p:nvPr/>
          </p:nvSpPr>
          <p:spPr>
            <a:xfrm>
              <a:off x="762000" y="4714400"/>
              <a:ext cx="6705600" cy="504000"/>
            </a:xfrm>
            <a:prstGeom prst="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Freeform 12"/>
            <p:cNvSpPr/>
            <p:nvPr/>
          </p:nvSpPr>
          <p:spPr>
            <a:xfrm>
              <a:off x="1097280" y="4419199"/>
              <a:ext cx="4693920" cy="590400"/>
            </a:xfrm>
            <a:custGeom>
              <a:avLst/>
              <a:gdLst>
                <a:gd name="connsiteX0" fmla="*/ 0 w 4693920"/>
                <a:gd name="connsiteY0" fmla="*/ 98402 h 590400"/>
                <a:gd name="connsiteX1" fmla="*/ 98402 w 4693920"/>
                <a:gd name="connsiteY1" fmla="*/ 0 h 590400"/>
                <a:gd name="connsiteX2" fmla="*/ 4595518 w 4693920"/>
                <a:gd name="connsiteY2" fmla="*/ 0 h 590400"/>
                <a:gd name="connsiteX3" fmla="*/ 4693920 w 4693920"/>
                <a:gd name="connsiteY3" fmla="*/ 98402 h 590400"/>
                <a:gd name="connsiteX4" fmla="*/ 4693920 w 4693920"/>
                <a:gd name="connsiteY4" fmla="*/ 491998 h 590400"/>
                <a:gd name="connsiteX5" fmla="*/ 4595518 w 4693920"/>
                <a:gd name="connsiteY5" fmla="*/ 590400 h 590400"/>
                <a:gd name="connsiteX6" fmla="*/ 98402 w 4693920"/>
                <a:gd name="connsiteY6" fmla="*/ 590400 h 590400"/>
                <a:gd name="connsiteX7" fmla="*/ 0 w 4693920"/>
                <a:gd name="connsiteY7" fmla="*/ 491998 h 590400"/>
                <a:gd name="connsiteX8" fmla="*/ 0 w 4693920"/>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3920" h="590400">
                  <a:moveTo>
                    <a:pt x="0" y="98402"/>
                  </a:moveTo>
                  <a:cubicBezTo>
                    <a:pt x="0" y="44056"/>
                    <a:pt x="44056" y="0"/>
                    <a:pt x="98402" y="0"/>
                  </a:cubicBezTo>
                  <a:lnTo>
                    <a:pt x="4595518" y="0"/>
                  </a:lnTo>
                  <a:cubicBezTo>
                    <a:pt x="4649864" y="0"/>
                    <a:pt x="4693920" y="44056"/>
                    <a:pt x="4693920" y="98402"/>
                  </a:cubicBezTo>
                  <a:lnTo>
                    <a:pt x="4693920" y="491998"/>
                  </a:lnTo>
                  <a:cubicBezTo>
                    <a:pt x="4693920" y="546344"/>
                    <a:pt x="4649864" y="590400"/>
                    <a:pt x="4595518" y="590400"/>
                  </a:cubicBezTo>
                  <a:lnTo>
                    <a:pt x="98402" y="590400"/>
                  </a:lnTo>
                  <a:cubicBezTo>
                    <a:pt x="44056" y="590400"/>
                    <a:pt x="0" y="546344"/>
                    <a:pt x="0" y="491998"/>
                  </a:cubicBezTo>
                  <a:lnTo>
                    <a:pt x="0" y="98402"/>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206240" tIns="28821" rIns="206240" bIns="28821" numCol="1" spcCol="1270" anchor="ctr" anchorCtr="0">
              <a:noAutofit/>
            </a:bodyPr>
            <a:lstStyle/>
            <a:p>
              <a:pPr lvl="0" algn="l" defTabSz="1422400">
                <a:lnSpc>
                  <a:spcPct val="90000"/>
                </a:lnSpc>
                <a:spcBef>
                  <a:spcPct val="0"/>
                </a:spcBef>
                <a:spcAft>
                  <a:spcPct val="35000"/>
                </a:spcAft>
              </a:pPr>
              <a:r>
                <a:rPr lang="en-US" sz="3200" kern="1200" dirty="0" smtClean="0">
                  <a:solidFill>
                    <a:schemeClr val="tx2">
                      <a:lumMod val="50000"/>
                    </a:schemeClr>
                  </a:solidFill>
                </a:rPr>
                <a:t>Political/economic</a:t>
              </a:r>
            </a:p>
          </p:txBody>
        </p:sp>
        <p:sp>
          <p:nvSpPr>
            <p:cNvPr id="14" name="Rectangle 13"/>
            <p:cNvSpPr/>
            <p:nvPr/>
          </p:nvSpPr>
          <p:spPr>
            <a:xfrm>
              <a:off x="762000" y="5604933"/>
              <a:ext cx="6705600" cy="504000"/>
            </a:xfrm>
            <a:prstGeom prst="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Freeform 14"/>
            <p:cNvSpPr/>
            <p:nvPr/>
          </p:nvSpPr>
          <p:spPr>
            <a:xfrm>
              <a:off x="1097280" y="5326400"/>
              <a:ext cx="4693920" cy="590400"/>
            </a:xfrm>
            <a:custGeom>
              <a:avLst/>
              <a:gdLst>
                <a:gd name="connsiteX0" fmla="*/ 0 w 4693920"/>
                <a:gd name="connsiteY0" fmla="*/ 98402 h 590400"/>
                <a:gd name="connsiteX1" fmla="*/ 98402 w 4693920"/>
                <a:gd name="connsiteY1" fmla="*/ 0 h 590400"/>
                <a:gd name="connsiteX2" fmla="*/ 4595518 w 4693920"/>
                <a:gd name="connsiteY2" fmla="*/ 0 h 590400"/>
                <a:gd name="connsiteX3" fmla="*/ 4693920 w 4693920"/>
                <a:gd name="connsiteY3" fmla="*/ 98402 h 590400"/>
                <a:gd name="connsiteX4" fmla="*/ 4693920 w 4693920"/>
                <a:gd name="connsiteY4" fmla="*/ 491998 h 590400"/>
                <a:gd name="connsiteX5" fmla="*/ 4595518 w 4693920"/>
                <a:gd name="connsiteY5" fmla="*/ 590400 h 590400"/>
                <a:gd name="connsiteX6" fmla="*/ 98402 w 4693920"/>
                <a:gd name="connsiteY6" fmla="*/ 590400 h 590400"/>
                <a:gd name="connsiteX7" fmla="*/ 0 w 4693920"/>
                <a:gd name="connsiteY7" fmla="*/ 491998 h 590400"/>
                <a:gd name="connsiteX8" fmla="*/ 0 w 4693920"/>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3920" h="590400">
                  <a:moveTo>
                    <a:pt x="0" y="98402"/>
                  </a:moveTo>
                  <a:cubicBezTo>
                    <a:pt x="0" y="44056"/>
                    <a:pt x="44056" y="0"/>
                    <a:pt x="98402" y="0"/>
                  </a:cubicBezTo>
                  <a:lnTo>
                    <a:pt x="4595518" y="0"/>
                  </a:lnTo>
                  <a:cubicBezTo>
                    <a:pt x="4649864" y="0"/>
                    <a:pt x="4693920" y="44056"/>
                    <a:pt x="4693920" y="98402"/>
                  </a:cubicBezTo>
                  <a:lnTo>
                    <a:pt x="4693920" y="491998"/>
                  </a:lnTo>
                  <a:cubicBezTo>
                    <a:pt x="4693920" y="546344"/>
                    <a:pt x="4649864" y="590400"/>
                    <a:pt x="4595518" y="590400"/>
                  </a:cubicBezTo>
                  <a:lnTo>
                    <a:pt x="98402" y="590400"/>
                  </a:lnTo>
                  <a:cubicBezTo>
                    <a:pt x="44056" y="590400"/>
                    <a:pt x="0" y="546344"/>
                    <a:pt x="0" y="491998"/>
                  </a:cubicBezTo>
                  <a:lnTo>
                    <a:pt x="0" y="98402"/>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206240" tIns="28821" rIns="206240" bIns="28821" numCol="1" spcCol="1270" anchor="ctr" anchorCtr="0">
              <a:noAutofit/>
            </a:bodyPr>
            <a:lstStyle/>
            <a:p>
              <a:pPr lvl="0" algn="l" defTabSz="1422400">
                <a:lnSpc>
                  <a:spcPct val="90000"/>
                </a:lnSpc>
                <a:spcBef>
                  <a:spcPct val="0"/>
                </a:spcBef>
                <a:spcAft>
                  <a:spcPct val="35000"/>
                </a:spcAft>
              </a:pPr>
              <a:r>
                <a:rPr lang="en-US" sz="3200" kern="1200" dirty="0" smtClean="0">
                  <a:solidFill>
                    <a:schemeClr val="tx2">
                      <a:lumMod val="50000"/>
                    </a:schemeClr>
                  </a:solidFill>
                </a:rPr>
                <a:t>Psychopathology</a:t>
              </a:r>
            </a:p>
          </p:txBody>
        </p:sp>
      </p:grpSp>
      <p:pic>
        <p:nvPicPr>
          <p:cNvPr id="38923" name="Picture 11" descr="C:\Users\HP Compaq\AppData\Local\Microsoft\Windows\Temporary Internet Files\Content.IE5\VE2OFIT6\MPj0422581000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0" y="1371600"/>
            <a:ext cx="2146300" cy="4953000"/>
          </a:xfrm>
          <a:prstGeom prst="rect">
            <a:avLst/>
          </a:prstGeom>
          <a:solidFill>
            <a:srgbClr val="FFFFFF">
              <a:shade val="85000"/>
            </a:srgbClr>
          </a:solidFill>
          <a:ln w="88900" cap="sq">
            <a:solidFill>
              <a:srgbClr val="FFFFFF"/>
            </a:solidFill>
            <a:miter lim="800000"/>
          </a:ln>
          <a:effectLst>
            <a:outerShdw blurRad="254000" dist="254000" dir="2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4"/>
          <p:cNvGrpSpPr>
            <a:grpSpLocks/>
          </p:cNvGrpSpPr>
          <p:nvPr/>
        </p:nvGrpSpPr>
        <p:grpSpPr bwMode="auto">
          <a:xfrm>
            <a:off x="381000" y="1447800"/>
            <a:ext cx="8382000" cy="4876800"/>
            <a:chOff x="381000" y="1447800"/>
            <a:chExt cx="8382000" cy="4876801"/>
          </a:xfrm>
        </p:grpSpPr>
        <p:sp>
          <p:nvSpPr>
            <p:cNvPr id="6" name="Rectangle 5"/>
            <p:cNvSpPr/>
            <p:nvPr/>
          </p:nvSpPr>
          <p:spPr>
            <a:xfrm>
              <a:off x="381000" y="1447800"/>
              <a:ext cx="8382000" cy="4800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7" name="Picture 6" descr="C:\Users\HP Compaq\AppData\Local\Microsoft\Windows\Temporary Internet Files\Content.IE5\0TA183TW\MCj04421160000[1].png"/>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lum contrast="30000"/>
              <a:extLst>
                <a:ext uri="{28A0092B-C50C-407E-A947-70E740481C1C}">
                  <a14:useLocalDpi xmlns:a14="http://schemas.microsoft.com/office/drawing/2010/main"/>
                </a:ext>
              </a:extLst>
            </a:blip>
            <a:srcRect/>
            <a:stretch>
              <a:fillRect/>
            </a:stretch>
          </p:blipFill>
          <p:spPr bwMode="auto">
            <a:xfrm flipH="1">
              <a:off x="4038600" y="1524000"/>
              <a:ext cx="4495798" cy="4800601"/>
            </a:xfrm>
            <a:prstGeom prst="rect">
              <a:avLst/>
            </a:prstGeom>
            <a:noFill/>
          </p:spPr>
        </p:pic>
      </p:grpSp>
      <p:sp>
        <p:nvSpPr>
          <p:cNvPr id="38915" name="Rectangle 2"/>
          <p:cNvSpPr>
            <a:spLocks noGrp="1" noChangeArrowheads="1"/>
          </p:cNvSpPr>
          <p:nvPr>
            <p:ph type="title"/>
          </p:nvPr>
        </p:nvSpPr>
        <p:spPr>
          <a:xfrm>
            <a:off x="381000" y="304800"/>
            <a:ext cx="8382000" cy="1143000"/>
          </a:xfrm>
        </p:spPr>
        <p:txBody>
          <a:bodyPr/>
          <a:lstStyle/>
          <a:p>
            <a:pPr eaLnBrk="1" hangingPunct="1"/>
            <a:r>
              <a:rPr lang="en-US" altLang="en-US" sz="3200" smtClean="0"/>
              <a:t>Voluntary vs. Involuntary:</a:t>
            </a:r>
            <a:br>
              <a:rPr lang="en-US" altLang="en-US" sz="3200" smtClean="0"/>
            </a:br>
            <a:r>
              <a:rPr lang="en-US" altLang="en-US" sz="3200" smtClean="0"/>
              <a:t> Role of Caregiver</a:t>
            </a:r>
          </a:p>
        </p:txBody>
      </p:sp>
      <p:pic>
        <p:nvPicPr>
          <p:cNvPr id="8" name="Picture 7" descr="canstockphoto2548858.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943600" y="1524000"/>
            <a:ext cx="3001060" cy="4648200"/>
          </a:xfrm>
          <a:prstGeom prst="round2DiagRect">
            <a:avLst/>
          </a:prstGeom>
          <a:ln>
            <a:noFill/>
          </a:ln>
          <a:effectLst>
            <a:softEdge rad="127000"/>
          </a:effectLst>
        </p:spPr>
      </p:pic>
      <p:sp>
        <p:nvSpPr>
          <p:cNvPr id="38917" name="Rectangle 3"/>
          <p:cNvSpPr>
            <a:spLocks noGrp="1" noChangeArrowheads="1"/>
          </p:cNvSpPr>
          <p:nvPr>
            <p:ph type="body" idx="1"/>
          </p:nvPr>
        </p:nvSpPr>
        <p:spPr>
          <a:xfrm>
            <a:off x="457200" y="1676400"/>
            <a:ext cx="5943600" cy="3886200"/>
          </a:xfrm>
        </p:spPr>
        <p:txBody>
          <a:bodyPr/>
          <a:lstStyle/>
          <a:p>
            <a:pPr eaLnBrk="1" hangingPunct="1">
              <a:lnSpc>
                <a:spcPct val="80000"/>
              </a:lnSpc>
            </a:pPr>
            <a:r>
              <a:rPr lang="en-US" altLang="en-US" sz="2800" smtClean="0"/>
              <a:t>Expectations of family members </a:t>
            </a:r>
          </a:p>
          <a:p>
            <a:pPr eaLnBrk="1" hangingPunct="1">
              <a:lnSpc>
                <a:spcPct val="80000"/>
              </a:lnSpc>
              <a:buFontTx/>
              <a:buNone/>
            </a:pPr>
            <a:endParaRPr lang="en-US" altLang="en-US" sz="2000" smtClean="0"/>
          </a:p>
          <a:p>
            <a:pPr eaLnBrk="1" hangingPunct="1">
              <a:lnSpc>
                <a:spcPct val="80000"/>
              </a:lnSpc>
            </a:pPr>
            <a:r>
              <a:rPr lang="en-US" altLang="en-US" sz="2800" smtClean="0"/>
              <a:t>Spoken and unspoken agreements</a:t>
            </a:r>
          </a:p>
          <a:p>
            <a:pPr eaLnBrk="1" hangingPunct="1">
              <a:lnSpc>
                <a:spcPct val="80000"/>
              </a:lnSpc>
              <a:buFontTx/>
              <a:buNone/>
            </a:pPr>
            <a:endParaRPr lang="en-US" altLang="en-US" sz="2000" smtClean="0"/>
          </a:p>
          <a:p>
            <a:pPr eaLnBrk="1" hangingPunct="1">
              <a:lnSpc>
                <a:spcPct val="80000"/>
              </a:lnSpc>
            </a:pPr>
            <a:r>
              <a:rPr lang="en-US" altLang="en-US" sz="2800" smtClean="0"/>
              <a:t>Roles and expectations change over time</a:t>
            </a:r>
          </a:p>
          <a:p>
            <a:pPr eaLnBrk="1" hangingPunct="1">
              <a:lnSpc>
                <a:spcPct val="80000"/>
              </a:lnSpc>
              <a:buFontTx/>
              <a:buNone/>
            </a:pPr>
            <a:endParaRPr lang="en-US" altLang="en-US" sz="2000" smtClean="0"/>
          </a:p>
          <a:p>
            <a:pPr eaLnBrk="1" hangingPunct="1">
              <a:lnSpc>
                <a:spcPct val="80000"/>
              </a:lnSpc>
            </a:pPr>
            <a:r>
              <a:rPr lang="en-US" altLang="en-US" sz="2800" smtClean="0"/>
              <a:t>Level of care needed is likely to increase</a:t>
            </a:r>
          </a:p>
          <a:p>
            <a:pPr eaLnBrk="1" hangingPunct="1">
              <a:lnSpc>
                <a:spcPct val="80000"/>
              </a:lnSpc>
              <a:buFontTx/>
              <a:buNone/>
            </a:pPr>
            <a:endParaRPr lang="en-US" altLang="en-US" sz="2000" smtClean="0"/>
          </a:p>
          <a:p>
            <a:pPr eaLnBrk="1" hangingPunct="1">
              <a:lnSpc>
                <a:spcPct val="80000"/>
              </a:lnSpc>
            </a:pPr>
            <a:r>
              <a:rPr lang="en-US" altLang="en-US" sz="2800" smtClean="0"/>
              <a:t>Rewards no longer perceived sufficient to balance sacrifices</a:t>
            </a:r>
          </a:p>
          <a:p>
            <a:pPr eaLnBrk="1" hangingPunct="1">
              <a:lnSpc>
                <a:spcPct val="80000"/>
              </a:lnSpc>
              <a:buFontTx/>
              <a:buNone/>
            </a:pPr>
            <a:endParaRPr lang="en-US" altLang="en-US" sz="28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4"/>
          <p:cNvGrpSpPr>
            <a:grpSpLocks/>
          </p:cNvGrpSpPr>
          <p:nvPr/>
        </p:nvGrpSpPr>
        <p:grpSpPr bwMode="auto">
          <a:xfrm>
            <a:off x="381000" y="1447800"/>
            <a:ext cx="8382000" cy="4876800"/>
            <a:chOff x="381000" y="1447800"/>
            <a:chExt cx="8382000" cy="4876801"/>
          </a:xfrm>
        </p:grpSpPr>
        <p:sp>
          <p:nvSpPr>
            <p:cNvPr id="5" name="Rectangle 4"/>
            <p:cNvSpPr/>
            <p:nvPr/>
          </p:nvSpPr>
          <p:spPr>
            <a:xfrm>
              <a:off x="381000" y="1447800"/>
              <a:ext cx="8382000" cy="4800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6" name="Picture 5" descr="C:\Users\HP Compaq\AppData\Local\Microsoft\Windows\Temporary Internet Files\Content.IE5\0TA183TW\MCj04421160000[1].png"/>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lum contrast="30000"/>
              <a:extLst>
                <a:ext uri="{28A0092B-C50C-407E-A947-70E740481C1C}">
                  <a14:useLocalDpi xmlns:a14="http://schemas.microsoft.com/office/drawing/2010/main"/>
                </a:ext>
              </a:extLst>
            </a:blip>
            <a:srcRect/>
            <a:stretch>
              <a:fillRect/>
            </a:stretch>
          </p:blipFill>
          <p:spPr bwMode="auto">
            <a:xfrm flipH="1">
              <a:off x="4038600" y="1524000"/>
              <a:ext cx="4495798" cy="4800601"/>
            </a:xfrm>
            <a:prstGeom prst="rect">
              <a:avLst/>
            </a:prstGeom>
            <a:noFill/>
          </p:spPr>
        </p:pic>
      </p:grpSp>
      <p:sp>
        <p:nvSpPr>
          <p:cNvPr id="39939" name="Title 1"/>
          <p:cNvSpPr>
            <a:spLocks noGrp="1"/>
          </p:cNvSpPr>
          <p:nvPr>
            <p:ph type="ctrTitle"/>
          </p:nvPr>
        </p:nvSpPr>
        <p:spPr>
          <a:xfrm>
            <a:off x="381000" y="228600"/>
            <a:ext cx="7772400" cy="1470025"/>
          </a:xfrm>
        </p:spPr>
        <p:txBody>
          <a:bodyPr/>
          <a:lstStyle/>
          <a:p>
            <a:r>
              <a:rPr lang="en-US" altLang="en-US" sz="3200" smtClean="0"/>
              <a:t>Voluntary vs. Involuntary:</a:t>
            </a:r>
            <a:br>
              <a:rPr lang="en-US" altLang="en-US" sz="3200" smtClean="0"/>
            </a:br>
            <a:r>
              <a:rPr lang="en-US" altLang="en-US" sz="3200" smtClean="0"/>
              <a:t> Role of Caregiver</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2109030"/>
            <a:ext cx="2847975" cy="3420990"/>
          </a:xfrm>
          <a:prstGeom prst="roundRect">
            <a:avLst/>
          </a:prstGeom>
          <a:ln>
            <a:noFill/>
          </a:ln>
          <a:effectLst>
            <a:softEdge rad="127000"/>
          </a:effectLst>
        </p:spPr>
      </p:pic>
      <p:sp>
        <p:nvSpPr>
          <p:cNvPr id="39941" name="TextBox 3"/>
          <p:cNvSpPr txBox="1">
            <a:spLocks noChangeArrowheads="1"/>
          </p:cNvSpPr>
          <p:nvPr/>
        </p:nvSpPr>
        <p:spPr bwMode="auto">
          <a:xfrm>
            <a:off x="3429000" y="2362200"/>
            <a:ext cx="53213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rebuchet MS" panose="020B0603020202020204" pitchFamily="34" charset="0"/>
              </a:defRPr>
            </a:lvl1pPr>
            <a:lvl2pPr marL="742950" indent="-285750" eaLnBrk="0" hangingPunct="0">
              <a:spcBef>
                <a:spcPct val="20000"/>
              </a:spcBef>
              <a:buChar char="–"/>
              <a:defRPr sz="2800">
                <a:solidFill>
                  <a:schemeClr val="tx1"/>
                </a:solidFill>
                <a:latin typeface="Trebuchet MS" panose="020B0603020202020204" pitchFamily="34" charset="0"/>
              </a:defRPr>
            </a:lvl2pPr>
            <a:lvl3pPr marL="1143000" indent="-228600" eaLnBrk="0" hangingPunct="0">
              <a:spcBef>
                <a:spcPct val="20000"/>
              </a:spcBef>
              <a:buChar char="•"/>
              <a:defRPr sz="2400">
                <a:solidFill>
                  <a:schemeClr val="tx1"/>
                </a:solidFill>
                <a:latin typeface="Trebuchet MS" panose="020B0603020202020204" pitchFamily="34" charset="0"/>
              </a:defRPr>
            </a:lvl3pPr>
            <a:lvl4pPr marL="1600200" indent="-228600" eaLnBrk="0" hangingPunct="0">
              <a:spcBef>
                <a:spcPct val="20000"/>
              </a:spcBef>
              <a:buChar char="–"/>
              <a:defRPr sz="2000">
                <a:solidFill>
                  <a:schemeClr val="tx1"/>
                </a:solidFill>
                <a:latin typeface="Trebuchet MS" panose="020B0603020202020204" pitchFamily="34" charset="0"/>
              </a:defRPr>
            </a:lvl4pPr>
            <a:lvl5pPr marL="2057400" indent="-228600" eaLnBrk="0" hangingPunct="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spcBef>
                <a:spcPct val="0"/>
              </a:spcBef>
              <a:buFontTx/>
              <a:buNone/>
            </a:pPr>
            <a:r>
              <a:rPr lang="en-US" altLang="en-US" sz="2800">
                <a:latin typeface="Arial" panose="020B0604020202020204" pitchFamily="34" charset="0"/>
              </a:rPr>
              <a:t>“The likelihood of a caregiver’s mistreatment is</a:t>
            </a:r>
          </a:p>
          <a:p>
            <a:pPr algn="ctr" eaLnBrk="1" hangingPunct="1">
              <a:spcBef>
                <a:spcPct val="0"/>
              </a:spcBef>
              <a:buFontTx/>
              <a:buNone/>
            </a:pPr>
            <a:r>
              <a:rPr lang="en-US" altLang="en-US" sz="2800">
                <a:latin typeface="Arial" panose="020B0604020202020204" pitchFamily="34" charset="0"/>
              </a:rPr>
              <a:t> not necessarily linked to amount of care they provide or the amount of care their elder </a:t>
            </a:r>
          </a:p>
          <a:p>
            <a:pPr algn="ctr" eaLnBrk="1" hangingPunct="1">
              <a:spcBef>
                <a:spcPct val="0"/>
              </a:spcBef>
              <a:buFontTx/>
              <a:buNone/>
            </a:pPr>
            <a:r>
              <a:rPr lang="en-US" altLang="en-US" sz="2800">
                <a:latin typeface="Arial" panose="020B0604020202020204" pitchFamily="34" charset="0"/>
              </a:rPr>
              <a:t>relatives needs”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4"/>
          <p:cNvGrpSpPr>
            <a:grpSpLocks/>
          </p:cNvGrpSpPr>
          <p:nvPr/>
        </p:nvGrpSpPr>
        <p:grpSpPr bwMode="auto">
          <a:xfrm>
            <a:off x="381000" y="1447800"/>
            <a:ext cx="8382000" cy="4876800"/>
            <a:chOff x="381000" y="1447800"/>
            <a:chExt cx="8382000" cy="4876801"/>
          </a:xfrm>
        </p:grpSpPr>
        <p:sp>
          <p:nvSpPr>
            <p:cNvPr id="6" name="Rectangle 5"/>
            <p:cNvSpPr/>
            <p:nvPr/>
          </p:nvSpPr>
          <p:spPr>
            <a:xfrm>
              <a:off x="381000" y="1447800"/>
              <a:ext cx="8382000" cy="4800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7" name="Picture 6" descr="C:\Users\HP Compaq\AppData\Local\Microsoft\Windows\Temporary Internet Files\Content.IE5\0TA183TW\MCj04421160000[1].png"/>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lum contrast="30000"/>
              <a:extLst>
                <a:ext uri="{28A0092B-C50C-407E-A947-70E740481C1C}">
                  <a14:useLocalDpi xmlns:a14="http://schemas.microsoft.com/office/drawing/2010/main"/>
                </a:ext>
              </a:extLst>
            </a:blip>
            <a:srcRect/>
            <a:stretch>
              <a:fillRect/>
            </a:stretch>
          </p:blipFill>
          <p:spPr bwMode="auto">
            <a:xfrm flipH="1">
              <a:off x="4038600" y="1524000"/>
              <a:ext cx="4495798" cy="4800601"/>
            </a:xfrm>
            <a:prstGeom prst="rect">
              <a:avLst/>
            </a:prstGeom>
            <a:noFill/>
          </p:spPr>
        </p:pic>
      </p:grpSp>
      <p:sp>
        <p:nvSpPr>
          <p:cNvPr id="40963" name="Rectangle 2"/>
          <p:cNvSpPr>
            <a:spLocks noGrp="1" noChangeArrowheads="1"/>
          </p:cNvSpPr>
          <p:nvPr>
            <p:ph type="title"/>
          </p:nvPr>
        </p:nvSpPr>
        <p:spPr/>
        <p:txBody>
          <a:bodyPr/>
          <a:lstStyle/>
          <a:p>
            <a:pPr eaLnBrk="1" hangingPunct="1"/>
            <a:r>
              <a:rPr lang="en-US" altLang="en-US" sz="4000" smtClean="0"/>
              <a:t/>
            </a:r>
            <a:br>
              <a:rPr lang="en-US" altLang="en-US" sz="4000" smtClean="0"/>
            </a:br>
            <a:r>
              <a:rPr lang="en-US" altLang="en-US" sz="3200" smtClean="0"/>
              <a:t>Contributing Factors of Caregiver Neglect: </a:t>
            </a:r>
            <a:r>
              <a:rPr lang="en-US" altLang="en-US" sz="3200" i="1" smtClean="0"/>
              <a:t>Caregiver Conditions</a:t>
            </a:r>
            <a:r>
              <a:rPr lang="en-US" altLang="en-US" sz="3200" smtClean="0"/>
              <a:t/>
            </a:r>
            <a:br>
              <a:rPr lang="en-US" altLang="en-US" sz="3200" smtClean="0"/>
            </a:br>
            <a:endParaRPr lang="en-US" altLang="en-US" sz="3200" smtClean="0"/>
          </a:p>
        </p:txBody>
      </p:sp>
      <p:sp>
        <p:nvSpPr>
          <p:cNvPr id="40964" name="Rectangle 3"/>
          <p:cNvSpPr>
            <a:spLocks noGrp="1" noChangeArrowheads="1"/>
          </p:cNvSpPr>
          <p:nvPr>
            <p:ph type="body" idx="1"/>
          </p:nvPr>
        </p:nvSpPr>
        <p:spPr>
          <a:xfrm>
            <a:off x="457200" y="1600200"/>
            <a:ext cx="8229600" cy="3352800"/>
          </a:xfrm>
        </p:spPr>
        <p:txBody>
          <a:bodyPr/>
          <a:lstStyle/>
          <a:p>
            <a:pPr eaLnBrk="1" hangingPunct="1">
              <a:lnSpc>
                <a:spcPct val="90000"/>
              </a:lnSpc>
            </a:pPr>
            <a:endParaRPr lang="en-US" altLang="en-US" smtClean="0"/>
          </a:p>
          <a:p>
            <a:pPr eaLnBrk="1" hangingPunct="1">
              <a:lnSpc>
                <a:spcPct val="90000"/>
              </a:lnSpc>
            </a:pPr>
            <a:r>
              <a:rPr lang="en-US" altLang="en-US" smtClean="0"/>
              <a:t>Frailty</a:t>
            </a:r>
          </a:p>
          <a:p>
            <a:pPr eaLnBrk="1" hangingPunct="1">
              <a:lnSpc>
                <a:spcPct val="90000"/>
              </a:lnSpc>
            </a:pPr>
            <a:r>
              <a:rPr lang="en-US" altLang="en-US" smtClean="0"/>
              <a:t>Physical Illness</a:t>
            </a:r>
          </a:p>
          <a:p>
            <a:pPr eaLnBrk="1" hangingPunct="1">
              <a:lnSpc>
                <a:spcPct val="90000"/>
              </a:lnSpc>
            </a:pPr>
            <a:r>
              <a:rPr lang="en-US" altLang="en-US" smtClean="0"/>
              <a:t>Dementia</a:t>
            </a:r>
          </a:p>
          <a:p>
            <a:pPr eaLnBrk="1" hangingPunct="1">
              <a:lnSpc>
                <a:spcPct val="90000"/>
              </a:lnSpc>
            </a:pPr>
            <a:r>
              <a:rPr lang="en-US" altLang="en-US" smtClean="0"/>
              <a:t>Mental Illness</a:t>
            </a:r>
          </a:p>
          <a:p>
            <a:pPr eaLnBrk="1" hangingPunct="1">
              <a:lnSpc>
                <a:spcPct val="90000"/>
              </a:lnSpc>
            </a:pPr>
            <a:r>
              <a:rPr lang="en-US" altLang="en-US" smtClean="0"/>
              <a:t>Substance use</a:t>
            </a:r>
          </a:p>
          <a:p>
            <a:pPr eaLnBrk="1" hangingPunct="1">
              <a:lnSpc>
                <a:spcPct val="90000"/>
              </a:lnSpc>
            </a:pPr>
            <a:r>
              <a:rPr lang="en-US" altLang="en-US" smtClean="0"/>
              <a:t>Disability </a:t>
            </a:r>
          </a:p>
          <a:p>
            <a:pPr eaLnBrk="1" hangingPunct="1">
              <a:lnSpc>
                <a:spcPct val="90000"/>
              </a:lnSpc>
            </a:pPr>
            <a:endParaRPr lang="en-US" altLang="en-US" sz="2400" smtClean="0"/>
          </a:p>
          <a:p>
            <a:pPr eaLnBrk="1" hangingPunct="1">
              <a:lnSpc>
                <a:spcPct val="90000"/>
              </a:lnSpc>
            </a:pPr>
            <a:endParaRPr lang="en-US" altLang="en-US" sz="2400" smtClean="0"/>
          </a:p>
          <a:p>
            <a:pPr eaLnBrk="1" hangingPunct="1">
              <a:lnSpc>
                <a:spcPct val="90000"/>
              </a:lnSpc>
            </a:pPr>
            <a:endParaRPr lang="en-US" altLang="en-US" sz="2400" smtClean="0"/>
          </a:p>
        </p:txBody>
      </p:sp>
      <p:pic>
        <p:nvPicPr>
          <p:cNvPr id="40965" name="Picture 7" descr="canstockphoto0130431.jp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286000" y="1524000"/>
            <a:ext cx="6438900" cy="4724400"/>
          </a:xfrm>
          <a:prstGeom prst="rect">
            <a:avLst/>
          </a:prstGeom>
          <a:noFill/>
          <a:ln>
            <a:noFill/>
          </a:ln>
          <a:effectLst>
            <a:outerShdw dist="304800" dir="2400005"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5"/>
          <p:cNvGrpSpPr>
            <a:grpSpLocks/>
          </p:cNvGrpSpPr>
          <p:nvPr/>
        </p:nvGrpSpPr>
        <p:grpSpPr bwMode="auto">
          <a:xfrm>
            <a:off x="381000" y="1447800"/>
            <a:ext cx="8382000" cy="4876800"/>
            <a:chOff x="381000" y="1447800"/>
            <a:chExt cx="8382000" cy="4876801"/>
          </a:xfrm>
        </p:grpSpPr>
        <p:sp>
          <p:nvSpPr>
            <p:cNvPr id="7" name="Rectangle 6"/>
            <p:cNvSpPr/>
            <p:nvPr/>
          </p:nvSpPr>
          <p:spPr>
            <a:xfrm>
              <a:off x="381000" y="1447800"/>
              <a:ext cx="8382000" cy="4800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9" name="Picture 5" descr="C:\Users\HP Compaq\AppData\Local\Microsoft\Windows\Temporary Internet Files\Content.IE5\0TA183TW\MCj04421160000[1].png"/>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lum contrast="30000"/>
              <a:extLst>
                <a:ext uri="{28A0092B-C50C-407E-A947-70E740481C1C}">
                  <a14:useLocalDpi xmlns:a14="http://schemas.microsoft.com/office/drawing/2010/main"/>
                </a:ext>
              </a:extLst>
            </a:blip>
            <a:srcRect/>
            <a:stretch>
              <a:fillRect/>
            </a:stretch>
          </p:blipFill>
          <p:spPr bwMode="auto">
            <a:xfrm flipH="1">
              <a:off x="4038600" y="1524000"/>
              <a:ext cx="4495798" cy="4800601"/>
            </a:xfrm>
            <a:prstGeom prst="rect">
              <a:avLst/>
            </a:prstGeom>
            <a:noFill/>
          </p:spPr>
        </p:pic>
      </p:grpSp>
      <p:sp>
        <p:nvSpPr>
          <p:cNvPr id="5123" name="Title 1"/>
          <p:cNvSpPr>
            <a:spLocks noGrp="1"/>
          </p:cNvSpPr>
          <p:nvPr>
            <p:ph type="title" idx="4294967295"/>
          </p:nvPr>
        </p:nvSpPr>
        <p:spPr>
          <a:xfrm>
            <a:off x="381000" y="228600"/>
            <a:ext cx="8229600" cy="1143000"/>
          </a:xfrm>
        </p:spPr>
        <p:txBody>
          <a:bodyPr/>
          <a:lstStyle/>
          <a:p>
            <a:pPr defTabSz="912813" eaLnBrk="1" hangingPunct="1"/>
            <a:r>
              <a:rPr lang="en-US" altLang="en-US" smtClean="0"/>
              <a:t>Evaluation Process</a:t>
            </a:r>
          </a:p>
        </p:txBody>
      </p:sp>
      <p:sp>
        <p:nvSpPr>
          <p:cNvPr id="5124" name="Content Placeholder 2"/>
          <p:cNvSpPr>
            <a:spLocks noGrp="1"/>
          </p:cNvSpPr>
          <p:nvPr>
            <p:ph idx="4294967295"/>
          </p:nvPr>
        </p:nvSpPr>
        <p:spPr>
          <a:xfrm>
            <a:off x="457200" y="1447800"/>
            <a:ext cx="8229600" cy="2590800"/>
          </a:xfrm>
        </p:spPr>
        <p:txBody>
          <a:bodyPr/>
          <a:lstStyle/>
          <a:p>
            <a:pPr marL="341313" indent="-341313" defTabSz="912813" eaLnBrk="1" hangingPunct="1">
              <a:buFontTx/>
              <a:buNone/>
            </a:pPr>
            <a:r>
              <a:rPr lang="en-US" altLang="en-US" smtClean="0"/>
              <a:t>	All APS Training has 3 evaluation components:</a:t>
            </a:r>
          </a:p>
          <a:p>
            <a:pPr marL="341313" indent="-341313" defTabSz="912813" eaLnBrk="1" hangingPunct="1"/>
            <a:endParaRPr lang="en-US" altLang="en-US" smtClean="0"/>
          </a:p>
        </p:txBody>
      </p:sp>
      <p:grpSp>
        <p:nvGrpSpPr>
          <p:cNvPr id="2" name="Group 1"/>
          <p:cNvGrpSpPr/>
          <p:nvPr/>
        </p:nvGrpSpPr>
        <p:grpSpPr>
          <a:xfrm>
            <a:off x="1524000" y="2346223"/>
            <a:ext cx="6096000" cy="3537153"/>
            <a:chOff x="1524000" y="2346223"/>
            <a:chExt cx="6096000" cy="3537153"/>
          </a:xfrm>
        </p:grpSpPr>
        <p:sp>
          <p:nvSpPr>
            <p:cNvPr id="3" name="Rectangle 2"/>
            <p:cNvSpPr/>
            <p:nvPr/>
          </p:nvSpPr>
          <p:spPr>
            <a:xfrm>
              <a:off x="1524000" y="2590800"/>
              <a:ext cx="6096000" cy="3048000"/>
            </a:xfrm>
            <a:prstGeom prst="rect">
              <a:avLst/>
            </a:prstGeom>
            <a:noFill/>
            <a:ln>
              <a:noFill/>
            </a:ln>
          </p:spPr>
        </p:sp>
        <p:sp>
          <p:nvSpPr>
            <p:cNvPr id="4" name="Freeform 3"/>
            <p:cNvSpPr/>
            <p:nvPr/>
          </p:nvSpPr>
          <p:spPr>
            <a:xfrm>
              <a:off x="3783210" y="2346223"/>
              <a:ext cx="1577578" cy="1313775"/>
            </a:xfrm>
            <a:custGeom>
              <a:avLst/>
              <a:gdLst>
                <a:gd name="connsiteX0" fmla="*/ 0 w 1577578"/>
                <a:gd name="connsiteY0" fmla="*/ 131378 h 1313775"/>
                <a:gd name="connsiteX1" fmla="*/ 131378 w 1577578"/>
                <a:gd name="connsiteY1" fmla="*/ 0 h 1313775"/>
                <a:gd name="connsiteX2" fmla="*/ 1446201 w 1577578"/>
                <a:gd name="connsiteY2" fmla="*/ 0 h 1313775"/>
                <a:gd name="connsiteX3" fmla="*/ 1577579 w 1577578"/>
                <a:gd name="connsiteY3" fmla="*/ 131378 h 1313775"/>
                <a:gd name="connsiteX4" fmla="*/ 1577578 w 1577578"/>
                <a:gd name="connsiteY4" fmla="*/ 1182398 h 1313775"/>
                <a:gd name="connsiteX5" fmla="*/ 1446200 w 1577578"/>
                <a:gd name="connsiteY5" fmla="*/ 1313776 h 1313775"/>
                <a:gd name="connsiteX6" fmla="*/ 131378 w 1577578"/>
                <a:gd name="connsiteY6" fmla="*/ 1313775 h 1313775"/>
                <a:gd name="connsiteX7" fmla="*/ 0 w 1577578"/>
                <a:gd name="connsiteY7" fmla="*/ 1182397 h 1313775"/>
                <a:gd name="connsiteX8" fmla="*/ 0 w 1577578"/>
                <a:gd name="connsiteY8" fmla="*/ 131378 h 131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7578" h="1313775">
                  <a:moveTo>
                    <a:pt x="0" y="131378"/>
                  </a:moveTo>
                  <a:cubicBezTo>
                    <a:pt x="0" y="58820"/>
                    <a:pt x="58820" y="0"/>
                    <a:pt x="131378" y="0"/>
                  </a:cubicBezTo>
                  <a:lnTo>
                    <a:pt x="1446201" y="0"/>
                  </a:lnTo>
                  <a:cubicBezTo>
                    <a:pt x="1518759" y="0"/>
                    <a:pt x="1577579" y="58820"/>
                    <a:pt x="1577579" y="131378"/>
                  </a:cubicBezTo>
                  <a:cubicBezTo>
                    <a:pt x="1577579" y="481718"/>
                    <a:pt x="1577578" y="832058"/>
                    <a:pt x="1577578" y="1182398"/>
                  </a:cubicBezTo>
                  <a:cubicBezTo>
                    <a:pt x="1577578" y="1254956"/>
                    <a:pt x="1518758" y="1313776"/>
                    <a:pt x="1446200" y="1313776"/>
                  </a:cubicBezTo>
                  <a:lnTo>
                    <a:pt x="131378" y="1313775"/>
                  </a:lnTo>
                  <a:cubicBezTo>
                    <a:pt x="58820" y="1313775"/>
                    <a:pt x="0" y="1254955"/>
                    <a:pt x="0" y="1182397"/>
                  </a:cubicBezTo>
                  <a:lnTo>
                    <a:pt x="0" y="131378"/>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7059" tIns="107059" rIns="107059" bIns="107059"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Transfer of Learning Activity</a:t>
              </a:r>
              <a:endParaRPr lang="en-US" sz="1800" b="1" kern="1200" dirty="0">
                <a:solidFill>
                  <a:schemeClr val="tx1"/>
                </a:solidFill>
              </a:endParaRPr>
            </a:p>
          </p:txBody>
        </p:sp>
        <p:sp>
          <p:nvSpPr>
            <p:cNvPr id="5" name="Freeform 4"/>
            <p:cNvSpPr/>
            <p:nvPr/>
          </p:nvSpPr>
          <p:spPr>
            <a:xfrm rot="3600000">
              <a:off x="4821818" y="4010431"/>
              <a:ext cx="822909" cy="276076"/>
            </a:xfrm>
            <a:custGeom>
              <a:avLst/>
              <a:gdLst>
                <a:gd name="connsiteX0" fmla="*/ 0 w 822909"/>
                <a:gd name="connsiteY0" fmla="*/ 138038 h 276076"/>
                <a:gd name="connsiteX1" fmla="*/ 138038 w 822909"/>
                <a:gd name="connsiteY1" fmla="*/ 0 h 276076"/>
                <a:gd name="connsiteX2" fmla="*/ 138038 w 822909"/>
                <a:gd name="connsiteY2" fmla="*/ 55215 h 276076"/>
                <a:gd name="connsiteX3" fmla="*/ 684871 w 822909"/>
                <a:gd name="connsiteY3" fmla="*/ 55215 h 276076"/>
                <a:gd name="connsiteX4" fmla="*/ 684871 w 822909"/>
                <a:gd name="connsiteY4" fmla="*/ 0 h 276076"/>
                <a:gd name="connsiteX5" fmla="*/ 822909 w 822909"/>
                <a:gd name="connsiteY5" fmla="*/ 138038 h 276076"/>
                <a:gd name="connsiteX6" fmla="*/ 684871 w 822909"/>
                <a:gd name="connsiteY6" fmla="*/ 276076 h 276076"/>
                <a:gd name="connsiteX7" fmla="*/ 684871 w 822909"/>
                <a:gd name="connsiteY7" fmla="*/ 220861 h 276076"/>
                <a:gd name="connsiteX8" fmla="*/ 138038 w 822909"/>
                <a:gd name="connsiteY8" fmla="*/ 220861 h 276076"/>
                <a:gd name="connsiteX9" fmla="*/ 138038 w 822909"/>
                <a:gd name="connsiteY9" fmla="*/ 276076 h 276076"/>
                <a:gd name="connsiteX10" fmla="*/ 0 w 822909"/>
                <a:gd name="connsiteY10" fmla="*/ 138038 h 27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909" h="276076">
                  <a:moveTo>
                    <a:pt x="0" y="138038"/>
                  </a:moveTo>
                  <a:lnTo>
                    <a:pt x="138038" y="0"/>
                  </a:lnTo>
                  <a:lnTo>
                    <a:pt x="138038" y="55215"/>
                  </a:lnTo>
                  <a:lnTo>
                    <a:pt x="684871" y="55215"/>
                  </a:lnTo>
                  <a:lnTo>
                    <a:pt x="684871" y="0"/>
                  </a:lnTo>
                  <a:lnTo>
                    <a:pt x="822909" y="138038"/>
                  </a:lnTo>
                  <a:lnTo>
                    <a:pt x="684871" y="276076"/>
                  </a:lnTo>
                  <a:lnTo>
                    <a:pt x="684871" y="220861"/>
                  </a:lnTo>
                  <a:lnTo>
                    <a:pt x="138038" y="220861"/>
                  </a:lnTo>
                  <a:lnTo>
                    <a:pt x="138038" y="276076"/>
                  </a:lnTo>
                  <a:lnTo>
                    <a:pt x="0" y="138038"/>
                  </a:lnTo>
                  <a:close/>
                </a:path>
              </a:pathLst>
            </a:custGeom>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spcFirstLastPara="0" vert="horz" wrap="square" lIns="82822" tIns="55214" rIns="82823" bIns="55215" numCol="1" spcCol="1270" anchor="ctr" anchorCtr="0">
              <a:noAutofit/>
            </a:bodyPr>
            <a:lstStyle/>
            <a:p>
              <a:pPr lvl="0" algn="ctr" defTabSz="533400">
                <a:lnSpc>
                  <a:spcPct val="90000"/>
                </a:lnSpc>
                <a:spcBef>
                  <a:spcPct val="0"/>
                </a:spcBef>
                <a:spcAft>
                  <a:spcPct val="35000"/>
                </a:spcAft>
              </a:pPr>
              <a:endParaRPr lang="en-US" sz="1200" kern="1200"/>
            </a:p>
          </p:txBody>
        </p:sp>
        <p:sp>
          <p:nvSpPr>
            <p:cNvPr id="6" name="Freeform 5"/>
            <p:cNvSpPr/>
            <p:nvPr/>
          </p:nvSpPr>
          <p:spPr>
            <a:xfrm>
              <a:off x="5086318" y="4636940"/>
              <a:ext cx="1577578" cy="1246436"/>
            </a:xfrm>
            <a:custGeom>
              <a:avLst/>
              <a:gdLst>
                <a:gd name="connsiteX0" fmla="*/ 0 w 1577578"/>
                <a:gd name="connsiteY0" fmla="*/ 124644 h 1246436"/>
                <a:gd name="connsiteX1" fmla="*/ 124644 w 1577578"/>
                <a:gd name="connsiteY1" fmla="*/ 0 h 1246436"/>
                <a:gd name="connsiteX2" fmla="*/ 1452934 w 1577578"/>
                <a:gd name="connsiteY2" fmla="*/ 0 h 1246436"/>
                <a:gd name="connsiteX3" fmla="*/ 1577578 w 1577578"/>
                <a:gd name="connsiteY3" fmla="*/ 124644 h 1246436"/>
                <a:gd name="connsiteX4" fmla="*/ 1577578 w 1577578"/>
                <a:gd name="connsiteY4" fmla="*/ 1121792 h 1246436"/>
                <a:gd name="connsiteX5" fmla="*/ 1452934 w 1577578"/>
                <a:gd name="connsiteY5" fmla="*/ 1246436 h 1246436"/>
                <a:gd name="connsiteX6" fmla="*/ 124644 w 1577578"/>
                <a:gd name="connsiteY6" fmla="*/ 1246436 h 1246436"/>
                <a:gd name="connsiteX7" fmla="*/ 0 w 1577578"/>
                <a:gd name="connsiteY7" fmla="*/ 1121792 h 1246436"/>
                <a:gd name="connsiteX8" fmla="*/ 0 w 1577578"/>
                <a:gd name="connsiteY8" fmla="*/ 124644 h 124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7578" h="1246436">
                  <a:moveTo>
                    <a:pt x="0" y="124644"/>
                  </a:moveTo>
                  <a:cubicBezTo>
                    <a:pt x="0" y="55805"/>
                    <a:pt x="55805" y="0"/>
                    <a:pt x="124644" y="0"/>
                  </a:cubicBezTo>
                  <a:lnTo>
                    <a:pt x="1452934" y="0"/>
                  </a:lnTo>
                  <a:cubicBezTo>
                    <a:pt x="1521773" y="0"/>
                    <a:pt x="1577578" y="55805"/>
                    <a:pt x="1577578" y="124644"/>
                  </a:cubicBezTo>
                  <a:lnTo>
                    <a:pt x="1577578" y="1121792"/>
                  </a:lnTo>
                  <a:cubicBezTo>
                    <a:pt x="1577578" y="1190631"/>
                    <a:pt x="1521773" y="1246436"/>
                    <a:pt x="1452934" y="1246436"/>
                  </a:cubicBezTo>
                  <a:lnTo>
                    <a:pt x="124644" y="1246436"/>
                  </a:lnTo>
                  <a:cubicBezTo>
                    <a:pt x="55805" y="1246436"/>
                    <a:pt x="0" y="1190631"/>
                    <a:pt x="0" y="1121792"/>
                  </a:cubicBezTo>
                  <a:lnTo>
                    <a:pt x="0" y="124644"/>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1277" tIns="101277" rIns="101277" bIns="101277"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Pre-post</a:t>
              </a:r>
              <a:r>
                <a:rPr lang="en-US" sz="1700" b="1" kern="1200" baseline="0" dirty="0" smtClean="0">
                  <a:solidFill>
                    <a:schemeClr val="tx1"/>
                  </a:solidFill>
                </a:rPr>
                <a:t> knowledge assessment</a:t>
              </a:r>
              <a:endParaRPr lang="en-US" sz="1700" b="1" kern="1200" dirty="0">
                <a:solidFill>
                  <a:schemeClr val="tx1"/>
                </a:solidFill>
              </a:endParaRPr>
            </a:p>
          </p:txBody>
        </p:sp>
        <p:sp>
          <p:nvSpPr>
            <p:cNvPr id="10" name="Freeform 9"/>
            <p:cNvSpPr/>
            <p:nvPr/>
          </p:nvSpPr>
          <p:spPr>
            <a:xfrm rot="21600000">
              <a:off x="4160545" y="5122119"/>
              <a:ext cx="822910" cy="276077"/>
            </a:xfrm>
            <a:custGeom>
              <a:avLst/>
              <a:gdLst>
                <a:gd name="connsiteX0" fmla="*/ 0 w 822909"/>
                <a:gd name="connsiteY0" fmla="*/ 138038 h 276076"/>
                <a:gd name="connsiteX1" fmla="*/ 138038 w 822909"/>
                <a:gd name="connsiteY1" fmla="*/ 0 h 276076"/>
                <a:gd name="connsiteX2" fmla="*/ 138038 w 822909"/>
                <a:gd name="connsiteY2" fmla="*/ 55215 h 276076"/>
                <a:gd name="connsiteX3" fmla="*/ 684871 w 822909"/>
                <a:gd name="connsiteY3" fmla="*/ 55215 h 276076"/>
                <a:gd name="connsiteX4" fmla="*/ 684871 w 822909"/>
                <a:gd name="connsiteY4" fmla="*/ 0 h 276076"/>
                <a:gd name="connsiteX5" fmla="*/ 822909 w 822909"/>
                <a:gd name="connsiteY5" fmla="*/ 138038 h 276076"/>
                <a:gd name="connsiteX6" fmla="*/ 684871 w 822909"/>
                <a:gd name="connsiteY6" fmla="*/ 276076 h 276076"/>
                <a:gd name="connsiteX7" fmla="*/ 684871 w 822909"/>
                <a:gd name="connsiteY7" fmla="*/ 220861 h 276076"/>
                <a:gd name="connsiteX8" fmla="*/ 138038 w 822909"/>
                <a:gd name="connsiteY8" fmla="*/ 220861 h 276076"/>
                <a:gd name="connsiteX9" fmla="*/ 138038 w 822909"/>
                <a:gd name="connsiteY9" fmla="*/ 276076 h 276076"/>
                <a:gd name="connsiteX10" fmla="*/ 0 w 822909"/>
                <a:gd name="connsiteY10" fmla="*/ 138038 h 27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909" h="276076">
                  <a:moveTo>
                    <a:pt x="822909" y="138038"/>
                  </a:moveTo>
                  <a:lnTo>
                    <a:pt x="684871" y="276075"/>
                  </a:lnTo>
                  <a:lnTo>
                    <a:pt x="684871" y="220860"/>
                  </a:lnTo>
                  <a:lnTo>
                    <a:pt x="138038" y="220860"/>
                  </a:lnTo>
                  <a:lnTo>
                    <a:pt x="138038" y="276075"/>
                  </a:lnTo>
                  <a:lnTo>
                    <a:pt x="0" y="138038"/>
                  </a:lnTo>
                  <a:lnTo>
                    <a:pt x="138038" y="1"/>
                  </a:lnTo>
                  <a:lnTo>
                    <a:pt x="138038" y="55216"/>
                  </a:lnTo>
                  <a:lnTo>
                    <a:pt x="684871" y="55216"/>
                  </a:lnTo>
                  <a:lnTo>
                    <a:pt x="684871" y="1"/>
                  </a:lnTo>
                  <a:lnTo>
                    <a:pt x="822909" y="138038"/>
                  </a:lnTo>
                  <a:close/>
                </a:path>
              </a:pathLst>
            </a:custGeom>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spcFirstLastPara="0" vert="horz" wrap="square" lIns="82823" tIns="55216" rIns="82824" bIns="55215" numCol="1" spcCol="1270" anchor="ctr" anchorCtr="0">
              <a:noAutofit/>
            </a:bodyPr>
            <a:lstStyle/>
            <a:p>
              <a:pPr lvl="0" algn="ctr" defTabSz="533400">
                <a:lnSpc>
                  <a:spcPct val="90000"/>
                </a:lnSpc>
                <a:spcBef>
                  <a:spcPct val="0"/>
                </a:spcBef>
                <a:spcAft>
                  <a:spcPct val="35000"/>
                </a:spcAft>
              </a:pPr>
              <a:endParaRPr lang="en-US" sz="1200" kern="1200"/>
            </a:p>
          </p:txBody>
        </p:sp>
        <p:sp>
          <p:nvSpPr>
            <p:cNvPr id="11" name="Freeform 10"/>
            <p:cNvSpPr/>
            <p:nvPr/>
          </p:nvSpPr>
          <p:spPr>
            <a:xfrm>
              <a:off x="2480103" y="4672948"/>
              <a:ext cx="1577578" cy="1174420"/>
            </a:xfrm>
            <a:custGeom>
              <a:avLst/>
              <a:gdLst>
                <a:gd name="connsiteX0" fmla="*/ 0 w 1577578"/>
                <a:gd name="connsiteY0" fmla="*/ 117442 h 1174420"/>
                <a:gd name="connsiteX1" fmla="*/ 117442 w 1577578"/>
                <a:gd name="connsiteY1" fmla="*/ 0 h 1174420"/>
                <a:gd name="connsiteX2" fmla="*/ 1460136 w 1577578"/>
                <a:gd name="connsiteY2" fmla="*/ 0 h 1174420"/>
                <a:gd name="connsiteX3" fmla="*/ 1577578 w 1577578"/>
                <a:gd name="connsiteY3" fmla="*/ 117442 h 1174420"/>
                <a:gd name="connsiteX4" fmla="*/ 1577578 w 1577578"/>
                <a:gd name="connsiteY4" fmla="*/ 1056978 h 1174420"/>
                <a:gd name="connsiteX5" fmla="*/ 1460136 w 1577578"/>
                <a:gd name="connsiteY5" fmla="*/ 1174420 h 1174420"/>
                <a:gd name="connsiteX6" fmla="*/ 117442 w 1577578"/>
                <a:gd name="connsiteY6" fmla="*/ 1174420 h 1174420"/>
                <a:gd name="connsiteX7" fmla="*/ 0 w 1577578"/>
                <a:gd name="connsiteY7" fmla="*/ 1056978 h 1174420"/>
                <a:gd name="connsiteX8" fmla="*/ 0 w 1577578"/>
                <a:gd name="connsiteY8" fmla="*/ 117442 h 117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7578" h="1174420">
                  <a:moveTo>
                    <a:pt x="0" y="117442"/>
                  </a:moveTo>
                  <a:cubicBezTo>
                    <a:pt x="0" y="52581"/>
                    <a:pt x="52581" y="0"/>
                    <a:pt x="117442" y="0"/>
                  </a:cubicBezTo>
                  <a:lnTo>
                    <a:pt x="1460136" y="0"/>
                  </a:lnTo>
                  <a:cubicBezTo>
                    <a:pt x="1524997" y="0"/>
                    <a:pt x="1577578" y="52581"/>
                    <a:pt x="1577578" y="117442"/>
                  </a:cubicBezTo>
                  <a:lnTo>
                    <a:pt x="1577578" y="1056978"/>
                  </a:lnTo>
                  <a:cubicBezTo>
                    <a:pt x="1577578" y="1121839"/>
                    <a:pt x="1524997" y="1174420"/>
                    <a:pt x="1460136" y="1174420"/>
                  </a:cubicBezTo>
                  <a:lnTo>
                    <a:pt x="117442" y="1174420"/>
                  </a:lnTo>
                  <a:cubicBezTo>
                    <a:pt x="52581" y="1174420"/>
                    <a:pt x="0" y="1121839"/>
                    <a:pt x="0" y="1056978"/>
                  </a:cubicBezTo>
                  <a:lnTo>
                    <a:pt x="0" y="117442"/>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9168" tIns="99168" rIns="99168" bIns="99168"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Satisfaction Survey</a:t>
              </a:r>
              <a:endParaRPr lang="en-US" sz="1700" b="1" kern="1200" dirty="0">
                <a:solidFill>
                  <a:schemeClr val="tx1"/>
                </a:solidFill>
              </a:endParaRPr>
            </a:p>
          </p:txBody>
        </p:sp>
        <p:sp>
          <p:nvSpPr>
            <p:cNvPr id="12" name="Freeform 11"/>
            <p:cNvSpPr/>
            <p:nvPr/>
          </p:nvSpPr>
          <p:spPr>
            <a:xfrm rot="18000000">
              <a:off x="3488877" y="4028435"/>
              <a:ext cx="822909" cy="276076"/>
            </a:xfrm>
            <a:custGeom>
              <a:avLst/>
              <a:gdLst>
                <a:gd name="connsiteX0" fmla="*/ 0 w 822909"/>
                <a:gd name="connsiteY0" fmla="*/ 138038 h 276076"/>
                <a:gd name="connsiteX1" fmla="*/ 138038 w 822909"/>
                <a:gd name="connsiteY1" fmla="*/ 0 h 276076"/>
                <a:gd name="connsiteX2" fmla="*/ 138038 w 822909"/>
                <a:gd name="connsiteY2" fmla="*/ 55215 h 276076"/>
                <a:gd name="connsiteX3" fmla="*/ 684871 w 822909"/>
                <a:gd name="connsiteY3" fmla="*/ 55215 h 276076"/>
                <a:gd name="connsiteX4" fmla="*/ 684871 w 822909"/>
                <a:gd name="connsiteY4" fmla="*/ 0 h 276076"/>
                <a:gd name="connsiteX5" fmla="*/ 822909 w 822909"/>
                <a:gd name="connsiteY5" fmla="*/ 138038 h 276076"/>
                <a:gd name="connsiteX6" fmla="*/ 684871 w 822909"/>
                <a:gd name="connsiteY6" fmla="*/ 276076 h 276076"/>
                <a:gd name="connsiteX7" fmla="*/ 684871 w 822909"/>
                <a:gd name="connsiteY7" fmla="*/ 220861 h 276076"/>
                <a:gd name="connsiteX8" fmla="*/ 138038 w 822909"/>
                <a:gd name="connsiteY8" fmla="*/ 220861 h 276076"/>
                <a:gd name="connsiteX9" fmla="*/ 138038 w 822909"/>
                <a:gd name="connsiteY9" fmla="*/ 276076 h 276076"/>
                <a:gd name="connsiteX10" fmla="*/ 0 w 822909"/>
                <a:gd name="connsiteY10" fmla="*/ 138038 h 27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909" h="276076">
                  <a:moveTo>
                    <a:pt x="0" y="138038"/>
                  </a:moveTo>
                  <a:lnTo>
                    <a:pt x="138038" y="0"/>
                  </a:lnTo>
                  <a:lnTo>
                    <a:pt x="138038" y="55215"/>
                  </a:lnTo>
                  <a:lnTo>
                    <a:pt x="684871" y="55215"/>
                  </a:lnTo>
                  <a:lnTo>
                    <a:pt x="684871" y="0"/>
                  </a:lnTo>
                  <a:lnTo>
                    <a:pt x="822909" y="138038"/>
                  </a:lnTo>
                  <a:lnTo>
                    <a:pt x="684871" y="276076"/>
                  </a:lnTo>
                  <a:lnTo>
                    <a:pt x="684871" y="220861"/>
                  </a:lnTo>
                  <a:lnTo>
                    <a:pt x="138038" y="220861"/>
                  </a:lnTo>
                  <a:lnTo>
                    <a:pt x="138038" y="276076"/>
                  </a:lnTo>
                  <a:lnTo>
                    <a:pt x="0" y="138038"/>
                  </a:lnTo>
                  <a:close/>
                </a:path>
              </a:pathLst>
            </a:custGeom>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spcFirstLastPara="0" vert="horz" wrap="square" lIns="82822" tIns="55215" rIns="82823" bIns="55214" numCol="1" spcCol="1270" anchor="ctr" anchorCtr="0">
              <a:noAutofit/>
            </a:bodyPr>
            <a:lstStyle/>
            <a:p>
              <a:pPr lvl="0" algn="ctr" defTabSz="533400">
                <a:lnSpc>
                  <a:spcPct val="90000"/>
                </a:lnSpc>
                <a:spcBef>
                  <a:spcPct val="0"/>
                </a:spcBef>
                <a:spcAft>
                  <a:spcPct val="35000"/>
                </a:spcAft>
              </a:pPr>
              <a:endParaRPr lang="en-US" sz="1200" kern="1200"/>
            </a:p>
          </p:txBody>
        </p:sp>
      </p:gr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0" y="304800"/>
            <a:ext cx="8305800" cy="1828800"/>
          </a:xfrm>
        </p:spPr>
        <p:txBody>
          <a:bodyPr/>
          <a:lstStyle/>
          <a:p>
            <a:pPr eaLnBrk="1" hangingPunct="1"/>
            <a:r>
              <a:rPr lang="en-US" altLang="en-US" sz="3200" smtClean="0"/>
              <a:t>Contributing Factors of Caregiver Neglect:</a:t>
            </a:r>
            <a:br>
              <a:rPr lang="en-US" altLang="en-US" sz="3200" smtClean="0"/>
            </a:br>
            <a:r>
              <a:rPr lang="en-US" altLang="en-US" sz="3200" i="1" smtClean="0"/>
              <a:t>History of Family Violence/Dysfunction</a:t>
            </a:r>
            <a:r>
              <a:rPr lang="en-US" altLang="en-US" sz="3600" i="1" smtClean="0"/>
              <a:t/>
            </a:r>
            <a:br>
              <a:rPr lang="en-US" altLang="en-US" sz="3600" i="1" smtClean="0"/>
            </a:br>
            <a:endParaRPr lang="en-US" altLang="en-US" sz="3600" i="1" smtClean="0"/>
          </a:p>
        </p:txBody>
      </p:sp>
      <p:sp>
        <p:nvSpPr>
          <p:cNvPr id="41987" name="Rectangle 3"/>
          <p:cNvSpPr>
            <a:spLocks noGrp="1" noChangeArrowheads="1"/>
          </p:cNvSpPr>
          <p:nvPr>
            <p:ph type="body" idx="1"/>
          </p:nvPr>
        </p:nvSpPr>
        <p:spPr>
          <a:xfrm>
            <a:off x="457200" y="1752600"/>
            <a:ext cx="4038600" cy="4038600"/>
          </a:xfrm>
        </p:spPr>
        <p:txBody>
          <a:bodyPr/>
          <a:lstStyle/>
          <a:p>
            <a:pPr eaLnBrk="1" hangingPunct="1">
              <a:lnSpc>
                <a:spcPct val="90000"/>
              </a:lnSpc>
            </a:pPr>
            <a:endParaRPr lang="en-US" altLang="en-US" smtClean="0"/>
          </a:p>
          <a:p>
            <a:pPr eaLnBrk="1" hangingPunct="1">
              <a:lnSpc>
                <a:spcPct val="90000"/>
              </a:lnSpc>
            </a:pPr>
            <a:r>
              <a:rPr lang="en-US" altLang="en-US" smtClean="0"/>
              <a:t>Family history</a:t>
            </a:r>
          </a:p>
          <a:p>
            <a:pPr eaLnBrk="1" hangingPunct="1">
              <a:lnSpc>
                <a:spcPct val="90000"/>
              </a:lnSpc>
              <a:buFontTx/>
              <a:buNone/>
            </a:pPr>
            <a:endParaRPr lang="en-US" altLang="en-US" sz="2000" smtClean="0"/>
          </a:p>
          <a:p>
            <a:pPr eaLnBrk="1" hangingPunct="1">
              <a:lnSpc>
                <a:spcPct val="90000"/>
              </a:lnSpc>
            </a:pPr>
            <a:r>
              <a:rPr lang="en-US" altLang="en-US" smtClean="0"/>
              <a:t>Learned behavior</a:t>
            </a:r>
          </a:p>
          <a:p>
            <a:pPr eaLnBrk="1" hangingPunct="1">
              <a:lnSpc>
                <a:spcPct val="90000"/>
              </a:lnSpc>
              <a:buFontTx/>
              <a:buNone/>
            </a:pPr>
            <a:endParaRPr lang="en-US" altLang="en-US" sz="2000" smtClean="0"/>
          </a:p>
          <a:p>
            <a:pPr eaLnBrk="1" hangingPunct="1">
              <a:lnSpc>
                <a:spcPct val="90000"/>
              </a:lnSpc>
            </a:pPr>
            <a:r>
              <a:rPr lang="en-US" altLang="en-US" smtClean="0"/>
              <a:t>Blame</a:t>
            </a:r>
          </a:p>
          <a:p>
            <a:pPr eaLnBrk="1" hangingPunct="1">
              <a:lnSpc>
                <a:spcPct val="90000"/>
              </a:lnSpc>
              <a:buFontTx/>
              <a:buNone/>
            </a:pPr>
            <a:endParaRPr lang="en-US" altLang="en-US" sz="2000" smtClean="0"/>
          </a:p>
          <a:p>
            <a:pPr eaLnBrk="1" hangingPunct="1">
              <a:lnSpc>
                <a:spcPct val="90000"/>
              </a:lnSpc>
            </a:pPr>
            <a:r>
              <a:rPr lang="en-US" altLang="en-US" smtClean="0"/>
              <a:t>Punishment </a:t>
            </a:r>
          </a:p>
        </p:txBody>
      </p:sp>
      <p:pic>
        <p:nvPicPr>
          <p:cNvPr id="7" name="Picture 6" descr="canstockphoto1245225.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105400" y="1676400"/>
            <a:ext cx="3340076" cy="4945168"/>
          </a:xfrm>
          <a:prstGeom prst="rect">
            <a:avLst/>
          </a:prstGeom>
          <a:solidFill>
            <a:srgbClr val="FFFFFF">
              <a:shade val="85000"/>
            </a:srgbClr>
          </a:solidFill>
          <a:ln w="88900" cap="sq">
            <a:solidFill>
              <a:srgbClr val="FFFFFF"/>
            </a:solidFill>
            <a:miter lim="800000"/>
          </a:ln>
          <a:effectLst>
            <a:outerShdw blurRad="254000" dist="190500" dir="2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81000" y="1447800"/>
            <a:ext cx="8382000" cy="48006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43011" name="Rectangle 2"/>
          <p:cNvSpPr>
            <a:spLocks noGrp="1" noChangeArrowheads="1"/>
          </p:cNvSpPr>
          <p:nvPr>
            <p:ph type="title"/>
          </p:nvPr>
        </p:nvSpPr>
        <p:spPr>
          <a:xfrm>
            <a:off x="457200" y="274638"/>
            <a:ext cx="8229600" cy="1630362"/>
          </a:xfrm>
        </p:spPr>
        <p:txBody>
          <a:bodyPr/>
          <a:lstStyle/>
          <a:p>
            <a:pPr eaLnBrk="1" hangingPunct="1"/>
            <a:r>
              <a:rPr lang="en-US" altLang="en-US" sz="3200" smtClean="0"/>
              <a:t>Contributing Factors of Caregiver Neglect:</a:t>
            </a:r>
            <a:br>
              <a:rPr lang="en-US" altLang="en-US" sz="3200" smtClean="0"/>
            </a:br>
            <a:r>
              <a:rPr lang="en-US" altLang="en-US" sz="3200" i="1" smtClean="0"/>
              <a:t>Cultural &amp; Social Issues</a:t>
            </a:r>
          </a:p>
        </p:txBody>
      </p:sp>
      <p:sp>
        <p:nvSpPr>
          <p:cNvPr id="43012" name="Rectangle 3"/>
          <p:cNvSpPr>
            <a:spLocks noGrp="1" noChangeArrowheads="1"/>
          </p:cNvSpPr>
          <p:nvPr>
            <p:ph type="body" idx="1"/>
          </p:nvPr>
        </p:nvSpPr>
        <p:spPr>
          <a:xfrm>
            <a:off x="457200" y="1981200"/>
            <a:ext cx="4724400" cy="3886200"/>
          </a:xfrm>
        </p:spPr>
        <p:txBody>
          <a:bodyPr/>
          <a:lstStyle/>
          <a:p>
            <a:pPr marL="609600" indent="-609600" eaLnBrk="1" hangingPunct="1"/>
            <a:r>
              <a:rPr lang="en-US" altLang="en-US" smtClean="0"/>
              <a:t>Interests of individual vs. community</a:t>
            </a:r>
          </a:p>
          <a:p>
            <a:pPr marL="609600" indent="-609600" eaLnBrk="1" hangingPunct="1">
              <a:buFontTx/>
              <a:buNone/>
            </a:pPr>
            <a:endParaRPr lang="en-US" altLang="en-US" sz="1800" smtClean="0"/>
          </a:p>
          <a:p>
            <a:pPr marL="609600" indent="-609600" eaLnBrk="1" hangingPunct="1"/>
            <a:r>
              <a:rPr lang="en-US" altLang="en-US" smtClean="0"/>
              <a:t>Demographics</a:t>
            </a:r>
          </a:p>
          <a:p>
            <a:pPr marL="609600" indent="-609600" eaLnBrk="1" hangingPunct="1">
              <a:buFontTx/>
              <a:buNone/>
            </a:pPr>
            <a:endParaRPr lang="en-US" altLang="en-US" sz="1800" smtClean="0"/>
          </a:p>
          <a:p>
            <a:pPr marL="609600" indent="-609600" eaLnBrk="1" hangingPunct="1"/>
            <a:r>
              <a:rPr lang="en-US" altLang="en-US" smtClean="0"/>
              <a:t>Language barriers</a:t>
            </a:r>
          </a:p>
          <a:p>
            <a:pPr marL="609600" indent="-609600" eaLnBrk="1" hangingPunct="1"/>
            <a:endParaRPr lang="en-US" altLang="en-US" smtClean="0"/>
          </a:p>
        </p:txBody>
      </p:sp>
      <p:pic>
        <p:nvPicPr>
          <p:cNvPr id="7" name="Picture 6" descr="canstockphoto244580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5237706" y="1371600"/>
            <a:ext cx="3144293" cy="4976366"/>
          </a:xfrm>
          <a:prstGeom prst="rect">
            <a:avLst/>
          </a:prstGeom>
          <a:solidFill>
            <a:srgbClr val="FFFFFF">
              <a:shade val="85000"/>
            </a:srgbClr>
          </a:solidFill>
          <a:ln w="88900" cap="sq">
            <a:solidFill>
              <a:srgbClr val="FFFFFF"/>
            </a:solidFill>
            <a:miter lim="800000"/>
          </a:ln>
          <a:effectLst>
            <a:outerShdw blurRad="254000" dist="254000" dir="2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3"/>
          <p:cNvGrpSpPr>
            <a:grpSpLocks/>
          </p:cNvGrpSpPr>
          <p:nvPr/>
        </p:nvGrpSpPr>
        <p:grpSpPr bwMode="auto">
          <a:xfrm>
            <a:off x="457200" y="1524000"/>
            <a:ext cx="8382000" cy="4876800"/>
            <a:chOff x="381000" y="1447800"/>
            <a:chExt cx="8382000" cy="4876801"/>
          </a:xfrm>
        </p:grpSpPr>
        <p:sp>
          <p:nvSpPr>
            <p:cNvPr id="6" name="Rectangle 5"/>
            <p:cNvSpPr/>
            <p:nvPr/>
          </p:nvSpPr>
          <p:spPr>
            <a:xfrm>
              <a:off x="381000" y="1447800"/>
              <a:ext cx="8382000" cy="4800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7" name="Picture 6" descr="C:\Users\HP Compaq\AppData\Local\Microsoft\Windows\Temporary Internet Files\Content.IE5\0TA183TW\MCj04421160000[1].png"/>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lum contrast="30000"/>
              <a:extLst>
                <a:ext uri="{28A0092B-C50C-407E-A947-70E740481C1C}">
                  <a14:useLocalDpi xmlns:a14="http://schemas.microsoft.com/office/drawing/2010/main"/>
                </a:ext>
              </a:extLst>
            </a:blip>
            <a:srcRect/>
            <a:stretch>
              <a:fillRect/>
            </a:stretch>
          </p:blipFill>
          <p:spPr bwMode="auto">
            <a:xfrm flipH="1">
              <a:off x="4038600" y="1524000"/>
              <a:ext cx="4495798" cy="4800601"/>
            </a:xfrm>
            <a:prstGeom prst="rect">
              <a:avLst/>
            </a:prstGeom>
            <a:noFill/>
          </p:spPr>
        </p:pic>
      </p:grpSp>
      <p:sp>
        <p:nvSpPr>
          <p:cNvPr id="44035" name="Rectangle 2"/>
          <p:cNvSpPr>
            <a:spLocks noGrp="1" noChangeArrowheads="1"/>
          </p:cNvSpPr>
          <p:nvPr>
            <p:ph type="title"/>
          </p:nvPr>
        </p:nvSpPr>
        <p:spPr/>
        <p:txBody>
          <a:bodyPr/>
          <a:lstStyle/>
          <a:p>
            <a:pPr eaLnBrk="1" hangingPunct="1"/>
            <a:r>
              <a:rPr lang="en-US" altLang="en-US" sz="3200" smtClean="0"/>
              <a:t>Cultural Stereotypes of Aging</a:t>
            </a:r>
          </a:p>
        </p:txBody>
      </p:sp>
      <p:sp>
        <p:nvSpPr>
          <p:cNvPr id="44036" name="Rectangle 3"/>
          <p:cNvSpPr>
            <a:spLocks noGrp="1" noChangeArrowheads="1"/>
          </p:cNvSpPr>
          <p:nvPr>
            <p:ph type="body" idx="1"/>
          </p:nvPr>
        </p:nvSpPr>
        <p:spPr>
          <a:xfrm>
            <a:off x="4267200" y="1981200"/>
            <a:ext cx="4648200" cy="3733800"/>
          </a:xfrm>
        </p:spPr>
        <p:txBody>
          <a:bodyPr/>
          <a:lstStyle/>
          <a:p>
            <a:pPr eaLnBrk="1" hangingPunct="1"/>
            <a:r>
              <a:rPr lang="en-US" altLang="en-US" smtClean="0"/>
              <a:t>Lacks capacity, “senile”</a:t>
            </a:r>
          </a:p>
          <a:p>
            <a:pPr eaLnBrk="1" hangingPunct="1"/>
            <a:r>
              <a:rPr lang="en-US" altLang="en-US" smtClean="0"/>
              <a:t>Non-person, invisible</a:t>
            </a:r>
          </a:p>
          <a:p>
            <a:pPr eaLnBrk="1" hangingPunct="1"/>
            <a:r>
              <a:rPr lang="en-US" altLang="en-US" smtClean="0"/>
              <a:t>Powerless</a:t>
            </a:r>
          </a:p>
          <a:p>
            <a:pPr eaLnBrk="1" hangingPunct="1"/>
            <a:r>
              <a:rPr lang="en-US" altLang="en-US" smtClean="0"/>
              <a:t>Out of touch</a:t>
            </a:r>
          </a:p>
          <a:p>
            <a:pPr eaLnBrk="1" hangingPunct="1"/>
            <a:r>
              <a:rPr lang="en-US" altLang="en-US" smtClean="0"/>
              <a:t>Rigid</a:t>
            </a:r>
          </a:p>
        </p:txBody>
      </p:sp>
      <p:pic>
        <p:nvPicPr>
          <p:cNvPr id="8" name="Picture 7" descr="canstockphoto197001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21007279" flipH="1">
            <a:off x="767093" y="1509033"/>
            <a:ext cx="2901089" cy="4751613"/>
          </a:xfrm>
          <a:prstGeom prst="rect">
            <a:avLst/>
          </a:prstGeom>
          <a:solidFill>
            <a:srgbClr val="FFFFFF">
              <a:shade val="85000"/>
            </a:srgbClr>
          </a:solidFill>
          <a:ln w="88900" cap="sq">
            <a:solidFill>
              <a:srgbClr val="FFFFFF"/>
            </a:solidFill>
            <a:miter lim="800000"/>
          </a:ln>
          <a:effectLst>
            <a:outerShdw blurRad="254000" dist="254000" dir="2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3"/>
          <p:cNvGrpSpPr>
            <a:grpSpLocks/>
          </p:cNvGrpSpPr>
          <p:nvPr/>
        </p:nvGrpSpPr>
        <p:grpSpPr bwMode="auto">
          <a:xfrm>
            <a:off x="457200" y="1524000"/>
            <a:ext cx="8382000" cy="4876800"/>
            <a:chOff x="381000" y="1447800"/>
            <a:chExt cx="8382000" cy="4876801"/>
          </a:xfrm>
        </p:grpSpPr>
        <p:sp>
          <p:nvSpPr>
            <p:cNvPr id="5" name="Rectangle 4"/>
            <p:cNvSpPr/>
            <p:nvPr/>
          </p:nvSpPr>
          <p:spPr>
            <a:xfrm>
              <a:off x="381000" y="1447800"/>
              <a:ext cx="8382000" cy="4800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6" name="Picture 5" descr="C:\Users\HP Compaq\AppData\Local\Microsoft\Windows\Temporary Internet Files\Content.IE5\0TA183TW\MCj04421160000[1].png"/>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lum contrast="30000"/>
              <a:extLst>
                <a:ext uri="{28A0092B-C50C-407E-A947-70E740481C1C}">
                  <a14:useLocalDpi xmlns:a14="http://schemas.microsoft.com/office/drawing/2010/main"/>
                </a:ext>
              </a:extLst>
            </a:blip>
            <a:srcRect/>
            <a:stretch>
              <a:fillRect/>
            </a:stretch>
          </p:blipFill>
          <p:spPr bwMode="auto">
            <a:xfrm flipH="1">
              <a:off x="4038600" y="1524000"/>
              <a:ext cx="4495798" cy="4800601"/>
            </a:xfrm>
            <a:prstGeom prst="rect">
              <a:avLst/>
            </a:prstGeom>
            <a:noFill/>
          </p:spPr>
        </p:pic>
      </p:grpSp>
      <p:sp>
        <p:nvSpPr>
          <p:cNvPr id="45059" name="Rectangle 2"/>
          <p:cNvSpPr>
            <a:spLocks noGrp="1" noChangeArrowheads="1"/>
          </p:cNvSpPr>
          <p:nvPr>
            <p:ph type="title"/>
          </p:nvPr>
        </p:nvSpPr>
        <p:spPr/>
        <p:txBody>
          <a:bodyPr/>
          <a:lstStyle/>
          <a:p>
            <a:pPr eaLnBrk="1" hangingPunct="1"/>
            <a:r>
              <a:rPr lang="en-US" altLang="en-US" sz="3200" smtClean="0"/>
              <a:t>Contributing Factors of Caregiver Neglect: </a:t>
            </a:r>
            <a:r>
              <a:rPr lang="en-US" altLang="en-US" sz="3200" i="1" smtClean="0"/>
              <a:t>Death &amp; Dying</a:t>
            </a:r>
          </a:p>
        </p:txBody>
      </p:sp>
      <p:sp>
        <p:nvSpPr>
          <p:cNvPr id="45060" name="Rectangle 3"/>
          <p:cNvSpPr>
            <a:spLocks noGrp="1" noChangeArrowheads="1"/>
          </p:cNvSpPr>
          <p:nvPr>
            <p:ph type="body" idx="1"/>
          </p:nvPr>
        </p:nvSpPr>
        <p:spPr>
          <a:xfrm>
            <a:off x="533400" y="2133600"/>
            <a:ext cx="3657600" cy="3810000"/>
          </a:xfrm>
        </p:spPr>
        <p:txBody>
          <a:bodyPr/>
          <a:lstStyle/>
          <a:p>
            <a:pPr eaLnBrk="1" hangingPunct="1"/>
            <a:r>
              <a:rPr lang="en-US" altLang="en-US" smtClean="0"/>
              <a:t>Avoiding</a:t>
            </a:r>
          </a:p>
          <a:p>
            <a:pPr eaLnBrk="1" hangingPunct="1">
              <a:buFontTx/>
              <a:buNone/>
            </a:pPr>
            <a:endParaRPr lang="en-US" altLang="en-US" sz="2000" smtClean="0"/>
          </a:p>
          <a:p>
            <a:pPr eaLnBrk="1" hangingPunct="1"/>
            <a:r>
              <a:rPr lang="en-US" altLang="en-US" smtClean="0"/>
              <a:t>Helpless</a:t>
            </a:r>
          </a:p>
          <a:p>
            <a:pPr eaLnBrk="1" hangingPunct="1">
              <a:buFontTx/>
              <a:buNone/>
            </a:pPr>
            <a:endParaRPr lang="en-US" altLang="en-US" sz="2000" smtClean="0"/>
          </a:p>
          <a:p>
            <a:pPr eaLnBrk="1" hangingPunct="1"/>
            <a:r>
              <a:rPr lang="en-US" altLang="en-US" smtClean="0"/>
              <a:t>Ignorant</a:t>
            </a:r>
          </a:p>
          <a:p>
            <a:pPr eaLnBrk="1" hangingPunct="1"/>
            <a:endParaRPr lang="en-US" altLang="en-US" sz="2000" smtClean="0"/>
          </a:p>
          <a:p>
            <a:pPr eaLnBrk="1" hangingPunct="1"/>
            <a:r>
              <a:rPr lang="en-US" altLang="en-US" smtClean="0"/>
              <a:t>Withholding</a:t>
            </a:r>
          </a:p>
          <a:p>
            <a:pPr eaLnBrk="1" hangingPunct="1">
              <a:buFontTx/>
              <a:buNone/>
            </a:pPr>
            <a:r>
              <a:rPr lang="en-US" altLang="en-US" sz="2400" smtClean="0"/>
              <a:t> </a:t>
            </a:r>
          </a:p>
        </p:txBody>
      </p:sp>
      <p:pic>
        <p:nvPicPr>
          <p:cNvPr id="8" name="Picture 7" descr="canstockphoto2658736.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4724400" y="1219200"/>
            <a:ext cx="3623574" cy="5267360"/>
          </a:xfrm>
          <a:prstGeom prst="rect">
            <a:avLst/>
          </a:prstGeom>
          <a:solidFill>
            <a:srgbClr val="FFFFFF">
              <a:shade val="85000"/>
            </a:srgbClr>
          </a:solidFill>
          <a:ln w="88900" cap="sq">
            <a:solidFill>
              <a:srgbClr val="FFFFFF"/>
            </a:solidFill>
            <a:miter lim="800000"/>
          </a:ln>
          <a:effectLst>
            <a:outerShdw blurRad="254000" dist="190500" dir="2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z="3200" smtClean="0"/>
              <a:t>Five Domains of Assessment</a:t>
            </a:r>
          </a:p>
        </p:txBody>
      </p:sp>
      <p:sp>
        <p:nvSpPr>
          <p:cNvPr id="46083" name="Rectangle 3"/>
          <p:cNvSpPr>
            <a:spLocks noGrp="1" noChangeArrowheads="1"/>
          </p:cNvSpPr>
          <p:nvPr>
            <p:ph type="body" idx="1"/>
          </p:nvPr>
        </p:nvSpPr>
        <p:spPr>
          <a:xfrm>
            <a:off x="457200" y="1600200"/>
            <a:ext cx="6248400" cy="3200400"/>
          </a:xfrm>
        </p:spPr>
        <p:txBody>
          <a:bodyPr/>
          <a:lstStyle/>
          <a:p>
            <a:pPr eaLnBrk="1" hangingPunct="1">
              <a:buFontTx/>
              <a:buNone/>
            </a:pPr>
            <a:endParaRPr lang="en-US" altLang="en-US" smtClean="0"/>
          </a:p>
          <a:p>
            <a:pPr eaLnBrk="1" hangingPunct="1"/>
            <a:endParaRPr lang="en-US" altLang="en-US" smtClean="0"/>
          </a:p>
        </p:txBody>
      </p:sp>
      <p:grpSp>
        <p:nvGrpSpPr>
          <p:cNvPr id="2" name="Group 1"/>
          <p:cNvGrpSpPr/>
          <p:nvPr/>
        </p:nvGrpSpPr>
        <p:grpSpPr>
          <a:xfrm>
            <a:off x="1907918" y="1098220"/>
            <a:ext cx="5362369" cy="5350825"/>
            <a:chOff x="1907918" y="1098220"/>
            <a:chExt cx="5362369" cy="5350825"/>
          </a:xfrm>
        </p:grpSpPr>
        <p:sp>
          <p:nvSpPr>
            <p:cNvPr id="3" name="Freeform 2"/>
            <p:cNvSpPr/>
            <p:nvPr/>
          </p:nvSpPr>
          <p:spPr>
            <a:xfrm>
              <a:off x="2360406" y="1382191"/>
              <a:ext cx="4587240" cy="4587240"/>
            </a:xfrm>
            <a:custGeom>
              <a:avLst/>
              <a:gdLst>
                <a:gd name="connsiteX0" fmla="*/ 2293620 w 4587240"/>
                <a:gd name="connsiteY0" fmla="*/ 0 h 4587240"/>
                <a:gd name="connsiteX1" fmla="*/ 4474982 w 4587240"/>
                <a:gd name="connsiteY1" fmla="*/ 1584852 h 4587240"/>
                <a:gd name="connsiteX2" fmla="*/ 2293620 w 4587240"/>
                <a:gd name="connsiteY2" fmla="*/ 2293620 h 4587240"/>
                <a:gd name="connsiteX3" fmla="*/ 2293620 w 4587240"/>
                <a:gd name="connsiteY3" fmla="*/ 0 h 4587240"/>
              </a:gdLst>
              <a:ahLst/>
              <a:cxnLst>
                <a:cxn ang="0">
                  <a:pos x="connsiteX0" y="connsiteY0"/>
                </a:cxn>
                <a:cxn ang="0">
                  <a:pos x="connsiteX1" y="connsiteY1"/>
                </a:cxn>
                <a:cxn ang="0">
                  <a:pos x="connsiteX2" y="connsiteY2"/>
                </a:cxn>
                <a:cxn ang="0">
                  <a:pos x="connsiteX3" y="connsiteY3"/>
                </a:cxn>
              </a:cxnLst>
              <a:rect l="l" t="t" r="r" b="b"/>
              <a:pathLst>
                <a:path w="4587240" h="4587240">
                  <a:moveTo>
                    <a:pt x="2293620" y="0"/>
                  </a:moveTo>
                  <a:cubicBezTo>
                    <a:pt x="3287276" y="0"/>
                    <a:pt x="4167926" y="639829"/>
                    <a:pt x="4474982" y="1584852"/>
                  </a:cubicBezTo>
                  <a:lnTo>
                    <a:pt x="2293620" y="2293620"/>
                  </a:lnTo>
                  <a:lnTo>
                    <a:pt x="229362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415870" tIns="793953" rIns="742620" bIns="2856027"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Safety / Risk</a:t>
              </a:r>
              <a:endParaRPr lang="en-US" sz="1800" b="1" kern="1200" dirty="0">
                <a:solidFill>
                  <a:schemeClr val="tx1"/>
                </a:solidFill>
              </a:endParaRPr>
            </a:p>
          </p:txBody>
        </p:sp>
        <p:sp>
          <p:nvSpPr>
            <p:cNvPr id="5" name="Freeform 4"/>
            <p:cNvSpPr/>
            <p:nvPr/>
          </p:nvSpPr>
          <p:spPr>
            <a:xfrm>
              <a:off x="2282498" y="1504518"/>
              <a:ext cx="4821693" cy="4587240"/>
            </a:xfrm>
            <a:custGeom>
              <a:avLst/>
              <a:gdLst>
                <a:gd name="connsiteX0" fmla="*/ 4692307 w 4821693"/>
                <a:gd name="connsiteY0" fmla="*/ 1552329 h 4587240"/>
                <a:gd name="connsiteX1" fmla="*/ 3781658 w 4821693"/>
                <a:gd name="connsiteY1" fmla="*/ 4180382 h 4587240"/>
                <a:gd name="connsiteX2" fmla="*/ 2410847 w 4821693"/>
                <a:gd name="connsiteY2" fmla="*/ 2293620 h 4587240"/>
                <a:gd name="connsiteX3" fmla="*/ 4692307 w 4821693"/>
                <a:gd name="connsiteY3" fmla="*/ 1552329 h 4587240"/>
              </a:gdLst>
              <a:ahLst/>
              <a:cxnLst>
                <a:cxn ang="0">
                  <a:pos x="connsiteX0" y="connsiteY0"/>
                </a:cxn>
                <a:cxn ang="0">
                  <a:pos x="connsiteX1" y="connsiteY1"/>
                </a:cxn>
                <a:cxn ang="0">
                  <a:pos x="connsiteX2" y="connsiteY2"/>
                </a:cxn>
                <a:cxn ang="0">
                  <a:pos x="connsiteX3" y="connsiteY3"/>
                </a:cxn>
              </a:cxnLst>
              <a:rect l="l" t="t" r="r" b="b"/>
              <a:pathLst>
                <a:path w="4821693" h="4587240">
                  <a:moveTo>
                    <a:pt x="4692307" y="1552329"/>
                  </a:moveTo>
                  <a:cubicBezTo>
                    <a:pt x="5040946" y="2523519"/>
                    <a:pt x="4669028" y="3596844"/>
                    <a:pt x="3781658" y="4180382"/>
                  </a:cubicBezTo>
                  <a:lnTo>
                    <a:pt x="2410847" y="2293620"/>
                  </a:lnTo>
                  <a:lnTo>
                    <a:pt x="4692307" y="1552329"/>
                  </a:lnTo>
                  <a:close/>
                </a:path>
              </a:pathLst>
            </a:custGeom>
          </p:spPr>
          <p:style>
            <a:lnRef idx="2">
              <a:schemeClr val="lt1">
                <a:hueOff val="0"/>
                <a:satOff val="0"/>
                <a:lumOff val="0"/>
                <a:alphaOff val="0"/>
              </a:schemeClr>
            </a:lnRef>
            <a:fillRef idx="1">
              <a:schemeClr val="accent3">
                <a:hueOff val="4398836"/>
                <a:satOff val="-10022"/>
                <a:lumOff val="4020"/>
                <a:alphaOff val="0"/>
              </a:schemeClr>
            </a:fillRef>
            <a:effectRef idx="0">
              <a:schemeClr val="accent3">
                <a:hueOff val="4398836"/>
                <a:satOff val="-10022"/>
                <a:lumOff val="4020"/>
                <a:alphaOff val="0"/>
              </a:schemeClr>
            </a:effectRef>
            <a:fontRef idx="minor">
              <a:schemeClr val="lt1"/>
            </a:fontRef>
          </p:style>
          <p:txBody>
            <a:bodyPr spcFirstLastPara="0" vert="horz" wrap="square" lIns="3128261" tIns="2118792" rIns="304125" bIns="1421968"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Living</a:t>
              </a:r>
            </a:p>
            <a:p>
              <a:pPr lvl="0" algn="ctr" defTabSz="800100">
                <a:lnSpc>
                  <a:spcPct val="90000"/>
                </a:lnSpc>
                <a:spcBef>
                  <a:spcPct val="0"/>
                </a:spcBef>
                <a:spcAft>
                  <a:spcPct val="35000"/>
                </a:spcAft>
              </a:pPr>
              <a:r>
                <a:rPr lang="en-US" sz="1800" b="1" kern="1200" dirty="0" smtClean="0">
                  <a:solidFill>
                    <a:schemeClr val="tx1"/>
                  </a:solidFill>
                </a:rPr>
                <a:t>Environment</a:t>
              </a:r>
            </a:p>
          </p:txBody>
        </p:sp>
        <p:sp>
          <p:nvSpPr>
            <p:cNvPr id="6" name="Freeform 5"/>
            <p:cNvSpPr/>
            <p:nvPr/>
          </p:nvSpPr>
          <p:spPr>
            <a:xfrm>
              <a:off x="2295966" y="1323545"/>
              <a:ext cx="4587240" cy="5099909"/>
            </a:xfrm>
            <a:custGeom>
              <a:avLst/>
              <a:gdLst>
                <a:gd name="connsiteX0" fmla="*/ 3734839 w 4587240"/>
                <a:gd name="connsiteY0" fmla="*/ 4533622 h 5099909"/>
                <a:gd name="connsiteX1" fmla="*/ 852401 w 4587240"/>
                <a:gd name="connsiteY1" fmla="*/ 4533622 h 5099909"/>
                <a:gd name="connsiteX2" fmla="*/ 2293620 w 4587240"/>
                <a:gd name="connsiteY2" fmla="*/ 2549955 h 5099909"/>
                <a:gd name="connsiteX3" fmla="*/ 3734839 w 4587240"/>
                <a:gd name="connsiteY3" fmla="*/ 4533622 h 5099909"/>
              </a:gdLst>
              <a:ahLst/>
              <a:cxnLst>
                <a:cxn ang="0">
                  <a:pos x="connsiteX0" y="connsiteY0"/>
                </a:cxn>
                <a:cxn ang="0">
                  <a:pos x="connsiteX1" y="connsiteY1"/>
                </a:cxn>
                <a:cxn ang="0">
                  <a:pos x="connsiteX2" y="connsiteY2"/>
                </a:cxn>
                <a:cxn ang="0">
                  <a:pos x="connsiteX3" y="connsiteY3"/>
                </a:cxn>
              </a:cxnLst>
              <a:rect l="l" t="t" r="r" b="b"/>
              <a:pathLst>
                <a:path w="4587240" h="5099909">
                  <a:moveTo>
                    <a:pt x="3734839" y="4533622"/>
                  </a:moveTo>
                  <a:cubicBezTo>
                    <a:pt x="5335206" y="3096470"/>
                    <a:pt x="-747966" y="3096470"/>
                    <a:pt x="852401" y="4533622"/>
                  </a:cubicBezTo>
                  <a:lnTo>
                    <a:pt x="2293620" y="2549955"/>
                  </a:lnTo>
                  <a:lnTo>
                    <a:pt x="3734839" y="4533622"/>
                  </a:lnTo>
                  <a:close/>
                </a:path>
              </a:pathLst>
            </a:custGeom>
          </p:spPr>
          <p:style>
            <a:lnRef idx="2">
              <a:schemeClr val="lt1">
                <a:hueOff val="0"/>
                <a:satOff val="0"/>
                <a:lumOff val="0"/>
                <a:alphaOff val="0"/>
              </a:schemeClr>
            </a:lnRef>
            <a:fillRef idx="1">
              <a:schemeClr val="accent3">
                <a:hueOff val="8797671"/>
                <a:satOff val="-20044"/>
                <a:lumOff val="8040"/>
                <a:alphaOff val="0"/>
              </a:schemeClr>
            </a:fillRef>
            <a:effectRef idx="0">
              <a:schemeClr val="accent3">
                <a:hueOff val="8797671"/>
                <a:satOff val="-20044"/>
                <a:lumOff val="8040"/>
                <a:alphaOff val="0"/>
              </a:schemeClr>
            </a:effectRef>
            <a:fontRef idx="minor">
              <a:schemeClr val="lt1"/>
            </a:fontRef>
          </p:style>
          <p:txBody>
            <a:bodyPr spcFirstLastPara="0" vert="horz" wrap="square" lIns="1661160" tIns="3604939" rIns="1661160" bIns="205000" numCol="1" spcCol="1270" anchor="b" anchorCtr="1">
              <a:noAutofit/>
            </a:bodyPr>
            <a:lstStyle/>
            <a:p>
              <a:pPr lvl="0" algn="ctr" defTabSz="800100">
                <a:lnSpc>
                  <a:spcPct val="90000"/>
                </a:lnSpc>
                <a:spcBef>
                  <a:spcPct val="0"/>
                </a:spcBef>
                <a:spcAft>
                  <a:spcPct val="35000"/>
                </a:spcAft>
              </a:pPr>
              <a:r>
                <a:rPr lang="en-US" sz="1800" b="1" kern="1200" dirty="0" smtClean="0">
                  <a:solidFill>
                    <a:schemeClr val="tx1"/>
                  </a:solidFill>
                </a:rPr>
                <a:t>Physical / Medical Impairments</a:t>
              </a:r>
            </a:p>
          </p:txBody>
        </p:sp>
        <p:sp>
          <p:nvSpPr>
            <p:cNvPr id="7" name="Freeform 6"/>
            <p:cNvSpPr/>
            <p:nvPr/>
          </p:nvSpPr>
          <p:spPr>
            <a:xfrm>
              <a:off x="2192207" y="1504518"/>
              <a:ext cx="4587240" cy="4587240"/>
            </a:xfrm>
            <a:custGeom>
              <a:avLst/>
              <a:gdLst>
                <a:gd name="connsiteX0" fmla="*/ 945464 w 4587240"/>
                <a:gd name="connsiteY0" fmla="*/ 4149198 h 4587240"/>
                <a:gd name="connsiteX1" fmla="*/ 112258 w 4587240"/>
                <a:gd name="connsiteY1" fmla="*/ 1584853 h 4587240"/>
                <a:gd name="connsiteX2" fmla="*/ 2293620 w 4587240"/>
                <a:gd name="connsiteY2" fmla="*/ 2293620 h 4587240"/>
                <a:gd name="connsiteX3" fmla="*/ 945464 w 4587240"/>
                <a:gd name="connsiteY3" fmla="*/ 4149198 h 4587240"/>
              </a:gdLst>
              <a:ahLst/>
              <a:cxnLst>
                <a:cxn ang="0">
                  <a:pos x="connsiteX0" y="connsiteY0"/>
                </a:cxn>
                <a:cxn ang="0">
                  <a:pos x="connsiteX1" y="connsiteY1"/>
                </a:cxn>
                <a:cxn ang="0">
                  <a:pos x="connsiteX2" y="connsiteY2"/>
                </a:cxn>
                <a:cxn ang="0">
                  <a:pos x="connsiteX3" y="connsiteY3"/>
                </a:cxn>
              </a:cxnLst>
              <a:rect l="l" t="t" r="r" b="b"/>
              <a:pathLst>
                <a:path w="4587240" h="4587240">
                  <a:moveTo>
                    <a:pt x="945464" y="4149198"/>
                  </a:moveTo>
                  <a:cubicBezTo>
                    <a:pt x="141579" y="3565141"/>
                    <a:pt x="-194799" y="2529876"/>
                    <a:pt x="112258" y="1584853"/>
                  </a:cubicBezTo>
                  <a:lnTo>
                    <a:pt x="2293620" y="2293620"/>
                  </a:lnTo>
                  <a:lnTo>
                    <a:pt x="945464" y="4149198"/>
                  </a:lnTo>
                  <a:close/>
                </a:path>
              </a:pathLst>
            </a:custGeom>
          </p:spPr>
          <p:style>
            <a:lnRef idx="2">
              <a:schemeClr val="lt1">
                <a:hueOff val="0"/>
                <a:satOff val="0"/>
                <a:lumOff val="0"/>
                <a:alphaOff val="0"/>
              </a:schemeClr>
            </a:lnRef>
            <a:fillRef idx="1">
              <a:schemeClr val="accent3">
                <a:hueOff val="13196506"/>
                <a:satOff val="-30066"/>
                <a:lumOff val="12060"/>
                <a:alphaOff val="0"/>
              </a:schemeClr>
            </a:fillRef>
            <a:effectRef idx="0">
              <a:schemeClr val="accent3">
                <a:hueOff val="13196506"/>
                <a:satOff val="-30066"/>
                <a:lumOff val="12060"/>
                <a:alphaOff val="0"/>
              </a:schemeClr>
            </a:effectRef>
            <a:fontRef idx="minor">
              <a:schemeClr val="lt1"/>
            </a:fontRef>
          </p:style>
          <p:txBody>
            <a:bodyPr spcFirstLastPara="0" vert="horz" wrap="square" lIns="290449" tIns="2118792" rIns="2977261" bIns="1421968"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Financial / Social Situation </a:t>
              </a:r>
            </a:p>
          </p:txBody>
        </p:sp>
        <p:sp>
          <p:nvSpPr>
            <p:cNvPr id="8" name="Freeform 7"/>
            <p:cNvSpPr/>
            <p:nvPr/>
          </p:nvSpPr>
          <p:spPr>
            <a:xfrm>
              <a:off x="2231526" y="1382191"/>
              <a:ext cx="4587240" cy="4587240"/>
            </a:xfrm>
            <a:custGeom>
              <a:avLst/>
              <a:gdLst>
                <a:gd name="connsiteX0" fmla="*/ 112258 w 4587240"/>
                <a:gd name="connsiteY0" fmla="*/ 1584852 h 4587240"/>
                <a:gd name="connsiteX1" fmla="*/ 2293620 w 4587240"/>
                <a:gd name="connsiteY1" fmla="*/ 0 h 4587240"/>
                <a:gd name="connsiteX2" fmla="*/ 2293620 w 4587240"/>
                <a:gd name="connsiteY2" fmla="*/ 2293620 h 4587240"/>
                <a:gd name="connsiteX3" fmla="*/ 112258 w 4587240"/>
                <a:gd name="connsiteY3" fmla="*/ 1584852 h 4587240"/>
              </a:gdLst>
              <a:ahLst/>
              <a:cxnLst>
                <a:cxn ang="0">
                  <a:pos x="connsiteX0" y="connsiteY0"/>
                </a:cxn>
                <a:cxn ang="0">
                  <a:pos x="connsiteX1" y="connsiteY1"/>
                </a:cxn>
                <a:cxn ang="0">
                  <a:pos x="connsiteX2" y="connsiteY2"/>
                </a:cxn>
                <a:cxn ang="0">
                  <a:pos x="connsiteX3" y="connsiteY3"/>
                </a:cxn>
              </a:cxnLst>
              <a:rect l="l" t="t" r="r" b="b"/>
              <a:pathLst>
                <a:path w="4587240" h="4587240">
                  <a:moveTo>
                    <a:pt x="112258" y="1584852"/>
                  </a:moveTo>
                  <a:cubicBezTo>
                    <a:pt x="419315" y="639829"/>
                    <a:pt x="1299964" y="0"/>
                    <a:pt x="2293620" y="0"/>
                  </a:cubicBezTo>
                  <a:lnTo>
                    <a:pt x="2293620" y="2293620"/>
                  </a:lnTo>
                  <a:lnTo>
                    <a:pt x="112258" y="1584852"/>
                  </a:lnTo>
                  <a:close/>
                </a:path>
              </a:pathLst>
            </a:custGeom>
            <a:effectLst>
              <a:outerShdw blurRad="50800" dist="25400" dir="5400000" algn="ctr" rotWithShape="0">
                <a:srgbClr val="000000">
                  <a:alpha val="43137"/>
                </a:srgbClr>
              </a:outerShdw>
            </a:effectLst>
          </p:spPr>
          <p:style>
            <a:lnRef idx="2">
              <a:schemeClr val="lt1">
                <a:hueOff val="0"/>
                <a:satOff val="0"/>
                <a:lumOff val="0"/>
                <a:alphaOff val="0"/>
              </a:schemeClr>
            </a:lnRef>
            <a:fillRef idx="1">
              <a:schemeClr val="accent3">
                <a:hueOff val="17595342"/>
                <a:satOff val="-40088"/>
                <a:lumOff val="16080"/>
                <a:alphaOff val="0"/>
              </a:schemeClr>
            </a:fillRef>
            <a:effectRef idx="0">
              <a:scrgbClr r="0" g="0" b="0"/>
            </a:effectRef>
            <a:fontRef idx="minor">
              <a:schemeClr val="lt1"/>
            </a:fontRef>
          </p:style>
          <p:txBody>
            <a:bodyPr spcFirstLastPara="0" vert="horz" wrap="square" lIns="742620" tIns="793953" rIns="2415870" bIns="2856027"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Capacity</a:t>
              </a:r>
            </a:p>
          </p:txBody>
        </p:sp>
        <p:sp>
          <p:nvSpPr>
            <p:cNvPr id="9" name="Circular Arrow 8"/>
            <p:cNvSpPr/>
            <p:nvPr/>
          </p:nvSpPr>
          <p:spPr>
            <a:xfrm>
              <a:off x="2076218" y="1098220"/>
              <a:ext cx="5155184" cy="5155184"/>
            </a:xfrm>
            <a:prstGeom prst="circularArrow">
              <a:avLst>
                <a:gd name="adj1" fmla="val 5085"/>
                <a:gd name="adj2" fmla="val 327528"/>
                <a:gd name="adj3" fmla="val 20192361"/>
                <a:gd name="adj4" fmla="val 16200324"/>
                <a:gd name="adj5" fmla="val 5932"/>
              </a:avLst>
            </a:prstGeom>
            <a:effectLst>
              <a:outerShdw blurRad="50800" dist="114300" dir="5400000" algn="ctr" rotWithShape="0">
                <a:srgbClr val="000000">
                  <a:alpha val="43137"/>
                </a:srgbClr>
              </a:outerShdw>
            </a:effectLst>
          </p:spPr>
          <p:style>
            <a:lnRef idx="0">
              <a:schemeClr val="lt1">
                <a:hueOff val="0"/>
                <a:satOff val="0"/>
                <a:lumOff val="0"/>
                <a:alphaOff val="0"/>
              </a:schemeClr>
            </a:lnRef>
            <a:fillRef idx="1">
              <a:schemeClr val="accent3">
                <a:hueOff val="0"/>
                <a:satOff val="0"/>
                <a:lumOff val="0"/>
                <a:alphaOff val="0"/>
              </a:schemeClr>
            </a:fillRef>
            <a:effectRef idx="0">
              <a:scrgbClr r="0" g="0" b="0"/>
            </a:effectRef>
            <a:fontRef idx="minor">
              <a:schemeClr val="lt1">
                <a:hueOff val="0"/>
                <a:satOff val="0"/>
                <a:lumOff val="0"/>
                <a:alphaOff val="0"/>
              </a:schemeClr>
            </a:fontRef>
          </p:style>
        </p:sp>
        <p:sp>
          <p:nvSpPr>
            <p:cNvPr id="10" name="Circular Arrow 9"/>
            <p:cNvSpPr/>
            <p:nvPr/>
          </p:nvSpPr>
          <p:spPr>
            <a:xfrm>
              <a:off x="2115103" y="1220505"/>
              <a:ext cx="5155184" cy="5155184"/>
            </a:xfrm>
            <a:prstGeom prst="circularArrow">
              <a:avLst>
                <a:gd name="adj1" fmla="val 5085"/>
                <a:gd name="adj2" fmla="val 327528"/>
                <a:gd name="adj3" fmla="val 2912753"/>
                <a:gd name="adj4" fmla="val 20519953"/>
                <a:gd name="adj5" fmla="val 5932"/>
              </a:avLst>
            </a:prstGeom>
            <a:effectLst>
              <a:outerShdw blurRad="50800" dist="203200" dir="5400000" algn="ctr" rotWithShape="0">
                <a:srgbClr val="000000">
                  <a:alpha val="43137"/>
                </a:srgbClr>
              </a:outerShdw>
            </a:effectLst>
          </p:spPr>
          <p:style>
            <a:lnRef idx="0">
              <a:schemeClr val="lt1">
                <a:hueOff val="0"/>
                <a:satOff val="0"/>
                <a:lumOff val="0"/>
                <a:alphaOff val="0"/>
              </a:schemeClr>
            </a:lnRef>
            <a:fillRef idx="1">
              <a:schemeClr val="accent3">
                <a:hueOff val="4398836"/>
                <a:satOff val="-10022"/>
                <a:lumOff val="4020"/>
                <a:alphaOff val="0"/>
              </a:schemeClr>
            </a:fillRef>
            <a:effectRef idx="0">
              <a:scrgbClr r="0" g="0" b="0"/>
            </a:effectRef>
            <a:fontRef idx="minor">
              <a:schemeClr val="lt1">
                <a:hueOff val="0"/>
                <a:satOff val="0"/>
                <a:lumOff val="0"/>
                <a:alphaOff val="0"/>
              </a:schemeClr>
            </a:fontRef>
          </p:style>
        </p:sp>
        <p:sp>
          <p:nvSpPr>
            <p:cNvPr id="11" name="Circular Arrow 10"/>
            <p:cNvSpPr/>
            <p:nvPr/>
          </p:nvSpPr>
          <p:spPr>
            <a:xfrm>
              <a:off x="2011994" y="1293861"/>
              <a:ext cx="5155184" cy="5155184"/>
            </a:xfrm>
            <a:prstGeom prst="circularArrow">
              <a:avLst>
                <a:gd name="adj1" fmla="val 5085"/>
                <a:gd name="adj2" fmla="val 327528"/>
                <a:gd name="adj3" fmla="val 7232777"/>
                <a:gd name="adj4" fmla="val 3239695"/>
                <a:gd name="adj5" fmla="val 5932"/>
              </a:avLst>
            </a:prstGeom>
            <a:effectLst>
              <a:outerShdw blurRad="50800" dist="241300" dir="5400000" algn="ctr" rotWithShape="0">
                <a:srgbClr val="000000">
                  <a:alpha val="43137"/>
                </a:srgbClr>
              </a:outerShdw>
            </a:effectLst>
          </p:spPr>
          <p:style>
            <a:lnRef idx="0">
              <a:schemeClr val="lt1">
                <a:hueOff val="0"/>
                <a:satOff val="0"/>
                <a:lumOff val="0"/>
                <a:alphaOff val="0"/>
              </a:schemeClr>
            </a:lnRef>
            <a:fillRef idx="1">
              <a:schemeClr val="accent3">
                <a:hueOff val="8797671"/>
                <a:satOff val="-20044"/>
                <a:lumOff val="8040"/>
                <a:alphaOff val="0"/>
              </a:schemeClr>
            </a:fillRef>
            <a:effectRef idx="0">
              <a:scrgbClr r="0" g="0" b="0"/>
            </a:effectRef>
            <a:fontRef idx="minor">
              <a:schemeClr val="lt1">
                <a:hueOff val="0"/>
                <a:satOff val="0"/>
                <a:lumOff val="0"/>
                <a:alphaOff val="0"/>
              </a:schemeClr>
            </a:fontRef>
          </p:style>
        </p:sp>
        <p:sp>
          <p:nvSpPr>
            <p:cNvPr id="12" name="Circular Arrow 11"/>
            <p:cNvSpPr/>
            <p:nvPr/>
          </p:nvSpPr>
          <p:spPr>
            <a:xfrm>
              <a:off x="1907918" y="1220505"/>
              <a:ext cx="5155184" cy="5155184"/>
            </a:xfrm>
            <a:prstGeom prst="circularArrow">
              <a:avLst>
                <a:gd name="adj1" fmla="val 5085"/>
                <a:gd name="adj2" fmla="val 327528"/>
                <a:gd name="adj3" fmla="val 11552519"/>
                <a:gd name="adj4" fmla="val 7559718"/>
                <a:gd name="adj5" fmla="val 5932"/>
              </a:avLst>
            </a:prstGeom>
            <a:effectLst>
              <a:outerShdw blurRad="50800" dist="190500" dir="5400000" algn="ctr" rotWithShape="0">
                <a:srgbClr val="000000">
                  <a:alpha val="43137"/>
                </a:srgbClr>
              </a:outerShdw>
            </a:effectLst>
          </p:spPr>
          <p:style>
            <a:lnRef idx="0">
              <a:schemeClr val="lt1">
                <a:hueOff val="0"/>
                <a:satOff val="0"/>
                <a:lumOff val="0"/>
                <a:alphaOff val="0"/>
              </a:schemeClr>
            </a:lnRef>
            <a:fillRef idx="1">
              <a:schemeClr val="accent3">
                <a:hueOff val="13196506"/>
                <a:satOff val="-30066"/>
                <a:lumOff val="12060"/>
                <a:alphaOff val="0"/>
              </a:schemeClr>
            </a:fillRef>
            <a:effectRef idx="0">
              <a:scrgbClr r="0" g="0" b="0"/>
            </a:effectRef>
            <a:fontRef idx="minor">
              <a:schemeClr val="lt1">
                <a:hueOff val="0"/>
                <a:satOff val="0"/>
                <a:lumOff val="0"/>
                <a:alphaOff val="0"/>
              </a:schemeClr>
            </a:fontRef>
          </p:style>
        </p:sp>
        <p:sp>
          <p:nvSpPr>
            <p:cNvPr id="13" name="Circular Arrow 12"/>
            <p:cNvSpPr/>
            <p:nvPr/>
          </p:nvSpPr>
          <p:spPr>
            <a:xfrm>
              <a:off x="1947770" y="1098220"/>
              <a:ext cx="5155184" cy="5155184"/>
            </a:xfrm>
            <a:prstGeom prst="circularArrow">
              <a:avLst>
                <a:gd name="adj1" fmla="val 5085"/>
                <a:gd name="adj2" fmla="val 327528"/>
                <a:gd name="adj3" fmla="val 15872148"/>
                <a:gd name="adj4" fmla="val 11880111"/>
                <a:gd name="adj5" fmla="val 5932"/>
              </a:avLst>
            </a:prstGeom>
            <a:effectLst>
              <a:outerShdw blurRad="50800" dist="190500" dir="5400000" algn="ctr" rotWithShape="0">
                <a:srgbClr val="000000">
                  <a:alpha val="43137"/>
                </a:srgbClr>
              </a:outerShdw>
            </a:effectLst>
          </p:spPr>
          <p:style>
            <a:lnRef idx="0">
              <a:schemeClr val="lt1">
                <a:hueOff val="0"/>
                <a:satOff val="0"/>
                <a:lumOff val="0"/>
                <a:alphaOff val="0"/>
              </a:schemeClr>
            </a:lnRef>
            <a:fillRef idx="1">
              <a:schemeClr val="accent3">
                <a:hueOff val="17595342"/>
                <a:satOff val="-40088"/>
                <a:lumOff val="16080"/>
                <a:alphaOff val="0"/>
              </a:schemeClr>
            </a:fillRef>
            <a:effectRef idx="0">
              <a:scrgbClr r="0" g="0" b="0"/>
            </a:effectRef>
            <a:fontRef idx="minor">
              <a:schemeClr val="lt1">
                <a:hueOff val="0"/>
                <a:satOff val="0"/>
                <a:lumOff val="0"/>
                <a:alphaOff val="0"/>
              </a:schemeClr>
            </a:fontRef>
          </p:style>
        </p:sp>
      </p:gr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47107" name="Rectangle 2"/>
          <p:cNvSpPr>
            <a:spLocks noGrp="1" noChangeArrowheads="1"/>
          </p:cNvSpPr>
          <p:nvPr>
            <p:ph type="title"/>
          </p:nvPr>
        </p:nvSpPr>
        <p:spPr/>
        <p:txBody>
          <a:bodyPr/>
          <a:lstStyle/>
          <a:p>
            <a:pPr eaLnBrk="1" hangingPunct="1"/>
            <a:r>
              <a:rPr lang="en-US" altLang="en-US" smtClean="0"/>
              <a:t>Safety &amp; Risk</a:t>
            </a:r>
          </a:p>
        </p:txBody>
      </p:sp>
      <p:sp>
        <p:nvSpPr>
          <p:cNvPr id="47108" name="Rectangle 3"/>
          <p:cNvSpPr>
            <a:spLocks noGrp="1" noChangeArrowheads="1"/>
          </p:cNvSpPr>
          <p:nvPr>
            <p:ph type="body" idx="1"/>
          </p:nvPr>
        </p:nvSpPr>
        <p:spPr>
          <a:xfrm>
            <a:off x="457200" y="1600200"/>
            <a:ext cx="6324600" cy="3810000"/>
          </a:xfrm>
        </p:spPr>
        <p:txBody>
          <a:bodyPr/>
          <a:lstStyle/>
          <a:p>
            <a:pPr eaLnBrk="1" hangingPunct="1"/>
            <a:r>
              <a:rPr lang="en-US" altLang="en-US" smtClean="0"/>
              <a:t>Safety issues for victim and professionals</a:t>
            </a:r>
          </a:p>
          <a:p>
            <a:pPr eaLnBrk="1" hangingPunct="1"/>
            <a:r>
              <a:rPr lang="en-US" altLang="en-US" smtClean="0"/>
              <a:t>Notifying law enforcement</a:t>
            </a:r>
          </a:p>
          <a:p>
            <a:pPr eaLnBrk="1" hangingPunct="1"/>
            <a:r>
              <a:rPr lang="en-US" altLang="en-US" smtClean="0"/>
              <a:t>Severity and duration of neglect</a:t>
            </a:r>
          </a:p>
          <a:p>
            <a:pPr eaLnBrk="1" hangingPunct="1"/>
            <a:r>
              <a:rPr lang="en-US" altLang="en-US" smtClean="0"/>
              <a:t>Previous intervention history</a:t>
            </a:r>
          </a:p>
          <a:p>
            <a:pPr eaLnBrk="1" hangingPunct="1"/>
            <a:r>
              <a:rPr lang="en-US" altLang="en-US" smtClean="0"/>
              <a:t>Victim indicators of neglect</a:t>
            </a:r>
          </a:p>
          <a:p>
            <a:pPr eaLnBrk="1" hangingPunct="1"/>
            <a:r>
              <a:rPr lang="en-US" altLang="en-US" smtClean="0"/>
              <a:t>Signs of other forms of mistreatment</a:t>
            </a:r>
          </a:p>
        </p:txBody>
      </p:sp>
      <p:pic>
        <p:nvPicPr>
          <p:cNvPr id="48133" name="Picture 5" descr="C:\Users\HP Compaq\AppData\Local\Microsoft\Windows\Temporary Internet Files\Content.IE5\Q8H86DHO\MPj0305906000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990600"/>
            <a:ext cx="2057400" cy="3657600"/>
          </a:xfrm>
          <a:prstGeom prst="rect">
            <a:avLst/>
          </a:prstGeom>
          <a:solidFill>
            <a:srgbClr val="FFFFFF">
              <a:shade val="85000"/>
            </a:srgbClr>
          </a:solidFill>
          <a:ln w="88900" cap="sq">
            <a:solidFill>
              <a:srgbClr val="FFFFFF"/>
            </a:solidFill>
            <a:miter lim="800000"/>
          </a:ln>
          <a:effectLst>
            <a:outerShdw blurRad="254000" dist="2540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48131" name="Rectangle 2"/>
          <p:cNvSpPr>
            <a:spLocks noGrp="1" noChangeArrowheads="1"/>
          </p:cNvSpPr>
          <p:nvPr>
            <p:ph type="title"/>
          </p:nvPr>
        </p:nvSpPr>
        <p:spPr/>
        <p:txBody>
          <a:bodyPr/>
          <a:lstStyle/>
          <a:p>
            <a:pPr eaLnBrk="1" hangingPunct="1"/>
            <a:r>
              <a:rPr lang="en-US" altLang="en-US" smtClean="0"/>
              <a:t>Living Environment</a:t>
            </a:r>
          </a:p>
        </p:txBody>
      </p:sp>
      <p:sp>
        <p:nvSpPr>
          <p:cNvPr id="48132" name="Rectangle 3"/>
          <p:cNvSpPr>
            <a:spLocks noGrp="1" noChangeArrowheads="1"/>
          </p:cNvSpPr>
          <p:nvPr>
            <p:ph type="body" idx="1"/>
          </p:nvPr>
        </p:nvSpPr>
        <p:spPr>
          <a:xfrm>
            <a:off x="457200" y="1524000"/>
            <a:ext cx="5638800" cy="4800600"/>
          </a:xfrm>
        </p:spPr>
        <p:txBody>
          <a:bodyPr/>
          <a:lstStyle/>
          <a:p>
            <a:pPr eaLnBrk="1" hangingPunct="1"/>
            <a:r>
              <a:rPr lang="en-US" altLang="en-US" smtClean="0"/>
              <a:t>In a high crime area</a:t>
            </a:r>
          </a:p>
          <a:p>
            <a:pPr eaLnBrk="1" hangingPunct="1">
              <a:buFontTx/>
              <a:buNone/>
            </a:pPr>
            <a:endParaRPr lang="en-US" altLang="en-US" sz="2000" smtClean="0"/>
          </a:p>
          <a:p>
            <a:pPr eaLnBrk="1" hangingPunct="1"/>
            <a:r>
              <a:rPr lang="en-US" altLang="en-US" smtClean="0"/>
              <a:t>Adequate heat, cooling, water, sanitation</a:t>
            </a:r>
          </a:p>
          <a:p>
            <a:pPr eaLnBrk="1" hangingPunct="1">
              <a:buFontTx/>
              <a:buNone/>
            </a:pPr>
            <a:endParaRPr lang="en-US" altLang="en-US" sz="2000" smtClean="0"/>
          </a:p>
          <a:p>
            <a:pPr eaLnBrk="1" hangingPunct="1"/>
            <a:r>
              <a:rPr lang="en-US" altLang="en-US" smtClean="0"/>
              <a:t>Dirty, chaotic living space</a:t>
            </a:r>
          </a:p>
          <a:p>
            <a:pPr eaLnBrk="1" hangingPunct="1">
              <a:buFontTx/>
              <a:buNone/>
            </a:pPr>
            <a:r>
              <a:rPr lang="en-US" altLang="en-US" smtClean="0"/>
              <a:t> </a:t>
            </a:r>
          </a:p>
          <a:p>
            <a:pPr eaLnBrk="1" hangingPunct="1"/>
            <a:r>
              <a:rPr lang="en-US" altLang="en-US" smtClean="0"/>
              <a:t>Multiple animals and/or vermin</a:t>
            </a:r>
          </a:p>
          <a:p>
            <a:pPr eaLnBrk="1" hangingPunct="1"/>
            <a:endParaRPr lang="en-US" altLang="en-US" smtClean="0"/>
          </a:p>
          <a:p>
            <a:pPr eaLnBrk="1" hangingPunct="1">
              <a:buFontTx/>
              <a:buNone/>
            </a:pPr>
            <a:endParaRPr lang="en-US" altLang="en-US" smtClean="0"/>
          </a:p>
        </p:txBody>
      </p:sp>
      <p:pic>
        <p:nvPicPr>
          <p:cNvPr id="49162" name="Picture 10" descr="C:\Users\HP Compaq\AppData\Local\Microsoft\Windows\Temporary Internet Files\Content.IE5\0TA183TW\MPj0444505000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762000"/>
            <a:ext cx="2366962" cy="5381625"/>
          </a:xfrm>
          <a:prstGeom prst="rect">
            <a:avLst/>
          </a:prstGeom>
          <a:solidFill>
            <a:srgbClr val="FFFFFF">
              <a:shade val="85000"/>
            </a:srgbClr>
          </a:solidFill>
          <a:ln w="88900" cap="sq">
            <a:solidFill>
              <a:srgbClr val="FFFFFF"/>
            </a:solidFill>
            <a:miter lim="800000"/>
          </a:ln>
          <a:effectLst>
            <a:outerShdw blurRad="254000" dist="2540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49155" name="Rectangle 2"/>
          <p:cNvSpPr>
            <a:spLocks noGrp="1" noChangeArrowheads="1"/>
          </p:cNvSpPr>
          <p:nvPr>
            <p:ph type="title"/>
          </p:nvPr>
        </p:nvSpPr>
        <p:spPr/>
        <p:txBody>
          <a:bodyPr/>
          <a:lstStyle/>
          <a:p>
            <a:pPr eaLnBrk="1" hangingPunct="1"/>
            <a:r>
              <a:rPr lang="en-US" altLang="en-US" sz="3600" smtClean="0"/>
              <a:t>Victim’s Physical / Medical Impairments</a:t>
            </a:r>
          </a:p>
        </p:txBody>
      </p:sp>
      <p:sp>
        <p:nvSpPr>
          <p:cNvPr id="49156" name="Rectangle 3"/>
          <p:cNvSpPr>
            <a:spLocks noGrp="1" noChangeArrowheads="1"/>
          </p:cNvSpPr>
          <p:nvPr>
            <p:ph type="body" idx="1"/>
          </p:nvPr>
        </p:nvSpPr>
        <p:spPr>
          <a:xfrm>
            <a:off x="457200" y="1752600"/>
            <a:ext cx="5562600" cy="3657600"/>
          </a:xfrm>
        </p:spPr>
        <p:txBody>
          <a:bodyPr/>
          <a:lstStyle/>
          <a:p>
            <a:pPr eaLnBrk="1" hangingPunct="1"/>
            <a:r>
              <a:rPr lang="en-US" altLang="en-US" sz="2800" smtClean="0"/>
              <a:t>Need of immediate medical treatment</a:t>
            </a:r>
          </a:p>
          <a:p>
            <a:pPr eaLnBrk="1" hangingPunct="1"/>
            <a:r>
              <a:rPr lang="en-US" altLang="en-US" sz="2800" smtClean="0"/>
              <a:t>Functional strengths &amp; impairments</a:t>
            </a:r>
          </a:p>
          <a:p>
            <a:pPr eaLnBrk="1" hangingPunct="1"/>
            <a:r>
              <a:rPr lang="en-US" altLang="en-US" sz="2800" smtClean="0"/>
              <a:t>Capacity</a:t>
            </a:r>
          </a:p>
          <a:p>
            <a:pPr eaLnBrk="1" hangingPunct="1"/>
            <a:r>
              <a:rPr lang="en-US" altLang="en-US" sz="2800" smtClean="0"/>
              <a:t>Denial</a:t>
            </a:r>
          </a:p>
          <a:p>
            <a:pPr eaLnBrk="1" hangingPunct="1"/>
            <a:r>
              <a:rPr lang="en-US" altLang="en-US" sz="2800" smtClean="0"/>
              <a:t>Immediate &amp; long-term care unmet needs</a:t>
            </a:r>
          </a:p>
          <a:p>
            <a:pPr eaLnBrk="1" hangingPunct="1"/>
            <a:r>
              <a:rPr lang="en-US" altLang="en-US" sz="2800" smtClean="0"/>
              <a:t>Barriers to providing appropriate care</a:t>
            </a:r>
          </a:p>
          <a:p>
            <a:pPr eaLnBrk="1" hangingPunct="1"/>
            <a:endParaRPr lang="en-US" altLang="en-US" smtClean="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1508760"/>
            <a:ext cx="2571750" cy="3840480"/>
          </a:xfrm>
          <a:prstGeom prst="rect">
            <a:avLst/>
          </a:prstGeom>
          <a:solidFill>
            <a:srgbClr val="FFFFFF">
              <a:shade val="85000"/>
            </a:srgbClr>
          </a:solidFill>
          <a:ln w="88900" cap="sq">
            <a:solidFill>
              <a:srgbClr val="FFFFFF"/>
            </a:solidFill>
            <a:miter lim="800000"/>
          </a:ln>
          <a:effectLst>
            <a:outerShdw blurRad="254000" dist="2540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50179" name="Rectangle 2"/>
          <p:cNvSpPr>
            <a:spLocks noGrp="1" noChangeArrowheads="1"/>
          </p:cNvSpPr>
          <p:nvPr>
            <p:ph type="title"/>
          </p:nvPr>
        </p:nvSpPr>
        <p:spPr/>
        <p:txBody>
          <a:bodyPr/>
          <a:lstStyle/>
          <a:p>
            <a:pPr eaLnBrk="1" hangingPunct="1"/>
            <a:r>
              <a:rPr lang="en-US" altLang="en-US" smtClean="0"/>
              <a:t>Financial / Social Situation</a:t>
            </a:r>
          </a:p>
        </p:txBody>
      </p:sp>
      <p:sp>
        <p:nvSpPr>
          <p:cNvPr id="50180" name="Rectangle 3"/>
          <p:cNvSpPr>
            <a:spLocks noGrp="1" noChangeArrowheads="1"/>
          </p:cNvSpPr>
          <p:nvPr>
            <p:ph type="body" idx="1"/>
          </p:nvPr>
        </p:nvSpPr>
        <p:spPr>
          <a:xfrm>
            <a:off x="457200" y="1600200"/>
            <a:ext cx="5105400" cy="4525963"/>
          </a:xfrm>
        </p:spPr>
        <p:txBody>
          <a:bodyPr/>
          <a:lstStyle/>
          <a:p>
            <a:pPr eaLnBrk="1" hangingPunct="1"/>
            <a:r>
              <a:rPr lang="en-US" altLang="en-US" smtClean="0"/>
              <a:t>Previous intervention history</a:t>
            </a:r>
          </a:p>
          <a:p>
            <a:pPr eaLnBrk="1" hangingPunct="1"/>
            <a:r>
              <a:rPr lang="en-US" altLang="en-US" smtClean="0"/>
              <a:t>Resources available</a:t>
            </a:r>
          </a:p>
          <a:p>
            <a:pPr eaLnBrk="1" hangingPunct="1"/>
            <a:r>
              <a:rPr lang="en-US" altLang="en-US" smtClean="0"/>
              <a:t>Victim’s support network</a:t>
            </a:r>
          </a:p>
          <a:p>
            <a:pPr eaLnBrk="1" hangingPunct="1"/>
            <a:r>
              <a:rPr lang="en-US" altLang="en-US" smtClean="0"/>
              <a:t>Perpetrator’s support network</a:t>
            </a:r>
          </a:p>
          <a:p>
            <a:pPr eaLnBrk="1" hangingPunct="1"/>
            <a:r>
              <a:rPr lang="en-US" altLang="en-US" smtClean="0"/>
              <a:t>Perpetrator’s awareness / cooperation</a:t>
            </a:r>
          </a:p>
          <a:p>
            <a:pPr eaLnBrk="1" hangingPunct="1"/>
            <a:endParaRPr lang="en-US" altLang="en-US" smtClean="0"/>
          </a:p>
          <a:p>
            <a:pPr eaLnBrk="1" hangingPunct="1"/>
            <a:endParaRPr lang="en-US" altLang="en-US" smtClean="0"/>
          </a:p>
        </p:txBody>
      </p:sp>
      <p:pic>
        <p:nvPicPr>
          <p:cNvPr id="50181" name="Picture 7" descr="C:\Users\HP Compaq\AppData\Local\Microsoft\Windows\Temporary Internet Files\Content.IE5\Q8H86DHO\MPj04422350000[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81600" y="-533400"/>
            <a:ext cx="3962400" cy="7391400"/>
          </a:xfrm>
          <a:prstGeom prst="rect">
            <a:avLst/>
          </a:prstGeom>
          <a:noFill/>
          <a:ln>
            <a:noFill/>
          </a:ln>
          <a:effectLst>
            <a:outerShdw dist="254000" dir="2400002"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51203" name="Rectangle 2"/>
          <p:cNvSpPr>
            <a:spLocks noGrp="1" noChangeArrowheads="1"/>
          </p:cNvSpPr>
          <p:nvPr>
            <p:ph type="title"/>
          </p:nvPr>
        </p:nvSpPr>
        <p:spPr/>
        <p:txBody>
          <a:bodyPr/>
          <a:lstStyle/>
          <a:p>
            <a:pPr eaLnBrk="1" hangingPunct="1"/>
            <a:r>
              <a:rPr lang="en-US" altLang="en-US" sz="4000" smtClean="0"/>
              <a:t>Capacity</a:t>
            </a:r>
          </a:p>
        </p:txBody>
      </p:sp>
      <p:sp>
        <p:nvSpPr>
          <p:cNvPr id="38915" name="Rectangle 3"/>
          <p:cNvSpPr>
            <a:spLocks noGrp="1" noChangeArrowheads="1"/>
          </p:cNvSpPr>
          <p:nvPr>
            <p:ph type="body" idx="1"/>
          </p:nvPr>
        </p:nvSpPr>
        <p:spPr>
          <a:xfrm>
            <a:off x="381000" y="1447800"/>
            <a:ext cx="5791200" cy="4525963"/>
          </a:xfrm>
        </p:spPr>
        <p:txBody>
          <a:bodyPr/>
          <a:lstStyle/>
          <a:p>
            <a:pPr>
              <a:lnSpc>
                <a:spcPct val="90000"/>
              </a:lnSpc>
              <a:spcBef>
                <a:spcPct val="50000"/>
              </a:spcBef>
              <a:defRPr/>
            </a:pPr>
            <a:r>
              <a:rPr lang="en-US" sz="2800" dirty="0" smtClean="0">
                <a:effectLst>
                  <a:outerShdw blurRad="38100" dist="38100" dir="2700000" algn="tl">
                    <a:srgbClr val="C0C0C0"/>
                  </a:outerShdw>
                </a:effectLst>
                <a:sym typeface="Wingdings" pitchFamily="2" charset="2"/>
              </a:rPr>
              <a:t>Ability to adequately process information in order to make a decision based on that information.</a:t>
            </a:r>
          </a:p>
          <a:p>
            <a:pPr>
              <a:lnSpc>
                <a:spcPct val="90000"/>
              </a:lnSpc>
              <a:spcBef>
                <a:spcPct val="50000"/>
              </a:spcBef>
              <a:defRPr/>
            </a:pPr>
            <a:r>
              <a:rPr lang="en-US" sz="2800" dirty="0" smtClean="0">
                <a:effectLst>
                  <a:outerShdw blurRad="38100" dist="38100" dir="2700000" algn="tl">
                    <a:srgbClr val="C0C0C0"/>
                  </a:outerShdw>
                </a:effectLst>
                <a:sym typeface="Wingdings" pitchFamily="2" charset="2"/>
              </a:rPr>
              <a:t>Varies as result of:</a:t>
            </a:r>
          </a:p>
          <a:p>
            <a:pPr lvl="1">
              <a:spcBef>
                <a:spcPts val="600"/>
              </a:spcBef>
              <a:defRPr/>
            </a:pPr>
            <a:r>
              <a:rPr lang="en-US" sz="2400" dirty="0" smtClean="0">
                <a:effectLst>
                  <a:outerShdw blurRad="38100" dist="38100" dir="2700000" algn="tl">
                    <a:srgbClr val="C0C0C0"/>
                  </a:outerShdw>
                </a:effectLst>
                <a:sym typeface="Wingdings" pitchFamily="2" charset="2"/>
              </a:rPr>
              <a:t> </a:t>
            </a:r>
            <a:r>
              <a:rPr lang="en-US" sz="2400" b="1" dirty="0" smtClean="0">
                <a:effectLst>
                  <a:outerShdw blurRad="38100" dist="38100" dir="2700000" algn="tl">
                    <a:srgbClr val="C0C0C0"/>
                  </a:outerShdw>
                </a:effectLst>
                <a:sym typeface="Wingdings" pitchFamily="2" charset="2"/>
              </a:rPr>
              <a:t>physical or mental stress</a:t>
            </a:r>
          </a:p>
          <a:p>
            <a:pPr lvl="1">
              <a:spcBef>
                <a:spcPts val="600"/>
              </a:spcBef>
              <a:defRPr/>
            </a:pPr>
            <a:r>
              <a:rPr lang="en-US" sz="2400" b="1" dirty="0" smtClean="0">
                <a:effectLst>
                  <a:outerShdw blurRad="38100" dist="38100" dir="2700000" algn="tl">
                    <a:srgbClr val="C0C0C0"/>
                  </a:outerShdw>
                </a:effectLst>
                <a:sym typeface="Wingdings" pitchFamily="2" charset="2"/>
              </a:rPr>
              <a:t>Complexity of the decision</a:t>
            </a:r>
          </a:p>
          <a:p>
            <a:pPr lvl="1">
              <a:spcBef>
                <a:spcPts val="600"/>
              </a:spcBef>
              <a:defRPr/>
            </a:pPr>
            <a:r>
              <a:rPr lang="en-US" sz="2400" b="1" dirty="0" smtClean="0">
                <a:effectLst>
                  <a:outerShdw blurRad="38100" dist="38100" dir="2700000" algn="tl">
                    <a:srgbClr val="C0C0C0"/>
                  </a:outerShdw>
                </a:effectLst>
                <a:sym typeface="Wingdings" pitchFamily="2" charset="2"/>
              </a:rPr>
              <a:t>From morning to evening and day to day</a:t>
            </a:r>
          </a:p>
          <a:p>
            <a:pPr>
              <a:lnSpc>
                <a:spcPct val="90000"/>
              </a:lnSpc>
              <a:spcBef>
                <a:spcPct val="50000"/>
              </a:spcBef>
              <a:defRPr/>
            </a:pPr>
            <a:r>
              <a:rPr lang="en-US" sz="2800" dirty="0" smtClean="0">
                <a:effectLst>
                  <a:outerShdw blurRad="38100" dist="38100" dir="2700000" algn="tl">
                    <a:srgbClr val="C0C0C0"/>
                  </a:outerShdw>
                </a:effectLst>
                <a:sym typeface="Wingdings" pitchFamily="2" charset="2"/>
              </a:rPr>
              <a:t>May affect either the victim and/or the caregiver</a:t>
            </a:r>
          </a:p>
          <a:p>
            <a:pPr>
              <a:lnSpc>
                <a:spcPct val="90000"/>
              </a:lnSpc>
              <a:spcBef>
                <a:spcPct val="50000"/>
              </a:spcBef>
              <a:buFontTx/>
              <a:buNone/>
              <a:defRPr/>
            </a:pPr>
            <a:endParaRPr lang="en-US" sz="2800" dirty="0" smtClean="0">
              <a:effectLst>
                <a:outerShdw blurRad="38100" dist="38100" dir="2700000" algn="tl">
                  <a:srgbClr val="C0C0C0"/>
                </a:outerShdw>
              </a:effectLst>
              <a:sym typeface="Wingdings" pitchFamily="2" charset="2"/>
            </a:endParaRPr>
          </a:p>
          <a:p>
            <a:pPr eaLnBrk="1" hangingPunct="1">
              <a:lnSpc>
                <a:spcPct val="90000"/>
              </a:lnSpc>
              <a:buFontTx/>
              <a:buNone/>
              <a:defRPr/>
            </a:pPr>
            <a:endParaRPr lang="en-US" sz="2800" dirty="0" smtClean="0"/>
          </a:p>
        </p:txBody>
      </p:sp>
      <p:pic>
        <p:nvPicPr>
          <p:cNvPr id="5" name="Picture 4" descr="canstockphoto1129340.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6248400" y="1143000"/>
            <a:ext cx="2514600" cy="5200650"/>
          </a:xfrm>
          <a:prstGeom prst="rect">
            <a:avLst/>
          </a:prstGeom>
          <a:solidFill>
            <a:srgbClr val="FFFFFF">
              <a:shade val="85000"/>
            </a:srgbClr>
          </a:solidFill>
          <a:ln w="88900" cap="sq">
            <a:solidFill>
              <a:srgbClr val="FFFFFF"/>
            </a:solidFill>
            <a:miter lim="800000"/>
          </a:ln>
          <a:effectLst>
            <a:outerShdw blurRad="254000" dist="254000" dir="2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5"/>
          <p:cNvGrpSpPr>
            <a:grpSpLocks/>
          </p:cNvGrpSpPr>
          <p:nvPr/>
        </p:nvGrpSpPr>
        <p:grpSpPr bwMode="auto">
          <a:xfrm>
            <a:off x="381000" y="1447800"/>
            <a:ext cx="8382000" cy="4876800"/>
            <a:chOff x="381000" y="1447800"/>
            <a:chExt cx="8382000" cy="4876801"/>
          </a:xfrm>
        </p:grpSpPr>
        <p:sp>
          <p:nvSpPr>
            <p:cNvPr id="7" name="Rectangle 6"/>
            <p:cNvSpPr/>
            <p:nvPr/>
          </p:nvSpPr>
          <p:spPr>
            <a:xfrm>
              <a:off x="381000" y="1447800"/>
              <a:ext cx="8382000" cy="4800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8" name="Picture 5" descr="C:\Users\HP Compaq\AppData\Local\Microsoft\Windows\Temporary Internet Files\Content.IE5\0TA183TW\MCj04421160000[1].png"/>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lum contrast="30000"/>
              <a:extLst>
                <a:ext uri="{28A0092B-C50C-407E-A947-70E740481C1C}">
                  <a14:useLocalDpi xmlns:a14="http://schemas.microsoft.com/office/drawing/2010/main"/>
                </a:ext>
              </a:extLst>
            </a:blip>
            <a:srcRect/>
            <a:stretch>
              <a:fillRect/>
            </a:stretch>
          </p:blipFill>
          <p:spPr bwMode="auto">
            <a:xfrm flipH="1">
              <a:off x="4038600" y="1524000"/>
              <a:ext cx="4495798" cy="4800601"/>
            </a:xfrm>
            <a:prstGeom prst="rect">
              <a:avLst/>
            </a:prstGeom>
            <a:noFill/>
          </p:spPr>
        </p:pic>
      </p:grpSp>
      <p:sp>
        <p:nvSpPr>
          <p:cNvPr id="6147" name="Title 1"/>
          <p:cNvSpPr>
            <a:spLocks noGrp="1"/>
          </p:cNvSpPr>
          <p:nvPr>
            <p:ph type="title" idx="4294967295"/>
          </p:nvPr>
        </p:nvSpPr>
        <p:spPr/>
        <p:txBody>
          <a:bodyPr/>
          <a:lstStyle/>
          <a:p>
            <a:pPr defTabSz="912813" eaLnBrk="1" hangingPunct="1"/>
            <a:r>
              <a:rPr lang="en-US" altLang="en-US" smtClean="0"/>
              <a:t>Developing an ID Code</a:t>
            </a:r>
          </a:p>
        </p:txBody>
      </p:sp>
      <p:sp>
        <p:nvSpPr>
          <p:cNvPr id="6148" name="Content Placeholder 2"/>
          <p:cNvSpPr>
            <a:spLocks noGrp="1"/>
          </p:cNvSpPr>
          <p:nvPr>
            <p:ph idx="4294967295"/>
          </p:nvPr>
        </p:nvSpPr>
        <p:spPr/>
        <p:txBody>
          <a:bodyPr/>
          <a:lstStyle/>
          <a:p>
            <a:pPr marL="341313" indent="-341313" defTabSz="912813" eaLnBrk="1" hangingPunct="1"/>
            <a:r>
              <a:rPr lang="en-US" altLang="en-US" smtClean="0"/>
              <a:t>What are the first three letters of your mother’s </a:t>
            </a:r>
            <a:r>
              <a:rPr lang="en-US" altLang="en-US" i="1" smtClean="0"/>
              <a:t>maiden </a:t>
            </a:r>
            <a:r>
              <a:rPr lang="en-US" altLang="en-US" smtClean="0"/>
              <a:t>name?  (Alice </a:t>
            </a:r>
            <a:r>
              <a:rPr lang="en-US" altLang="en-US" i="1" smtClean="0"/>
              <a:t>Smith</a:t>
            </a:r>
            <a:r>
              <a:rPr lang="en-US" altLang="en-US" smtClean="0"/>
              <a:t>)</a:t>
            </a:r>
          </a:p>
          <a:p>
            <a:pPr marL="341313" indent="-341313" defTabSz="912813" eaLnBrk="1" hangingPunct="1"/>
            <a:r>
              <a:rPr lang="en-US" altLang="en-US" smtClean="0"/>
              <a:t>What are the first three letters of your mother’s </a:t>
            </a:r>
            <a:r>
              <a:rPr lang="en-US" altLang="en-US" i="1" smtClean="0"/>
              <a:t>First </a:t>
            </a:r>
            <a:r>
              <a:rPr lang="en-US" altLang="en-US" smtClean="0"/>
              <a:t>name?  (</a:t>
            </a:r>
            <a:r>
              <a:rPr lang="en-US" altLang="en-US" i="1" smtClean="0"/>
              <a:t>Alice</a:t>
            </a:r>
            <a:r>
              <a:rPr lang="en-US" altLang="en-US" smtClean="0"/>
              <a:t> Smith)</a:t>
            </a:r>
          </a:p>
          <a:p>
            <a:pPr marL="341313" indent="-341313" defTabSz="912813" eaLnBrk="1" hangingPunct="1"/>
            <a:r>
              <a:rPr lang="en-US" altLang="en-US" smtClean="0"/>
              <a:t>What are the numerals for the DAY you were born? (Nov 29th)</a:t>
            </a:r>
          </a:p>
          <a:p>
            <a:pPr marL="341313" indent="-341313" defTabSz="912813" eaLnBrk="1" hangingPunct="1">
              <a:buFontTx/>
              <a:buNone/>
            </a:pPr>
            <a:endParaRPr lang="en-US" altLang="en-US" smtClean="0"/>
          </a:p>
          <a:p>
            <a:pPr marL="341313" indent="-341313" defTabSz="912813" eaLnBrk="1" hangingPunct="1">
              <a:buFontTx/>
              <a:buNone/>
            </a:pPr>
            <a:r>
              <a:rPr lang="en-US" altLang="en-US" smtClean="0"/>
              <a:t>Trainee ID Code</a:t>
            </a:r>
          </a:p>
          <a:p>
            <a:pPr marL="341313" indent="-341313" defTabSz="912813" eaLnBrk="1" hangingPunct="1">
              <a:buFontTx/>
              <a:buNone/>
            </a:pPr>
            <a:endParaRPr lang="en-US" altLang="en-US" smtClean="0"/>
          </a:p>
        </p:txBody>
      </p:sp>
      <p:graphicFrame>
        <p:nvGraphicFramePr>
          <p:cNvPr id="5" name="Table 4"/>
          <p:cNvGraphicFramePr>
            <a:graphicFrameLocks noGrp="1"/>
          </p:cNvGraphicFramePr>
          <p:nvPr/>
        </p:nvGraphicFramePr>
        <p:xfrm>
          <a:off x="3733800" y="5029200"/>
          <a:ext cx="4876800" cy="828675"/>
        </p:xfrm>
        <a:graphic>
          <a:graphicData uri="http://schemas.openxmlformats.org/drawingml/2006/table">
            <a:tbl>
              <a:tblPr/>
              <a:tblGrid>
                <a:gridCol w="609600"/>
                <a:gridCol w="609600"/>
                <a:gridCol w="609600"/>
                <a:gridCol w="609600"/>
                <a:gridCol w="609600"/>
                <a:gridCol w="609600"/>
                <a:gridCol w="609600"/>
                <a:gridCol w="609600"/>
              </a:tblGrid>
              <a:tr h="828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Trebuchet MS" pitchFamily="34" charset="0"/>
                          <a:cs typeface="Arial" charset="0"/>
                        </a:rPr>
                        <a: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EC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Trebuchet MS" pitchFamily="34" charset="0"/>
                          <a:cs typeface="Arial" charset="0"/>
                        </a:rPr>
                        <a:t>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EC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Trebuchet MS" pitchFamily="34" charset="0"/>
                          <a:cs typeface="Arial" charset="0"/>
                        </a:rPr>
                        <a:t>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EC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Trebuchet MS" pitchFamily="34" charset="0"/>
                          <a:cs typeface="Arial" charset="0"/>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EC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Trebuchet MS" pitchFamily="34" charset="0"/>
                          <a:cs typeface="Arial" charset="0"/>
                        </a:rPr>
                        <a:t>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EC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Trebuchet MS" pitchFamily="34" charset="0"/>
                          <a:cs typeface="Arial" charset="0"/>
                        </a:rPr>
                        <a:t>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EC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Trebuchet MS" pitchFamily="34" charset="0"/>
                          <a:cs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EC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rebuchet MS" pitchFamily="34" charset="0"/>
                          <a:cs typeface="Arial"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ECA"/>
                    </a:solidFill>
                  </a:tcPr>
                </a:tc>
              </a:tr>
            </a:tbl>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mtClean="0"/>
              <a:t>Assessing Capacity</a:t>
            </a:r>
          </a:p>
        </p:txBody>
      </p:sp>
      <p:grpSp>
        <p:nvGrpSpPr>
          <p:cNvPr id="2" name="Group 1"/>
          <p:cNvGrpSpPr/>
          <p:nvPr/>
        </p:nvGrpSpPr>
        <p:grpSpPr>
          <a:xfrm>
            <a:off x="304800" y="1705139"/>
            <a:ext cx="8610600" cy="4314540"/>
            <a:chOff x="304800" y="1705139"/>
            <a:chExt cx="8610600" cy="4314540"/>
          </a:xfrm>
        </p:grpSpPr>
        <p:sp>
          <p:nvSpPr>
            <p:cNvPr id="3" name="Freeform 2"/>
            <p:cNvSpPr/>
            <p:nvPr/>
          </p:nvSpPr>
          <p:spPr>
            <a:xfrm>
              <a:off x="304800" y="1705139"/>
              <a:ext cx="8610600" cy="538200"/>
            </a:xfrm>
            <a:custGeom>
              <a:avLst/>
              <a:gdLst>
                <a:gd name="connsiteX0" fmla="*/ 0 w 8610600"/>
                <a:gd name="connsiteY0" fmla="*/ 89702 h 538200"/>
                <a:gd name="connsiteX1" fmla="*/ 89702 w 8610600"/>
                <a:gd name="connsiteY1" fmla="*/ 0 h 538200"/>
                <a:gd name="connsiteX2" fmla="*/ 8520898 w 8610600"/>
                <a:gd name="connsiteY2" fmla="*/ 0 h 538200"/>
                <a:gd name="connsiteX3" fmla="*/ 8610600 w 8610600"/>
                <a:gd name="connsiteY3" fmla="*/ 89702 h 538200"/>
                <a:gd name="connsiteX4" fmla="*/ 8610600 w 8610600"/>
                <a:gd name="connsiteY4" fmla="*/ 448498 h 538200"/>
                <a:gd name="connsiteX5" fmla="*/ 8520898 w 8610600"/>
                <a:gd name="connsiteY5" fmla="*/ 538200 h 538200"/>
                <a:gd name="connsiteX6" fmla="*/ 89702 w 8610600"/>
                <a:gd name="connsiteY6" fmla="*/ 538200 h 538200"/>
                <a:gd name="connsiteX7" fmla="*/ 0 w 8610600"/>
                <a:gd name="connsiteY7" fmla="*/ 448498 h 538200"/>
                <a:gd name="connsiteX8" fmla="*/ 0 w 8610600"/>
                <a:gd name="connsiteY8" fmla="*/ 89702 h 5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0600" h="538200">
                  <a:moveTo>
                    <a:pt x="0" y="89702"/>
                  </a:moveTo>
                  <a:cubicBezTo>
                    <a:pt x="0" y="40161"/>
                    <a:pt x="40161" y="0"/>
                    <a:pt x="89702" y="0"/>
                  </a:cubicBezTo>
                  <a:lnTo>
                    <a:pt x="8520898" y="0"/>
                  </a:lnTo>
                  <a:cubicBezTo>
                    <a:pt x="8570439" y="0"/>
                    <a:pt x="8610600" y="40161"/>
                    <a:pt x="8610600" y="89702"/>
                  </a:cubicBezTo>
                  <a:lnTo>
                    <a:pt x="8610600" y="448498"/>
                  </a:lnTo>
                  <a:cubicBezTo>
                    <a:pt x="8610600" y="498039"/>
                    <a:pt x="8570439" y="538200"/>
                    <a:pt x="8520898" y="538200"/>
                  </a:cubicBezTo>
                  <a:lnTo>
                    <a:pt x="89702" y="538200"/>
                  </a:lnTo>
                  <a:cubicBezTo>
                    <a:pt x="40161" y="538200"/>
                    <a:pt x="0" y="498039"/>
                    <a:pt x="0" y="448498"/>
                  </a:cubicBezTo>
                  <a:lnTo>
                    <a:pt x="0" y="89702"/>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3903" tIns="113903" rIns="113903" bIns="113903" numCol="1" spcCol="1270" anchor="ctr" anchorCtr="0">
              <a:noAutofit/>
            </a:bodyPr>
            <a:lstStyle/>
            <a:p>
              <a:pPr lvl="0" algn="l" defTabSz="1022350">
                <a:lnSpc>
                  <a:spcPct val="90000"/>
                </a:lnSpc>
                <a:spcBef>
                  <a:spcPct val="0"/>
                </a:spcBef>
                <a:spcAft>
                  <a:spcPct val="35000"/>
                </a:spcAft>
              </a:pPr>
              <a:r>
                <a:rPr lang="en-US" sz="2300" kern="1200" dirty="0" smtClean="0">
                  <a:solidFill>
                    <a:schemeClr val="accent4">
                      <a:lumMod val="50000"/>
                    </a:schemeClr>
                  </a:solidFill>
                </a:rPr>
                <a:t>The victim understands relevant information.</a:t>
              </a:r>
              <a:endParaRPr lang="en-US" sz="2300" kern="1200" dirty="0">
                <a:solidFill>
                  <a:schemeClr val="accent4">
                    <a:lumMod val="50000"/>
                  </a:schemeClr>
                </a:solidFill>
              </a:endParaRPr>
            </a:p>
          </p:txBody>
        </p:sp>
        <p:sp>
          <p:nvSpPr>
            <p:cNvPr id="4" name="Freeform 3"/>
            <p:cNvSpPr/>
            <p:nvPr/>
          </p:nvSpPr>
          <p:spPr>
            <a:xfrm>
              <a:off x="304800" y="2243340"/>
              <a:ext cx="8610600" cy="380880"/>
            </a:xfrm>
            <a:custGeom>
              <a:avLst/>
              <a:gdLst>
                <a:gd name="connsiteX0" fmla="*/ 0 w 8610600"/>
                <a:gd name="connsiteY0" fmla="*/ 0 h 380880"/>
                <a:gd name="connsiteX1" fmla="*/ 8610600 w 8610600"/>
                <a:gd name="connsiteY1" fmla="*/ 0 h 380880"/>
                <a:gd name="connsiteX2" fmla="*/ 8610600 w 8610600"/>
                <a:gd name="connsiteY2" fmla="*/ 380880 h 380880"/>
                <a:gd name="connsiteX3" fmla="*/ 0 w 8610600"/>
                <a:gd name="connsiteY3" fmla="*/ 380880 h 380880"/>
                <a:gd name="connsiteX4" fmla="*/ 0 w 8610600"/>
                <a:gd name="connsiteY4" fmla="*/ 0 h 38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0600" h="380880">
                  <a:moveTo>
                    <a:pt x="0" y="0"/>
                  </a:moveTo>
                  <a:lnTo>
                    <a:pt x="8610600" y="0"/>
                  </a:lnTo>
                  <a:lnTo>
                    <a:pt x="8610600" y="380880"/>
                  </a:lnTo>
                  <a:lnTo>
                    <a:pt x="0" y="3808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338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smtClean="0"/>
                <a:t>Question: Do you know that you have a serious cut on your leg?</a:t>
              </a:r>
              <a:endParaRPr lang="en-US" sz="1800" kern="1200" dirty="0"/>
            </a:p>
          </p:txBody>
        </p:sp>
        <p:sp>
          <p:nvSpPr>
            <p:cNvPr id="6" name="Freeform 5"/>
            <p:cNvSpPr/>
            <p:nvPr/>
          </p:nvSpPr>
          <p:spPr>
            <a:xfrm>
              <a:off x="304800" y="2819401"/>
              <a:ext cx="8610600" cy="538200"/>
            </a:xfrm>
            <a:custGeom>
              <a:avLst/>
              <a:gdLst>
                <a:gd name="connsiteX0" fmla="*/ 0 w 8610600"/>
                <a:gd name="connsiteY0" fmla="*/ 89702 h 538200"/>
                <a:gd name="connsiteX1" fmla="*/ 89702 w 8610600"/>
                <a:gd name="connsiteY1" fmla="*/ 0 h 538200"/>
                <a:gd name="connsiteX2" fmla="*/ 8520898 w 8610600"/>
                <a:gd name="connsiteY2" fmla="*/ 0 h 538200"/>
                <a:gd name="connsiteX3" fmla="*/ 8610600 w 8610600"/>
                <a:gd name="connsiteY3" fmla="*/ 89702 h 538200"/>
                <a:gd name="connsiteX4" fmla="*/ 8610600 w 8610600"/>
                <a:gd name="connsiteY4" fmla="*/ 448498 h 538200"/>
                <a:gd name="connsiteX5" fmla="*/ 8520898 w 8610600"/>
                <a:gd name="connsiteY5" fmla="*/ 538200 h 538200"/>
                <a:gd name="connsiteX6" fmla="*/ 89702 w 8610600"/>
                <a:gd name="connsiteY6" fmla="*/ 538200 h 538200"/>
                <a:gd name="connsiteX7" fmla="*/ 0 w 8610600"/>
                <a:gd name="connsiteY7" fmla="*/ 448498 h 538200"/>
                <a:gd name="connsiteX8" fmla="*/ 0 w 8610600"/>
                <a:gd name="connsiteY8" fmla="*/ 89702 h 5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0600" h="538200">
                  <a:moveTo>
                    <a:pt x="0" y="89702"/>
                  </a:moveTo>
                  <a:cubicBezTo>
                    <a:pt x="0" y="40161"/>
                    <a:pt x="40161" y="0"/>
                    <a:pt x="89702" y="0"/>
                  </a:cubicBezTo>
                  <a:lnTo>
                    <a:pt x="8520898" y="0"/>
                  </a:lnTo>
                  <a:cubicBezTo>
                    <a:pt x="8570439" y="0"/>
                    <a:pt x="8610600" y="40161"/>
                    <a:pt x="8610600" y="89702"/>
                  </a:cubicBezTo>
                  <a:lnTo>
                    <a:pt x="8610600" y="448498"/>
                  </a:lnTo>
                  <a:cubicBezTo>
                    <a:pt x="8610600" y="498039"/>
                    <a:pt x="8570439" y="538200"/>
                    <a:pt x="8520898" y="538200"/>
                  </a:cubicBezTo>
                  <a:lnTo>
                    <a:pt x="89702" y="538200"/>
                  </a:lnTo>
                  <a:cubicBezTo>
                    <a:pt x="40161" y="538200"/>
                    <a:pt x="0" y="498039"/>
                    <a:pt x="0" y="448498"/>
                  </a:cubicBezTo>
                  <a:lnTo>
                    <a:pt x="0" y="89702"/>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3903" tIns="113903" rIns="113903" bIns="113903" numCol="1" spcCol="1270" anchor="ctr" anchorCtr="0">
              <a:noAutofit/>
            </a:bodyPr>
            <a:lstStyle/>
            <a:p>
              <a:pPr lvl="0" algn="l" defTabSz="1022350">
                <a:lnSpc>
                  <a:spcPct val="90000"/>
                </a:lnSpc>
                <a:spcBef>
                  <a:spcPct val="0"/>
                </a:spcBef>
                <a:spcAft>
                  <a:spcPct val="35000"/>
                </a:spcAft>
              </a:pPr>
              <a:r>
                <a:rPr lang="en-US" sz="2300" kern="1200" dirty="0" smtClean="0">
                  <a:solidFill>
                    <a:schemeClr val="accent4">
                      <a:lumMod val="50000"/>
                    </a:schemeClr>
                  </a:solidFill>
                </a:rPr>
                <a:t>The quality of the victim’s thinking process.</a:t>
              </a:r>
            </a:p>
          </p:txBody>
        </p:sp>
        <p:sp>
          <p:nvSpPr>
            <p:cNvPr id="7" name="Freeform 6"/>
            <p:cNvSpPr/>
            <p:nvPr/>
          </p:nvSpPr>
          <p:spPr>
            <a:xfrm>
              <a:off x="304800" y="3429001"/>
              <a:ext cx="8610600" cy="380880"/>
            </a:xfrm>
            <a:custGeom>
              <a:avLst/>
              <a:gdLst>
                <a:gd name="connsiteX0" fmla="*/ 0 w 8610600"/>
                <a:gd name="connsiteY0" fmla="*/ 0 h 380880"/>
                <a:gd name="connsiteX1" fmla="*/ 8610600 w 8610600"/>
                <a:gd name="connsiteY1" fmla="*/ 0 h 380880"/>
                <a:gd name="connsiteX2" fmla="*/ 8610600 w 8610600"/>
                <a:gd name="connsiteY2" fmla="*/ 380880 h 380880"/>
                <a:gd name="connsiteX3" fmla="*/ 0 w 8610600"/>
                <a:gd name="connsiteY3" fmla="*/ 380880 h 380880"/>
                <a:gd name="connsiteX4" fmla="*/ 0 w 8610600"/>
                <a:gd name="connsiteY4" fmla="*/ 0 h 38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0600" h="380880">
                  <a:moveTo>
                    <a:pt x="0" y="0"/>
                  </a:moveTo>
                  <a:lnTo>
                    <a:pt x="8610600" y="0"/>
                  </a:lnTo>
                  <a:lnTo>
                    <a:pt x="8610600" y="380880"/>
                  </a:lnTo>
                  <a:lnTo>
                    <a:pt x="0" y="3808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338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smtClean="0"/>
                <a:t>Question: How can you get treatment for your wound?</a:t>
              </a:r>
            </a:p>
          </p:txBody>
        </p:sp>
        <p:sp>
          <p:nvSpPr>
            <p:cNvPr id="8" name="Freeform 7"/>
            <p:cNvSpPr/>
            <p:nvPr/>
          </p:nvSpPr>
          <p:spPr>
            <a:xfrm>
              <a:off x="304800" y="3962402"/>
              <a:ext cx="8610600" cy="538200"/>
            </a:xfrm>
            <a:custGeom>
              <a:avLst/>
              <a:gdLst>
                <a:gd name="connsiteX0" fmla="*/ 0 w 8610600"/>
                <a:gd name="connsiteY0" fmla="*/ 89702 h 538200"/>
                <a:gd name="connsiteX1" fmla="*/ 89702 w 8610600"/>
                <a:gd name="connsiteY1" fmla="*/ 0 h 538200"/>
                <a:gd name="connsiteX2" fmla="*/ 8520898 w 8610600"/>
                <a:gd name="connsiteY2" fmla="*/ 0 h 538200"/>
                <a:gd name="connsiteX3" fmla="*/ 8610600 w 8610600"/>
                <a:gd name="connsiteY3" fmla="*/ 89702 h 538200"/>
                <a:gd name="connsiteX4" fmla="*/ 8610600 w 8610600"/>
                <a:gd name="connsiteY4" fmla="*/ 448498 h 538200"/>
                <a:gd name="connsiteX5" fmla="*/ 8520898 w 8610600"/>
                <a:gd name="connsiteY5" fmla="*/ 538200 h 538200"/>
                <a:gd name="connsiteX6" fmla="*/ 89702 w 8610600"/>
                <a:gd name="connsiteY6" fmla="*/ 538200 h 538200"/>
                <a:gd name="connsiteX7" fmla="*/ 0 w 8610600"/>
                <a:gd name="connsiteY7" fmla="*/ 448498 h 538200"/>
                <a:gd name="connsiteX8" fmla="*/ 0 w 8610600"/>
                <a:gd name="connsiteY8" fmla="*/ 89702 h 5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0600" h="538200">
                  <a:moveTo>
                    <a:pt x="0" y="89702"/>
                  </a:moveTo>
                  <a:cubicBezTo>
                    <a:pt x="0" y="40161"/>
                    <a:pt x="40161" y="0"/>
                    <a:pt x="89702" y="0"/>
                  </a:cubicBezTo>
                  <a:lnTo>
                    <a:pt x="8520898" y="0"/>
                  </a:lnTo>
                  <a:cubicBezTo>
                    <a:pt x="8570439" y="0"/>
                    <a:pt x="8610600" y="40161"/>
                    <a:pt x="8610600" y="89702"/>
                  </a:cubicBezTo>
                  <a:lnTo>
                    <a:pt x="8610600" y="448498"/>
                  </a:lnTo>
                  <a:cubicBezTo>
                    <a:pt x="8610600" y="498039"/>
                    <a:pt x="8570439" y="538200"/>
                    <a:pt x="8520898" y="538200"/>
                  </a:cubicBezTo>
                  <a:lnTo>
                    <a:pt x="89702" y="538200"/>
                  </a:lnTo>
                  <a:cubicBezTo>
                    <a:pt x="40161" y="538200"/>
                    <a:pt x="0" y="498039"/>
                    <a:pt x="0" y="448498"/>
                  </a:cubicBezTo>
                  <a:lnTo>
                    <a:pt x="0" y="89702"/>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3903" tIns="113903" rIns="113903" bIns="113903" numCol="1" spcCol="1270" anchor="ctr" anchorCtr="0">
              <a:noAutofit/>
            </a:bodyPr>
            <a:lstStyle/>
            <a:p>
              <a:pPr lvl="0" algn="l" defTabSz="1022350">
                <a:lnSpc>
                  <a:spcPct val="90000"/>
                </a:lnSpc>
                <a:spcBef>
                  <a:spcPct val="0"/>
                </a:spcBef>
                <a:spcAft>
                  <a:spcPct val="35000"/>
                </a:spcAft>
              </a:pPr>
              <a:r>
                <a:rPr lang="en-US" sz="2300" kern="1200" dirty="0" smtClean="0">
                  <a:solidFill>
                    <a:schemeClr val="accent4">
                      <a:lumMod val="50000"/>
                    </a:schemeClr>
                  </a:solidFill>
                </a:rPr>
                <a:t>The victim is able to demonstrate and communicate a choice.</a:t>
              </a:r>
            </a:p>
          </p:txBody>
        </p:sp>
        <p:sp>
          <p:nvSpPr>
            <p:cNvPr id="9" name="Freeform 8"/>
            <p:cNvSpPr/>
            <p:nvPr/>
          </p:nvSpPr>
          <p:spPr>
            <a:xfrm>
              <a:off x="304800" y="4495800"/>
              <a:ext cx="8610600" cy="380880"/>
            </a:xfrm>
            <a:custGeom>
              <a:avLst/>
              <a:gdLst>
                <a:gd name="connsiteX0" fmla="*/ 0 w 8610600"/>
                <a:gd name="connsiteY0" fmla="*/ 0 h 380880"/>
                <a:gd name="connsiteX1" fmla="*/ 8610600 w 8610600"/>
                <a:gd name="connsiteY1" fmla="*/ 0 h 380880"/>
                <a:gd name="connsiteX2" fmla="*/ 8610600 w 8610600"/>
                <a:gd name="connsiteY2" fmla="*/ 380880 h 380880"/>
                <a:gd name="connsiteX3" fmla="*/ 0 w 8610600"/>
                <a:gd name="connsiteY3" fmla="*/ 380880 h 380880"/>
                <a:gd name="connsiteX4" fmla="*/ 0 w 8610600"/>
                <a:gd name="connsiteY4" fmla="*/ 0 h 38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0600" h="380880">
                  <a:moveTo>
                    <a:pt x="0" y="0"/>
                  </a:moveTo>
                  <a:lnTo>
                    <a:pt x="8610600" y="0"/>
                  </a:lnTo>
                  <a:lnTo>
                    <a:pt x="8610600" y="380880"/>
                  </a:lnTo>
                  <a:lnTo>
                    <a:pt x="0" y="3808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338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smtClean="0"/>
                <a:t>Question: Do you want to get treatment for your wound?</a:t>
              </a:r>
            </a:p>
          </p:txBody>
        </p:sp>
        <p:sp>
          <p:nvSpPr>
            <p:cNvPr id="10" name="Freeform 9"/>
            <p:cNvSpPr/>
            <p:nvPr/>
          </p:nvSpPr>
          <p:spPr>
            <a:xfrm>
              <a:off x="304800" y="5029202"/>
              <a:ext cx="8610600" cy="538200"/>
            </a:xfrm>
            <a:custGeom>
              <a:avLst/>
              <a:gdLst>
                <a:gd name="connsiteX0" fmla="*/ 0 w 8610600"/>
                <a:gd name="connsiteY0" fmla="*/ 89702 h 538200"/>
                <a:gd name="connsiteX1" fmla="*/ 89702 w 8610600"/>
                <a:gd name="connsiteY1" fmla="*/ 0 h 538200"/>
                <a:gd name="connsiteX2" fmla="*/ 8520898 w 8610600"/>
                <a:gd name="connsiteY2" fmla="*/ 0 h 538200"/>
                <a:gd name="connsiteX3" fmla="*/ 8610600 w 8610600"/>
                <a:gd name="connsiteY3" fmla="*/ 89702 h 538200"/>
                <a:gd name="connsiteX4" fmla="*/ 8610600 w 8610600"/>
                <a:gd name="connsiteY4" fmla="*/ 448498 h 538200"/>
                <a:gd name="connsiteX5" fmla="*/ 8520898 w 8610600"/>
                <a:gd name="connsiteY5" fmla="*/ 538200 h 538200"/>
                <a:gd name="connsiteX6" fmla="*/ 89702 w 8610600"/>
                <a:gd name="connsiteY6" fmla="*/ 538200 h 538200"/>
                <a:gd name="connsiteX7" fmla="*/ 0 w 8610600"/>
                <a:gd name="connsiteY7" fmla="*/ 448498 h 538200"/>
                <a:gd name="connsiteX8" fmla="*/ 0 w 8610600"/>
                <a:gd name="connsiteY8" fmla="*/ 89702 h 5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0600" h="538200">
                  <a:moveTo>
                    <a:pt x="0" y="89702"/>
                  </a:moveTo>
                  <a:cubicBezTo>
                    <a:pt x="0" y="40161"/>
                    <a:pt x="40161" y="0"/>
                    <a:pt x="89702" y="0"/>
                  </a:cubicBezTo>
                  <a:lnTo>
                    <a:pt x="8520898" y="0"/>
                  </a:lnTo>
                  <a:cubicBezTo>
                    <a:pt x="8570439" y="0"/>
                    <a:pt x="8610600" y="40161"/>
                    <a:pt x="8610600" y="89702"/>
                  </a:cubicBezTo>
                  <a:lnTo>
                    <a:pt x="8610600" y="448498"/>
                  </a:lnTo>
                  <a:cubicBezTo>
                    <a:pt x="8610600" y="498039"/>
                    <a:pt x="8570439" y="538200"/>
                    <a:pt x="8520898" y="538200"/>
                  </a:cubicBezTo>
                  <a:lnTo>
                    <a:pt x="89702" y="538200"/>
                  </a:lnTo>
                  <a:cubicBezTo>
                    <a:pt x="40161" y="538200"/>
                    <a:pt x="0" y="498039"/>
                    <a:pt x="0" y="448498"/>
                  </a:cubicBezTo>
                  <a:lnTo>
                    <a:pt x="0" y="89702"/>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3903" tIns="113903" rIns="113903" bIns="113903" numCol="1" spcCol="1270" anchor="ctr" anchorCtr="0">
              <a:noAutofit/>
            </a:bodyPr>
            <a:lstStyle/>
            <a:p>
              <a:pPr lvl="0" algn="l" defTabSz="1022350">
                <a:lnSpc>
                  <a:spcPct val="90000"/>
                </a:lnSpc>
                <a:spcBef>
                  <a:spcPct val="0"/>
                </a:spcBef>
                <a:spcAft>
                  <a:spcPct val="35000"/>
                </a:spcAft>
              </a:pPr>
              <a:r>
                <a:rPr lang="en-US" sz="2300" kern="1200" dirty="0" smtClean="0">
                  <a:solidFill>
                    <a:schemeClr val="accent4">
                      <a:lumMod val="50000"/>
                    </a:schemeClr>
                  </a:solidFill>
                </a:rPr>
                <a:t>The victim appreciates the nature of his/her own situation.</a:t>
              </a:r>
            </a:p>
          </p:txBody>
        </p:sp>
        <p:sp>
          <p:nvSpPr>
            <p:cNvPr id="11" name="Freeform 10"/>
            <p:cNvSpPr/>
            <p:nvPr/>
          </p:nvSpPr>
          <p:spPr>
            <a:xfrm>
              <a:off x="304800" y="5638799"/>
              <a:ext cx="8610600" cy="380880"/>
            </a:xfrm>
            <a:custGeom>
              <a:avLst/>
              <a:gdLst>
                <a:gd name="connsiteX0" fmla="*/ 0 w 8610600"/>
                <a:gd name="connsiteY0" fmla="*/ 0 h 380880"/>
                <a:gd name="connsiteX1" fmla="*/ 8610600 w 8610600"/>
                <a:gd name="connsiteY1" fmla="*/ 0 h 380880"/>
                <a:gd name="connsiteX2" fmla="*/ 8610600 w 8610600"/>
                <a:gd name="connsiteY2" fmla="*/ 380880 h 380880"/>
                <a:gd name="connsiteX3" fmla="*/ 0 w 8610600"/>
                <a:gd name="connsiteY3" fmla="*/ 380880 h 380880"/>
                <a:gd name="connsiteX4" fmla="*/ 0 w 8610600"/>
                <a:gd name="connsiteY4" fmla="*/ 0 h 38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0600" h="380880">
                  <a:moveTo>
                    <a:pt x="0" y="0"/>
                  </a:moveTo>
                  <a:lnTo>
                    <a:pt x="8610600" y="0"/>
                  </a:lnTo>
                  <a:lnTo>
                    <a:pt x="8610600" y="380880"/>
                  </a:lnTo>
                  <a:lnTo>
                    <a:pt x="0" y="3808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338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smtClean="0"/>
                <a:t>Question: What will happen if you don’t get your wound treated?</a:t>
              </a:r>
            </a:p>
          </p:txBody>
        </p:sp>
      </p:grpSp>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3"/>
          <p:cNvGrpSpPr>
            <a:grpSpLocks/>
          </p:cNvGrpSpPr>
          <p:nvPr/>
        </p:nvGrpSpPr>
        <p:grpSpPr bwMode="auto">
          <a:xfrm>
            <a:off x="457200" y="1447800"/>
            <a:ext cx="8382000" cy="4876800"/>
            <a:chOff x="381000" y="1447800"/>
            <a:chExt cx="8382000" cy="4876801"/>
          </a:xfrm>
        </p:grpSpPr>
        <p:sp>
          <p:nvSpPr>
            <p:cNvPr id="5" name="Rectangle 4"/>
            <p:cNvSpPr/>
            <p:nvPr/>
          </p:nvSpPr>
          <p:spPr>
            <a:xfrm>
              <a:off x="381000" y="1447800"/>
              <a:ext cx="8382000" cy="4800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6" name="Picture 5" descr="C:\Users\HP Compaq\AppData\Local\Microsoft\Windows\Temporary Internet Files\Content.IE5\0TA183TW\MCj04421160000[1].png"/>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lum contrast="30000"/>
              <a:extLst>
                <a:ext uri="{28A0092B-C50C-407E-A947-70E740481C1C}">
                  <a14:useLocalDpi xmlns:a14="http://schemas.microsoft.com/office/drawing/2010/main"/>
                </a:ext>
              </a:extLst>
            </a:blip>
            <a:srcRect/>
            <a:stretch>
              <a:fillRect/>
            </a:stretch>
          </p:blipFill>
          <p:spPr bwMode="auto">
            <a:xfrm flipH="1">
              <a:off x="4038600" y="1524000"/>
              <a:ext cx="4495798" cy="4800601"/>
            </a:xfrm>
            <a:prstGeom prst="rect">
              <a:avLst/>
            </a:prstGeom>
            <a:noFill/>
          </p:spPr>
        </p:pic>
      </p:grpSp>
      <p:sp>
        <p:nvSpPr>
          <p:cNvPr id="53251" name="Rectangle 2"/>
          <p:cNvSpPr>
            <a:spLocks noGrp="1" noChangeArrowheads="1"/>
          </p:cNvSpPr>
          <p:nvPr>
            <p:ph type="title"/>
          </p:nvPr>
        </p:nvSpPr>
        <p:spPr>
          <a:xfrm>
            <a:off x="457200" y="274638"/>
            <a:ext cx="8686800" cy="1143000"/>
          </a:xfrm>
        </p:spPr>
        <p:txBody>
          <a:bodyPr/>
          <a:lstStyle/>
          <a:p>
            <a:pPr eaLnBrk="1" hangingPunct="1"/>
            <a:r>
              <a:rPr lang="en-US" altLang="en-US" sz="4000" smtClean="0"/>
              <a:t>Victim’s Right to Self-Determination</a:t>
            </a:r>
          </a:p>
        </p:txBody>
      </p:sp>
      <p:sp>
        <p:nvSpPr>
          <p:cNvPr id="53252" name="Rectangle 3"/>
          <p:cNvSpPr>
            <a:spLocks noGrp="1" noChangeArrowheads="1"/>
          </p:cNvSpPr>
          <p:nvPr>
            <p:ph type="body" idx="1"/>
          </p:nvPr>
        </p:nvSpPr>
        <p:spPr>
          <a:xfrm>
            <a:off x="457200" y="1676400"/>
            <a:ext cx="6019800" cy="4343400"/>
          </a:xfrm>
        </p:spPr>
        <p:txBody>
          <a:bodyPr/>
          <a:lstStyle/>
          <a:p>
            <a:pPr eaLnBrk="1" hangingPunct="1"/>
            <a:r>
              <a:rPr lang="en-US" altLang="en-US" smtClean="0"/>
              <a:t>Victims with the capacity to do so may refuse services</a:t>
            </a:r>
          </a:p>
          <a:p>
            <a:pPr eaLnBrk="1" hangingPunct="1">
              <a:buFontTx/>
              <a:buNone/>
            </a:pPr>
            <a:endParaRPr lang="en-US" altLang="en-US" smtClean="0"/>
          </a:p>
          <a:p>
            <a:pPr eaLnBrk="1" hangingPunct="1"/>
            <a:r>
              <a:rPr lang="en-US" altLang="en-US" smtClean="0"/>
              <a:t>Once legal proceedings are invoked, the individual’s right to self-determine ceases and mediation among family members may be impaired. </a:t>
            </a:r>
          </a:p>
        </p:txBody>
      </p:sp>
      <p:pic>
        <p:nvPicPr>
          <p:cNvPr id="7" name="Picture 6" descr="canstockphoto2227277.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553200" y="1371600"/>
            <a:ext cx="2304395" cy="4187190"/>
          </a:xfrm>
          <a:prstGeom prst="rect">
            <a:avLst/>
          </a:prstGeom>
          <a:solidFill>
            <a:srgbClr val="FFFFFF">
              <a:shade val="85000"/>
            </a:srgbClr>
          </a:solidFill>
          <a:ln w="88900" cap="sq">
            <a:solidFill>
              <a:srgbClr val="FFFFFF"/>
            </a:solidFill>
            <a:miter lim="800000"/>
          </a:ln>
          <a:effectLst>
            <a:outerShdw blurRad="254000" dist="1905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4"/>
          <p:cNvGrpSpPr>
            <a:grpSpLocks/>
          </p:cNvGrpSpPr>
          <p:nvPr/>
        </p:nvGrpSpPr>
        <p:grpSpPr bwMode="auto">
          <a:xfrm>
            <a:off x="457200" y="1447800"/>
            <a:ext cx="8382000" cy="4876800"/>
            <a:chOff x="381000" y="1447800"/>
            <a:chExt cx="8382000" cy="4876801"/>
          </a:xfrm>
        </p:grpSpPr>
        <p:sp>
          <p:nvSpPr>
            <p:cNvPr id="6" name="Rectangle 5"/>
            <p:cNvSpPr/>
            <p:nvPr/>
          </p:nvSpPr>
          <p:spPr>
            <a:xfrm>
              <a:off x="381000" y="1447800"/>
              <a:ext cx="8382000" cy="4800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7" name="Picture 6" descr="C:\Users\HP Compaq\AppData\Local\Microsoft\Windows\Temporary Internet Files\Content.IE5\0TA183TW\MCj04421160000[1].png"/>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lum contrast="30000"/>
              <a:extLst>
                <a:ext uri="{28A0092B-C50C-407E-A947-70E740481C1C}">
                  <a14:useLocalDpi xmlns:a14="http://schemas.microsoft.com/office/drawing/2010/main"/>
                </a:ext>
              </a:extLst>
            </a:blip>
            <a:srcRect/>
            <a:stretch>
              <a:fillRect/>
            </a:stretch>
          </p:blipFill>
          <p:spPr bwMode="auto">
            <a:xfrm flipH="1">
              <a:off x="4038600" y="1524000"/>
              <a:ext cx="4495798" cy="4800601"/>
            </a:xfrm>
            <a:prstGeom prst="rect">
              <a:avLst/>
            </a:prstGeom>
            <a:noFill/>
          </p:spPr>
        </p:pic>
      </p:grpSp>
      <p:sp>
        <p:nvSpPr>
          <p:cNvPr id="54275" name="Rectangle 2"/>
          <p:cNvSpPr>
            <a:spLocks noGrp="1" noChangeArrowheads="1"/>
          </p:cNvSpPr>
          <p:nvPr>
            <p:ph type="title"/>
          </p:nvPr>
        </p:nvSpPr>
        <p:spPr/>
        <p:txBody>
          <a:bodyPr/>
          <a:lstStyle/>
          <a:p>
            <a:pPr eaLnBrk="1" hangingPunct="1"/>
            <a:r>
              <a:rPr lang="en-US" altLang="en-US" smtClean="0"/>
              <a:t>Assessing Neglect</a:t>
            </a:r>
          </a:p>
        </p:txBody>
      </p:sp>
      <p:sp>
        <p:nvSpPr>
          <p:cNvPr id="54276" name="Rectangle 3"/>
          <p:cNvSpPr>
            <a:spLocks noGrp="1" noChangeArrowheads="1"/>
          </p:cNvSpPr>
          <p:nvPr>
            <p:ph type="body" idx="1"/>
          </p:nvPr>
        </p:nvSpPr>
        <p:spPr>
          <a:xfrm>
            <a:off x="457200" y="1600200"/>
            <a:ext cx="7239000" cy="3810000"/>
          </a:xfrm>
        </p:spPr>
        <p:txBody>
          <a:bodyPr/>
          <a:lstStyle/>
          <a:p>
            <a:pPr marL="609600" indent="-609600" eaLnBrk="1" hangingPunct="1">
              <a:buFontTx/>
              <a:buNone/>
            </a:pPr>
            <a:r>
              <a:rPr lang="en-US" altLang="en-US" smtClean="0"/>
              <a:t>Enid Case Example</a:t>
            </a:r>
          </a:p>
          <a:p>
            <a:pPr marL="609600" indent="-609600"/>
            <a:r>
              <a:rPr lang="en-US" altLang="en-US" smtClean="0"/>
              <a:t>In your small groups, review the case example to see what aspects of the five domains of assessment are identifiable in this scenario?</a:t>
            </a:r>
          </a:p>
          <a:p>
            <a:pPr marL="609600" indent="-609600" eaLnBrk="1" hangingPunct="1"/>
            <a:endParaRPr lang="en-US" altLang="en-US" smtClean="0"/>
          </a:p>
          <a:p>
            <a:pPr marL="609600" indent="-609600" eaLnBrk="1" hangingPunct="1"/>
            <a:endParaRPr lang="en-US" altLang="en-US" smtClean="0"/>
          </a:p>
        </p:txBody>
      </p:sp>
      <p:sp>
        <p:nvSpPr>
          <p:cNvPr id="54277" name="TextBox 3"/>
          <p:cNvSpPr txBox="1">
            <a:spLocks noChangeArrowheads="1"/>
          </p:cNvSpPr>
          <p:nvPr/>
        </p:nvSpPr>
        <p:spPr bwMode="auto">
          <a:xfrm>
            <a:off x="5029200" y="5638800"/>
            <a:ext cx="3886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spcBef>
                <a:spcPct val="20000"/>
              </a:spcBef>
              <a:buChar char="•"/>
              <a:defRPr sz="3200">
                <a:solidFill>
                  <a:schemeClr val="tx1"/>
                </a:solidFill>
                <a:latin typeface="Trebuchet MS" panose="020B0603020202020204" pitchFamily="34" charset="0"/>
              </a:defRPr>
            </a:lvl1pPr>
            <a:lvl2pPr marL="742950" indent="-285750" eaLnBrk="0" hangingPunct="0">
              <a:spcBef>
                <a:spcPct val="20000"/>
              </a:spcBef>
              <a:buChar char="–"/>
              <a:defRPr sz="2800">
                <a:solidFill>
                  <a:schemeClr val="tx1"/>
                </a:solidFill>
                <a:latin typeface="Trebuchet MS" panose="020B0603020202020204" pitchFamily="34" charset="0"/>
              </a:defRPr>
            </a:lvl2pPr>
            <a:lvl3pPr marL="1143000" indent="-228600" eaLnBrk="0" hangingPunct="0">
              <a:spcBef>
                <a:spcPct val="20000"/>
              </a:spcBef>
              <a:buChar char="•"/>
              <a:defRPr sz="2400">
                <a:solidFill>
                  <a:schemeClr val="tx1"/>
                </a:solidFill>
                <a:latin typeface="Trebuchet MS" panose="020B0603020202020204" pitchFamily="34" charset="0"/>
              </a:defRPr>
            </a:lvl3pPr>
            <a:lvl4pPr marL="1600200" indent="-228600" eaLnBrk="0" hangingPunct="0">
              <a:spcBef>
                <a:spcPct val="20000"/>
              </a:spcBef>
              <a:buChar char="–"/>
              <a:defRPr sz="2000">
                <a:solidFill>
                  <a:schemeClr val="tx1"/>
                </a:solidFill>
                <a:latin typeface="Trebuchet MS" panose="020B0603020202020204" pitchFamily="34" charset="0"/>
              </a:defRPr>
            </a:lvl4pPr>
            <a:lvl5pPr marL="2057400" indent="-228600" eaLnBrk="0" hangingPunct="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spcBef>
                <a:spcPct val="0"/>
              </a:spcBef>
              <a:buFontTx/>
              <a:buNone/>
            </a:pPr>
            <a:r>
              <a:rPr lang="en-US" altLang="en-US" sz="1800" b="1" i="1">
                <a:latin typeface="Arial" panose="020B0604020202020204" pitchFamily="34" charset="0"/>
              </a:rPr>
              <a:t>Activity # 5 Enid Case Example </a:t>
            </a:r>
          </a:p>
          <a:p>
            <a:pPr eaLnBrk="1" hangingPunct="1">
              <a:spcBef>
                <a:spcPct val="0"/>
              </a:spcBef>
              <a:buFontTx/>
              <a:buNone/>
            </a:pPr>
            <a:r>
              <a:rPr lang="en-US" altLang="en-US" sz="1800" b="1" i="1">
                <a:latin typeface="Arial" panose="020B0604020202020204" pitchFamily="34" charset="0"/>
              </a:rPr>
              <a:t>Exercise: Tabletop Discussion</a:t>
            </a:r>
            <a:endParaRPr lang="en-US" altLang="en-US" sz="1400" b="1" i="1">
              <a:latin typeface="Arial" panose="020B0604020202020204" pitchFamily="34" charset="0"/>
            </a:endParaRPr>
          </a:p>
          <a:p>
            <a:pPr eaLnBrk="1" hangingPunct="1">
              <a:spcBef>
                <a:spcPct val="0"/>
              </a:spcBef>
              <a:buFontTx/>
              <a:buNone/>
            </a:pPr>
            <a:endParaRPr lang="en-US" altLang="en-US" sz="1800" i="1">
              <a:latin typeface="Arial" panose="020B0604020202020204"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7" descr="dreamstime_9316142.jp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r="-10893"/>
          <a:stretch>
            <a:fillRect/>
          </a:stretch>
        </p:blipFill>
        <p:spPr bwMode="auto">
          <a:xfrm>
            <a:off x="1143000" y="2362200"/>
            <a:ext cx="6934200" cy="4398963"/>
          </a:xfrm>
          <a:prstGeom prst="rect">
            <a:avLst/>
          </a:prstGeom>
          <a:solidFill>
            <a:schemeClr val="accent4">
              <a:lumMod val="20000"/>
              <a:lumOff val="80000"/>
            </a:schemeClr>
          </a:solidFill>
          <a:ln w="9525">
            <a:noFill/>
            <a:miter lim="800000"/>
            <a:headEnd/>
            <a:tailEnd/>
          </a:ln>
          <a:effectLst>
            <a:outerShdw blurRad="50800" dist="50800" dir="5400000" algn="ctr" rotWithShape="0">
              <a:schemeClr val="bg1"/>
            </a:outerShdw>
          </a:effectLst>
        </p:spPr>
      </p:pic>
      <p:sp>
        <p:nvSpPr>
          <p:cNvPr id="55299" name="Rectangle 2"/>
          <p:cNvSpPr>
            <a:spLocks noGrp="1" noChangeArrowheads="1"/>
          </p:cNvSpPr>
          <p:nvPr>
            <p:ph type="title"/>
          </p:nvPr>
        </p:nvSpPr>
        <p:spPr>
          <a:xfrm>
            <a:off x="457200" y="304800"/>
            <a:ext cx="8229600" cy="1143000"/>
          </a:xfrm>
        </p:spPr>
        <p:txBody>
          <a:bodyPr/>
          <a:lstStyle/>
          <a:p>
            <a:pPr eaLnBrk="1" hangingPunct="1"/>
            <a:r>
              <a:rPr lang="en-US" altLang="en-US" smtClean="0"/>
              <a:t>Co-dependency Issues</a:t>
            </a:r>
          </a:p>
        </p:txBody>
      </p:sp>
      <p:sp>
        <p:nvSpPr>
          <p:cNvPr id="55300" name="Rectangle 3"/>
          <p:cNvSpPr>
            <a:spLocks noGrp="1" noChangeArrowheads="1"/>
          </p:cNvSpPr>
          <p:nvPr>
            <p:ph type="body" idx="1"/>
          </p:nvPr>
        </p:nvSpPr>
        <p:spPr>
          <a:xfrm>
            <a:off x="457200" y="1600200"/>
            <a:ext cx="8229600" cy="1828800"/>
          </a:xfrm>
        </p:spPr>
        <p:txBody>
          <a:bodyPr/>
          <a:lstStyle/>
          <a:p>
            <a:pPr eaLnBrk="1" hangingPunct="1"/>
            <a:endParaRPr lang="en-US" altLang="en-US" sz="2400" smtClean="0"/>
          </a:p>
          <a:p>
            <a:pPr eaLnBrk="1" hangingPunct="1">
              <a:buFontTx/>
              <a:buNone/>
            </a:pPr>
            <a:r>
              <a:rPr lang="en-US" altLang="en-US" sz="2400" smtClean="0"/>
              <a:t> </a:t>
            </a:r>
          </a:p>
        </p:txBody>
      </p:sp>
      <p:grpSp>
        <p:nvGrpSpPr>
          <p:cNvPr id="2" name="Group 1"/>
          <p:cNvGrpSpPr/>
          <p:nvPr/>
        </p:nvGrpSpPr>
        <p:grpSpPr>
          <a:xfrm>
            <a:off x="383326" y="1068784"/>
            <a:ext cx="8529747" cy="3450431"/>
            <a:chOff x="383326" y="1068784"/>
            <a:chExt cx="8529747" cy="3450431"/>
          </a:xfrm>
        </p:grpSpPr>
        <p:sp>
          <p:nvSpPr>
            <p:cNvPr id="3" name="Freeform 2"/>
            <p:cNvSpPr/>
            <p:nvPr/>
          </p:nvSpPr>
          <p:spPr>
            <a:xfrm rot="21600000">
              <a:off x="383326" y="1068784"/>
              <a:ext cx="3450431" cy="3450431"/>
            </a:xfrm>
            <a:custGeom>
              <a:avLst/>
              <a:gdLst>
                <a:gd name="connsiteX0" fmla="*/ 0 w 3450431"/>
                <a:gd name="connsiteY0" fmla="*/ 2242780 h 3450431"/>
                <a:gd name="connsiteX1" fmla="*/ 862608 w 3450431"/>
                <a:gd name="connsiteY1" fmla="*/ 2242780 h 3450431"/>
                <a:gd name="connsiteX2" fmla="*/ 862608 w 3450431"/>
                <a:gd name="connsiteY2" fmla="*/ 0 h 3450431"/>
                <a:gd name="connsiteX3" fmla="*/ 2587823 w 3450431"/>
                <a:gd name="connsiteY3" fmla="*/ 0 h 3450431"/>
                <a:gd name="connsiteX4" fmla="*/ 2587823 w 3450431"/>
                <a:gd name="connsiteY4" fmla="*/ 2242780 h 3450431"/>
                <a:gd name="connsiteX5" fmla="*/ 3450431 w 3450431"/>
                <a:gd name="connsiteY5" fmla="*/ 2242780 h 3450431"/>
                <a:gd name="connsiteX6" fmla="*/ 1725216 w 3450431"/>
                <a:gd name="connsiteY6" fmla="*/ 3450431 h 3450431"/>
                <a:gd name="connsiteX7" fmla="*/ 0 w 3450431"/>
                <a:gd name="connsiteY7" fmla="*/ 2242780 h 345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0431" h="3450431">
                  <a:moveTo>
                    <a:pt x="2242780" y="3450431"/>
                  </a:moveTo>
                  <a:lnTo>
                    <a:pt x="2242780" y="2587823"/>
                  </a:lnTo>
                  <a:lnTo>
                    <a:pt x="0" y="2587823"/>
                  </a:lnTo>
                  <a:lnTo>
                    <a:pt x="0" y="862608"/>
                  </a:lnTo>
                  <a:lnTo>
                    <a:pt x="2242780" y="862608"/>
                  </a:lnTo>
                  <a:lnTo>
                    <a:pt x="2242780" y="0"/>
                  </a:lnTo>
                  <a:lnTo>
                    <a:pt x="3450431" y="1725215"/>
                  </a:lnTo>
                  <a:lnTo>
                    <a:pt x="2242780" y="3450431"/>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63145" tIns="1125750" rIns="866968" bIns="1125753" numCol="1" spcCol="1270" anchor="ctr" anchorCtr="0">
              <a:noAutofit/>
            </a:bodyPr>
            <a:lstStyle/>
            <a:p>
              <a:pPr lvl="0" algn="ctr" defTabSz="1644650">
                <a:lnSpc>
                  <a:spcPct val="90000"/>
                </a:lnSpc>
                <a:spcBef>
                  <a:spcPct val="0"/>
                </a:spcBef>
                <a:spcAft>
                  <a:spcPct val="35000"/>
                </a:spcAft>
              </a:pPr>
              <a:r>
                <a:rPr lang="en-US" sz="3700" kern="1200" dirty="0" smtClean="0">
                  <a:solidFill>
                    <a:schemeClr val="tx2">
                      <a:lumMod val="50000"/>
                    </a:schemeClr>
                  </a:solidFill>
                </a:rPr>
                <a:t>Dependent caregiver</a:t>
              </a:r>
              <a:endParaRPr lang="en-US" sz="3700" kern="1200" dirty="0">
                <a:solidFill>
                  <a:schemeClr val="tx2">
                    <a:lumMod val="50000"/>
                  </a:schemeClr>
                </a:solidFill>
              </a:endParaRPr>
            </a:p>
          </p:txBody>
        </p:sp>
        <p:sp>
          <p:nvSpPr>
            <p:cNvPr id="5" name="Freeform 4"/>
            <p:cNvSpPr/>
            <p:nvPr/>
          </p:nvSpPr>
          <p:spPr>
            <a:xfrm>
              <a:off x="5462642" y="1068784"/>
              <a:ext cx="3450431" cy="3450431"/>
            </a:xfrm>
            <a:custGeom>
              <a:avLst/>
              <a:gdLst>
                <a:gd name="connsiteX0" fmla="*/ 0 w 3450431"/>
                <a:gd name="connsiteY0" fmla="*/ 2242780 h 3450431"/>
                <a:gd name="connsiteX1" fmla="*/ 862608 w 3450431"/>
                <a:gd name="connsiteY1" fmla="*/ 2242780 h 3450431"/>
                <a:gd name="connsiteX2" fmla="*/ 862608 w 3450431"/>
                <a:gd name="connsiteY2" fmla="*/ 0 h 3450431"/>
                <a:gd name="connsiteX3" fmla="*/ 2587823 w 3450431"/>
                <a:gd name="connsiteY3" fmla="*/ 0 h 3450431"/>
                <a:gd name="connsiteX4" fmla="*/ 2587823 w 3450431"/>
                <a:gd name="connsiteY4" fmla="*/ 2242780 h 3450431"/>
                <a:gd name="connsiteX5" fmla="*/ 3450431 w 3450431"/>
                <a:gd name="connsiteY5" fmla="*/ 2242780 h 3450431"/>
                <a:gd name="connsiteX6" fmla="*/ 1725216 w 3450431"/>
                <a:gd name="connsiteY6" fmla="*/ 3450431 h 3450431"/>
                <a:gd name="connsiteX7" fmla="*/ 0 w 3450431"/>
                <a:gd name="connsiteY7" fmla="*/ 2242780 h 345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0431" h="3450431">
                  <a:moveTo>
                    <a:pt x="1207651" y="0"/>
                  </a:moveTo>
                  <a:lnTo>
                    <a:pt x="1207651" y="862608"/>
                  </a:lnTo>
                  <a:lnTo>
                    <a:pt x="3450431" y="862608"/>
                  </a:lnTo>
                  <a:lnTo>
                    <a:pt x="3450431" y="2587823"/>
                  </a:lnTo>
                  <a:lnTo>
                    <a:pt x="1207651" y="2587823"/>
                  </a:lnTo>
                  <a:lnTo>
                    <a:pt x="1207651" y="3450431"/>
                  </a:lnTo>
                  <a:lnTo>
                    <a:pt x="0" y="1725216"/>
                  </a:lnTo>
                  <a:lnTo>
                    <a:pt x="1207651" y="0"/>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866970" tIns="1125752" rIns="263143" bIns="1125752" numCol="1" spcCol="1270" anchor="ctr" anchorCtr="0">
              <a:noAutofit/>
            </a:bodyPr>
            <a:lstStyle/>
            <a:p>
              <a:pPr lvl="0" algn="ctr" defTabSz="1644650">
                <a:lnSpc>
                  <a:spcPct val="90000"/>
                </a:lnSpc>
                <a:spcBef>
                  <a:spcPct val="0"/>
                </a:spcBef>
                <a:spcAft>
                  <a:spcPct val="35000"/>
                </a:spcAft>
              </a:pPr>
              <a:r>
                <a:rPr lang="en-US" sz="3700" kern="1200" dirty="0" smtClean="0">
                  <a:solidFill>
                    <a:schemeClr val="tx2">
                      <a:lumMod val="50000"/>
                    </a:schemeClr>
                  </a:solidFill>
                </a:rPr>
                <a:t>Protective victim</a:t>
              </a:r>
            </a:p>
          </p:txBody>
        </p:sp>
      </p:grpSp>
      <p:sp>
        <p:nvSpPr>
          <p:cNvPr id="7" name="TextBox 6"/>
          <p:cNvSpPr txBox="1">
            <a:spLocks noChangeArrowheads="1"/>
          </p:cNvSpPr>
          <p:nvPr/>
        </p:nvSpPr>
        <p:spPr bwMode="auto">
          <a:xfrm>
            <a:off x="3048000" y="1524000"/>
            <a:ext cx="32004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rebuchet MS" pitchFamily="34" charset="0"/>
              </a:defRPr>
            </a:lvl1pPr>
            <a:lvl2pPr marL="742950" indent="-285750" eaLnBrk="0" hangingPunct="0">
              <a:spcBef>
                <a:spcPct val="20000"/>
              </a:spcBef>
              <a:buChar char="–"/>
              <a:defRPr sz="2800">
                <a:solidFill>
                  <a:schemeClr val="tx1"/>
                </a:solidFill>
                <a:latin typeface="Trebuchet MS" pitchFamily="34" charset="0"/>
              </a:defRPr>
            </a:lvl2pPr>
            <a:lvl3pPr marL="1143000" indent="-228600" eaLnBrk="0" hangingPunct="0">
              <a:spcBef>
                <a:spcPct val="20000"/>
              </a:spcBef>
              <a:buChar char="•"/>
              <a:defRPr sz="2400">
                <a:solidFill>
                  <a:schemeClr val="tx1"/>
                </a:solidFill>
                <a:latin typeface="Trebuchet MS" pitchFamily="34" charset="0"/>
              </a:defRPr>
            </a:lvl3pPr>
            <a:lvl4pPr marL="1600200" indent="-228600" eaLnBrk="0" hangingPunct="0">
              <a:spcBef>
                <a:spcPct val="20000"/>
              </a:spcBef>
              <a:buChar char="–"/>
              <a:defRPr sz="2000">
                <a:solidFill>
                  <a:schemeClr val="tx1"/>
                </a:solidFill>
                <a:latin typeface="Trebuchet MS" pitchFamily="34" charset="0"/>
              </a:defRPr>
            </a:lvl4pPr>
            <a:lvl5pPr marL="2057400" indent="-228600" eaLnBrk="0" hangingPunct="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algn="ctr" eaLnBrk="1" hangingPunct="1">
              <a:spcBef>
                <a:spcPct val="0"/>
              </a:spcBef>
              <a:buFontTx/>
              <a:buNone/>
              <a:defRPr/>
            </a:pPr>
            <a:r>
              <a:rPr lang="en-US" altLang="en-US" dirty="0" smtClean="0">
                <a:solidFill>
                  <a:schemeClr val="tx2">
                    <a:lumMod val="50000"/>
                  </a:schemeClr>
                </a:solidFill>
                <a:latin typeface="Arial" charset="0"/>
                <a:cs typeface="Arial" charset="0"/>
              </a:rPr>
              <a:t>Role reversals</a:t>
            </a:r>
          </a:p>
          <a:p>
            <a:pPr algn="ctr" eaLnBrk="1" hangingPunct="1">
              <a:spcBef>
                <a:spcPct val="0"/>
              </a:spcBef>
              <a:buFontTx/>
              <a:buNone/>
              <a:defRPr/>
            </a:pPr>
            <a:endParaRPr lang="en-US" altLang="en-US" sz="1800" dirty="0" smtClean="0">
              <a:latin typeface="Arial" charset="0"/>
              <a:cs typeface="Arial"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3000"/>
                                        <p:tgtEl>
                                          <p:spTgt spid="7">
                                            <p:txEl>
                                              <p:pRg st="0" end="0"/>
                                            </p:txEl>
                                          </p:spTgt>
                                        </p:tgtEl>
                                      </p:cBhvr>
                                    </p:animEffect>
                                    <p:anim calcmode="lin" valueType="num">
                                      <p:cBhvr>
                                        <p:cTn id="8" dur="3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3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4"/>
          <p:cNvGrpSpPr>
            <a:grpSpLocks/>
          </p:cNvGrpSpPr>
          <p:nvPr/>
        </p:nvGrpSpPr>
        <p:grpSpPr bwMode="auto">
          <a:xfrm>
            <a:off x="457200" y="1447800"/>
            <a:ext cx="8382000" cy="4876800"/>
            <a:chOff x="381000" y="1447800"/>
            <a:chExt cx="8382000" cy="4876801"/>
          </a:xfrm>
        </p:grpSpPr>
        <p:sp>
          <p:nvSpPr>
            <p:cNvPr id="6" name="Rectangle 5"/>
            <p:cNvSpPr/>
            <p:nvPr/>
          </p:nvSpPr>
          <p:spPr>
            <a:xfrm>
              <a:off x="381000" y="1447800"/>
              <a:ext cx="8382000" cy="4800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7" name="Picture 6" descr="C:\Users\HP Compaq\AppData\Local\Microsoft\Windows\Temporary Internet Files\Content.IE5\0TA183TW\MCj04421160000[1].png"/>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lum contrast="30000"/>
              <a:extLst>
                <a:ext uri="{28A0092B-C50C-407E-A947-70E740481C1C}">
                  <a14:useLocalDpi xmlns:a14="http://schemas.microsoft.com/office/drawing/2010/main"/>
                </a:ext>
              </a:extLst>
            </a:blip>
            <a:srcRect/>
            <a:stretch>
              <a:fillRect/>
            </a:stretch>
          </p:blipFill>
          <p:spPr bwMode="auto">
            <a:xfrm flipH="1">
              <a:off x="4038600" y="1524000"/>
              <a:ext cx="4495798" cy="4800601"/>
            </a:xfrm>
            <a:prstGeom prst="rect">
              <a:avLst/>
            </a:prstGeom>
            <a:noFill/>
          </p:spPr>
        </p:pic>
      </p:grpSp>
      <p:sp>
        <p:nvSpPr>
          <p:cNvPr id="56323" name="Rectangle 2"/>
          <p:cNvSpPr>
            <a:spLocks noGrp="1" noChangeArrowheads="1"/>
          </p:cNvSpPr>
          <p:nvPr>
            <p:ph type="title"/>
          </p:nvPr>
        </p:nvSpPr>
        <p:spPr/>
        <p:txBody>
          <a:bodyPr/>
          <a:lstStyle/>
          <a:p>
            <a:pPr eaLnBrk="1" hangingPunct="1"/>
            <a:r>
              <a:rPr lang="en-US" altLang="en-US" smtClean="0"/>
              <a:t>Co-dependency Issues</a:t>
            </a:r>
          </a:p>
        </p:txBody>
      </p:sp>
      <p:sp>
        <p:nvSpPr>
          <p:cNvPr id="56324" name="Rectangle 3"/>
          <p:cNvSpPr>
            <a:spLocks noGrp="1" noChangeArrowheads="1"/>
          </p:cNvSpPr>
          <p:nvPr>
            <p:ph type="body" idx="1"/>
          </p:nvPr>
        </p:nvSpPr>
        <p:spPr>
          <a:xfrm>
            <a:off x="457200" y="1905000"/>
            <a:ext cx="8382000" cy="4343400"/>
          </a:xfrm>
        </p:spPr>
        <p:txBody>
          <a:bodyPr/>
          <a:lstStyle/>
          <a:p>
            <a:pPr eaLnBrk="1" hangingPunct="1"/>
            <a:r>
              <a:rPr lang="en-US" altLang="en-US" smtClean="0"/>
              <a:t>Using the five domains of assessment, evaluate Jimmie and Susan’s </a:t>
            </a:r>
            <a:r>
              <a:rPr lang="en-US" altLang="en-US" b="1" i="1" smtClean="0"/>
              <a:t>strengths</a:t>
            </a:r>
            <a:r>
              <a:rPr lang="en-US" altLang="en-US" smtClean="0"/>
              <a:t> and </a:t>
            </a:r>
            <a:r>
              <a:rPr lang="en-US" altLang="en-US" b="1" i="1" smtClean="0"/>
              <a:t>vulnerabilities</a:t>
            </a:r>
            <a:r>
              <a:rPr lang="en-US" altLang="en-US" smtClean="0"/>
              <a:t>. Also, what might be causing Susan’s change in behavior? </a:t>
            </a:r>
          </a:p>
        </p:txBody>
      </p:sp>
      <p:sp>
        <p:nvSpPr>
          <p:cNvPr id="56325" name="TextBox 3"/>
          <p:cNvSpPr txBox="1">
            <a:spLocks noChangeArrowheads="1"/>
          </p:cNvSpPr>
          <p:nvPr/>
        </p:nvSpPr>
        <p:spPr bwMode="auto">
          <a:xfrm>
            <a:off x="4267200" y="5562600"/>
            <a:ext cx="449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rebuchet MS" panose="020B0603020202020204" pitchFamily="34" charset="0"/>
              </a:defRPr>
            </a:lvl1pPr>
            <a:lvl2pPr marL="742950" indent="-285750" eaLnBrk="0" hangingPunct="0">
              <a:spcBef>
                <a:spcPct val="20000"/>
              </a:spcBef>
              <a:buChar char="–"/>
              <a:defRPr sz="2800">
                <a:solidFill>
                  <a:schemeClr val="tx1"/>
                </a:solidFill>
                <a:latin typeface="Trebuchet MS" panose="020B0603020202020204" pitchFamily="34" charset="0"/>
              </a:defRPr>
            </a:lvl2pPr>
            <a:lvl3pPr marL="1143000" indent="-228600" eaLnBrk="0" hangingPunct="0">
              <a:spcBef>
                <a:spcPct val="20000"/>
              </a:spcBef>
              <a:buChar char="•"/>
              <a:defRPr sz="2400">
                <a:solidFill>
                  <a:schemeClr val="tx1"/>
                </a:solidFill>
                <a:latin typeface="Trebuchet MS" panose="020B0603020202020204" pitchFamily="34" charset="0"/>
              </a:defRPr>
            </a:lvl3pPr>
            <a:lvl4pPr marL="1600200" indent="-228600" eaLnBrk="0" hangingPunct="0">
              <a:spcBef>
                <a:spcPct val="20000"/>
              </a:spcBef>
              <a:buChar char="–"/>
              <a:defRPr sz="2000">
                <a:solidFill>
                  <a:schemeClr val="tx1"/>
                </a:solidFill>
                <a:latin typeface="Trebuchet MS" panose="020B0603020202020204" pitchFamily="34" charset="0"/>
              </a:defRPr>
            </a:lvl4pPr>
            <a:lvl5pPr marL="2057400" indent="-228600" eaLnBrk="0" hangingPunct="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spcBef>
                <a:spcPct val="0"/>
              </a:spcBef>
              <a:buFontTx/>
              <a:buNone/>
            </a:pPr>
            <a:r>
              <a:rPr lang="en-US" altLang="en-US" sz="1400" b="1" i="1">
                <a:latin typeface="Arial" panose="020B0604020202020204" pitchFamily="34" charset="0"/>
              </a:rPr>
              <a:t>Activity #6 - Susan Case Example</a:t>
            </a:r>
            <a:br>
              <a:rPr lang="en-US" altLang="en-US" sz="1400" b="1" i="1">
                <a:latin typeface="Arial" panose="020B0604020202020204" pitchFamily="34" charset="0"/>
              </a:rPr>
            </a:br>
            <a:r>
              <a:rPr lang="en-US" altLang="en-US" sz="1400" b="1" i="1">
                <a:latin typeface="Arial" panose="020B0604020202020204" pitchFamily="34" charset="0"/>
              </a:rPr>
              <a:t>Handout #3 - Assessing Neglect Scale</a:t>
            </a:r>
          </a:p>
          <a:p>
            <a:pPr eaLnBrk="1" hangingPunct="1">
              <a:spcBef>
                <a:spcPct val="0"/>
              </a:spcBef>
              <a:buFontTx/>
              <a:buNone/>
            </a:pPr>
            <a:r>
              <a:rPr lang="en-US" altLang="en-US" sz="1400" b="1" i="1">
                <a:latin typeface="Arial" panose="020B0604020202020204" pitchFamily="34" charset="0"/>
              </a:rPr>
              <a:t>Exercise: Tabletop Discussion</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4"/>
          <p:cNvGrpSpPr>
            <a:grpSpLocks/>
          </p:cNvGrpSpPr>
          <p:nvPr/>
        </p:nvGrpSpPr>
        <p:grpSpPr bwMode="auto">
          <a:xfrm>
            <a:off x="457200" y="1447800"/>
            <a:ext cx="8458200" cy="4876800"/>
            <a:chOff x="381000" y="1447800"/>
            <a:chExt cx="8382000" cy="4876801"/>
          </a:xfrm>
        </p:grpSpPr>
        <p:sp>
          <p:nvSpPr>
            <p:cNvPr id="6" name="Rectangle 5"/>
            <p:cNvSpPr/>
            <p:nvPr/>
          </p:nvSpPr>
          <p:spPr>
            <a:xfrm>
              <a:off x="381000" y="1447800"/>
              <a:ext cx="8382000" cy="4800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7" name="Picture 6" descr="C:\Users\HP Compaq\AppData\Local\Microsoft\Windows\Temporary Internet Files\Content.IE5\0TA183TW\MCj04421160000[1].png"/>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lum contrast="30000"/>
              <a:extLst>
                <a:ext uri="{28A0092B-C50C-407E-A947-70E740481C1C}">
                  <a14:useLocalDpi xmlns:a14="http://schemas.microsoft.com/office/drawing/2010/main"/>
                </a:ext>
              </a:extLst>
            </a:blip>
            <a:srcRect/>
            <a:stretch>
              <a:fillRect/>
            </a:stretch>
          </p:blipFill>
          <p:spPr bwMode="auto">
            <a:xfrm flipH="1">
              <a:off x="4038600" y="1524000"/>
              <a:ext cx="4495798" cy="4800601"/>
            </a:xfrm>
            <a:prstGeom prst="rect">
              <a:avLst/>
            </a:prstGeom>
            <a:noFill/>
          </p:spPr>
        </p:pic>
      </p:grpSp>
      <p:sp>
        <p:nvSpPr>
          <p:cNvPr id="57347" name="Rectangle 2"/>
          <p:cNvSpPr>
            <a:spLocks noGrp="1" noChangeArrowheads="1"/>
          </p:cNvSpPr>
          <p:nvPr>
            <p:ph type="title"/>
          </p:nvPr>
        </p:nvSpPr>
        <p:spPr/>
        <p:txBody>
          <a:bodyPr/>
          <a:lstStyle/>
          <a:p>
            <a:pPr eaLnBrk="1" hangingPunct="1"/>
            <a:r>
              <a:rPr lang="en-US" altLang="en-US" smtClean="0"/>
              <a:t>Unintentional Neglect</a:t>
            </a:r>
          </a:p>
        </p:txBody>
      </p:sp>
      <p:sp>
        <p:nvSpPr>
          <p:cNvPr id="57348" name="Rectangle 3"/>
          <p:cNvSpPr>
            <a:spLocks noGrp="1" noChangeArrowheads="1"/>
          </p:cNvSpPr>
          <p:nvPr>
            <p:ph type="body" idx="1"/>
          </p:nvPr>
        </p:nvSpPr>
        <p:spPr>
          <a:xfrm>
            <a:off x="457200" y="1371600"/>
            <a:ext cx="8153400" cy="5029200"/>
          </a:xfrm>
        </p:spPr>
        <p:txBody>
          <a:bodyPr/>
          <a:lstStyle/>
          <a:p>
            <a:pPr eaLnBrk="1" hangingPunct="1">
              <a:lnSpc>
                <a:spcPct val="90000"/>
              </a:lnSpc>
              <a:buFontTx/>
              <a:buNone/>
            </a:pPr>
            <a:r>
              <a:rPr lang="en-US" altLang="en-US" smtClean="0"/>
              <a:t>Neglect may occur because the caregiver:</a:t>
            </a:r>
          </a:p>
          <a:p>
            <a:pPr eaLnBrk="1" hangingPunct="1">
              <a:lnSpc>
                <a:spcPct val="90000"/>
              </a:lnSpc>
              <a:buFontTx/>
              <a:buNone/>
            </a:pPr>
            <a:endParaRPr lang="en-US" altLang="en-US" sz="1000" smtClean="0"/>
          </a:p>
          <a:p>
            <a:pPr eaLnBrk="1" hangingPunct="1">
              <a:lnSpc>
                <a:spcPct val="90000"/>
              </a:lnSpc>
            </a:pPr>
            <a:r>
              <a:rPr lang="en-US" altLang="en-US" sz="2800" smtClean="0"/>
              <a:t>Lacks understanding of the victim’s needs</a:t>
            </a:r>
          </a:p>
          <a:p>
            <a:pPr eaLnBrk="1" hangingPunct="1">
              <a:lnSpc>
                <a:spcPct val="90000"/>
              </a:lnSpc>
              <a:buFontTx/>
              <a:buNone/>
            </a:pPr>
            <a:endParaRPr lang="en-US" altLang="en-US" sz="800" smtClean="0"/>
          </a:p>
          <a:p>
            <a:pPr eaLnBrk="1" hangingPunct="1">
              <a:lnSpc>
                <a:spcPct val="90000"/>
              </a:lnSpc>
            </a:pPr>
            <a:r>
              <a:rPr lang="en-US" altLang="en-US" sz="2800" smtClean="0"/>
              <a:t>Is not trained </a:t>
            </a:r>
          </a:p>
          <a:p>
            <a:pPr eaLnBrk="1" hangingPunct="1">
              <a:lnSpc>
                <a:spcPct val="90000"/>
              </a:lnSpc>
              <a:buFontTx/>
              <a:buNone/>
            </a:pPr>
            <a:endParaRPr lang="en-US" altLang="en-US" sz="800" smtClean="0"/>
          </a:p>
          <a:p>
            <a:pPr eaLnBrk="1" hangingPunct="1">
              <a:lnSpc>
                <a:spcPct val="90000"/>
              </a:lnSpc>
            </a:pPr>
            <a:r>
              <a:rPr lang="en-US" altLang="en-US" sz="2800" smtClean="0"/>
              <a:t>Is physically, mentally or emotionally incapable of adequate providing care</a:t>
            </a:r>
          </a:p>
          <a:p>
            <a:pPr eaLnBrk="1" hangingPunct="1">
              <a:lnSpc>
                <a:spcPct val="90000"/>
              </a:lnSpc>
              <a:buFontTx/>
              <a:buNone/>
            </a:pPr>
            <a:endParaRPr lang="en-US" altLang="en-US" sz="800" smtClean="0"/>
          </a:p>
          <a:p>
            <a:pPr eaLnBrk="1" hangingPunct="1">
              <a:lnSpc>
                <a:spcPct val="90000"/>
              </a:lnSpc>
            </a:pPr>
            <a:r>
              <a:rPr lang="en-US" altLang="en-US" sz="2800" smtClean="0"/>
              <a:t>Does not have a clear understanding of or agreement about the victim’s expectations</a:t>
            </a:r>
          </a:p>
          <a:p>
            <a:pPr eaLnBrk="1" hangingPunct="1">
              <a:lnSpc>
                <a:spcPct val="90000"/>
              </a:lnSpc>
              <a:buFontTx/>
              <a:buNone/>
            </a:pPr>
            <a:endParaRPr lang="en-US" altLang="en-US" sz="800" smtClean="0"/>
          </a:p>
          <a:p>
            <a:pPr eaLnBrk="1" hangingPunct="1">
              <a:lnSpc>
                <a:spcPct val="90000"/>
              </a:lnSpc>
            </a:pPr>
            <a:r>
              <a:rPr lang="en-US" altLang="en-US" sz="2800" smtClean="0"/>
              <a:t>Lacks resources and/or social supports</a:t>
            </a:r>
          </a:p>
          <a:p>
            <a:pPr eaLnBrk="1" hangingPunct="1">
              <a:lnSpc>
                <a:spcPct val="90000"/>
              </a:lnSpc>
              <a:buFontTx/>
              <a:buNone/>
            </a:pPr>
            <a:endParaRPr lang="en-US" altLang="en-US" sz="800" smtClean="0"/>
          </a:p>
          <a:p>
            <a:pPr eaLnBrk="1" hangingPunct="1">
              <a:lnSpc>
                <a:spcPct val="90000"/>
              </a:lnSpc>
            </a:pPr>
            <a:r>
              <a:rPr lang="en-US" altLang="en-US" sz="2800" smtClean="0"/>
              <a:t>Benign Neglect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4"/>
          <p:cNvGrpSpPr>
            <a:grpSpLocks/>
          </p:cNvGrpSpPr>
          <p:nvPr/>
        </p:nvGrpSpPr>
        <p:grpSpPr bwMode="auto">
          <a:xfrm>
            <a:off x="457200" y="1447800"/>
            <a:ext cx="8458200" cy="4876800"/>
            <a:chOff x="381000" y="1447800"/>
            <a:chExt cx="8382000" cy="4876801"/>
          </a:xfrm>
        </p:grpSpPr>
        <p:sp>
          <p:nvSpPr>
            <p:cNvPr id="6" name="Rectangle 5"/>
            <p:cNvSpPr/>
            <p:nvPr/>
          </p:nvSpPr>
          <p:spPr>
            <a:xfrm>
              <a:off x="381000" y="1447800"/>
              <a:ext cx="8382000" cy="4800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7" name="Picture 6" descr="C:\Users\HP Compaq\AppData\Local\Microsoft\Windows\Temporary Internet Files\Content.IE5\0TA183TW\MCj04421160000[1].png"/>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lum contrast="30000"/>
              <a:extLst>
                <a:ext uri="{28A0092B-C50C-407E-A947-70E740481C1C}">
                  <a14:useLocalDpi xmlns:a14="http://schemas.microsoft.com/office/drawing/2010/main"/>
                </a:ext>
              </a:extLst>
            </a:blip>
            <a:srcRect/>
            <a:stretch>
              <a:fillRect/>
            </a:stretch>
          </p:blipFill>
          <p:spPr bwMode="auto">
            <a:xfrm flipH="1">
              <a:off x="4038600" y="1524000"/>
              <a:ext cx="4495798" cy="4800601"/>
            </a:xfrm>
            <a:prstGeom prst="rect">
              <a:avLst/>
            </a:prstGeom>
            <a:noFill/>
          </p:spPr>
        </p:pic>
      </p:grpSp>
      <p:sp>
        <p:nvSpPr>
          <p:cNvPr id="58371" name="Rectangle 2"/>
          <p:cNvSpPr>
            <a:spLocks noGrp="1" noChangeArrowheads="1"/>
          </p:cNvSpPr>
          <p:nvPr>
            <p:ph type="title"/>
          </p:nvPr>
        </p:nvSpPr>
        <p:spPr>
          <a:xfrm>
            <a:off x="457200" y="274638"/>
            <a:ext cx="8229600" cy="868362"/>
          </a:xfrm>
        </p:spPr>
        <p:txBody>
          <a:bodyPr/>
          <a:lstStyle/>
          <a:p>
            <a:pPr eaLnBrk="1" hangingPunct="1"/>
            <a:r>
              <a:rPr lang="en-US" altLang="en-US" smtClean="0"/>
              <a:t>Intentional Neglect</a:t>
            </a:r>
          </a:p>
        </p:txBody>
      </p:sp>
      <p:sp>
        <p:nvSpPr>
          <p:cNvPr id="58372" name="Rectangle 3"/>
          <p:cNvSpPr>
            <a:spLocks noGrp="1" noChangeArrowheads="1"/>
          </p:cNvSpPr>
          <p:nvPr>
            <p:ph type="body" idx="1"/>
          </p:nvPr>
        </p:nvSpPr>
        <p:spPr>
          <a:xfrm>
            <a:off x="457200" y="1524000"/>
            <a:ext cx="8458200" cy="4876800"/>
          </a:xfrm>
        </p:spPr>
        <p:txBody>
          <a:bodyPr/>
          <a:lstStyle/>
          <a:p>
            <a:pPr eaLnBrk="1" hangingPunct="1">
              <a:lnSpc>
                <a:spcPct val="90000"/>
              </a:lnSpc>
            </a:pPr>
            <a:r>
              <a:rPr lang="en-US" altLang="en-US" sz="2800" smtClean="0"/>
              <a:t>“Intent” is a legal term</a:t>
            </a:r>
          </a:p>
          <a:p>
            <a:pPr eaLnBrk="1" hangingPunct="1">
              <a:lnSpc>
                <a:spcPct val="90000"/>
              </a:lnSpc>
            </a:pPr>
            <a:r>
              <a:rPr lang="en-US" altLang="en-US" sz="2800" b="1" smtClean="0"/>
              <a:t>APS professionals do not have the legal authority to determine intent</a:t>
            </a:r>
          </a:p>
          <a:p>
            <a:pPr eaLnBrk="1" hangingPunct="1">
              <a:lnSpc>
                <a:spcPct val="90000"/>
              </a:lnSpc>
            </a:pPr>
            <a:r>
              <a:rPr lang="en-US" altLang="en-US" sz="2800" smtClean="0"/>
              <a:t>A thorough APS investigation should always explore all the possible causes of the neglect</a:t>
            </a:r>
          </a:p>
        </p:txBody>
      </p:sp>
      <p:grpSp>
        <p:nvGrpSpPr>
          <p:cNvPr id="2" name="Group 1"/>
          <p:cNvGrpSpPr/>
          <p:nvPr/>
        </p:nvGrpSpPr>
        <p:grpSpPr>
          <a:xfrm>
            <a:off x="457200" y="3810000"/>
            <a:ext cx="8016856" cy="2804075"/>
            <a:chOff x="457200" y="3810000"/>
            <a:chExt cx="8016856" cy="2804075"/>
          </a:xfrm>
        </p:grpSpPr>
        <p:sp>
          <p:nvSpPr>
            <p:cNvPr id="3" name="Freeform 2"/>
            <p:cNvSpPr/>
            <p:nvPr/>
          </p:nvSpPr>
          <p:spPr>
            <a:xfrm>
              <a:off x="457200" y="3810013"/>
              <a:ext cx="4764943" cy="2804062"/>
            </a:xfrm>
            <a:custGeom>
              <a:avLst/>
              <a:gdLst>
                <a:gd name="connsiteX0" fmla="*/ 0 w 4764943"/>
                <a:gd name="connsiteY0" fmla="*/ 1402031 h 2804062"/>
                <a:gd name="connsiteX1" fmla="*/ 2382472 w 4764943"/>
                <a:gd name="connsiteY1" fmla="*/ 0 h 2804062"/>
                <a:gd name="connsiteX2" fmla="*/ 4764944 w 4764943"/>
                <a:gd name="connsiteY2" fmla="*/ 1402031 h 2804062"/>
                <a:gd name="connsiteX3" fmla="*/ 2382472 w 4764943"/>
                <a:gd name="connsiteY3" fmla="*/ 2804062 h 2804062"/>
                <a:gd name="connsiteX4" fmla="*/ 0 w 4764943"/>
                <a:gd name="connsiteY4" fmla="*/ 1402031 h 280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943" h="2804062">
                  <a:moveTo>
                    <a:pt x="0" y="1402031"/>
                  </a:moveTo>
                  <a:cubicBezTo>
                    <a:pt x="0" y="627711"/>
                    <a:pt x="1066669" y="0"/>
                    <a:pt x="2382472" y="0"/>
                  </a:cubicBezTo>
                  <a:cubicBezTo>
                    <a:pt x="3698275" y="0"/>
                    <a:pt x="4764944" y="627711"/>
                    <a:pt x="4764944" y="1402031"/>
                  </a:cubicBezTo>
                  <a:cubicBezTo>
                    <a:pt x="4764944" y="2176351"/>
                    <a:pt x="3698275" y="2804062"/>
                    <a:pt x="2382472" y="2804062"/>
                  </a:cubicBezTo>
                  <a:cubicBezTo>
                    <a:pt x="1066669" y="2804062"/>
                    <a:pt x="0" y="2176351"/>
                    <a:pt x="0" y="1402031"/>
                  </a:cubicBezTo>
                  <a:close/>
                </a:path>
              </a:pathLst>
            </a:custGeom>
          </p:spPr>
          <p:style>
            <a:lnRef idx="3">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665374" tIns="330659" rIns="1352215" bIns="330659" numCol="1" spcCol="1270" anchor="ctr" anchorCtr="0">
              <a:noAutofit/>
            </a:bodyPr>
            <a:lstStyle/>
            <a:p>
              <a:pPr lvl="0" algn="ctr" defTabSz="889000">
                <a:lnSpc>
                  <a:spcPct val="90000"/>
                </a:lnSpc>
                <a:spcBef>
                  <a:spcPct val="0"/>
                </a:spcBef>
                <a:spcAft>
                  <a:spcPct val="35000"/>
                </a:spcAft>
              </a:pPr>
              <a:r>
                <a:rPr lang="en-US" sz="2000" kern="1200" dirty="0" smtClean="0"/>
                <a:t>Focus of the APS investigation and service plan is on assuring the </a:t>
              </a:r>
              <a:r>
                <a:rPr lang="en-US" sz="2000" b="1" kern="1200" dirty="0" smtClean="0"/>
                <a:t>safety and well-being of the victim</a:t>
              </a:r>
              <a:endParaRPr lang="en-US" sz="2000" kern="1200" dirty="0"/>
            </a:p>
          </p:txBody>
        </p:sp>
        <p:sp>
          <p:nvSpPr>
            <p:cNvPr id="5" name="Freeform 4"/>
            <p:cNvSpPr/>
            <p:nvPr/>
          </p:nvSpPr>
          <p:spPr>
            <a:xfrm>
              <a:off x="3934868" y="3810000"/>
              <a:ext cx="4539188" cy="2804062"/>
            </a:xfrm>
            <a:custGeom>
              <a:avLst/>
              <a:gdLst>
                <a:gd name="connsiteX0" fmla="*/ 0 w 4539188"/>
                <a:gd name="connsiteY0" fmla="*/ 1402031 h 2804062"/>
                <a:gd name="connsiteX1" fmla="*/ 2269594 w 4539188"/>
                <a:gd name="connsiteY1" fmla="*/ 0 h 2804062"/>
                <a:gd name="connsiteX2" fmla="*/ 4539188 w 4539188"/>
                <a:gd name="connsiteY2" fmla="*/ 1402031 h 2804062"/>
                <a:gd name="connsiteX3" fmla="*/ 2269594 w 4539188"/>
                <a:gd name="connsiteY3" fmla="*/ 2804062 h 2804062"/>
                <a:gd name="connsiteX4" fmla="*/ 0 w 4539188"/>
                <a:gd name="connsiteY4" fmla="*/ 1402031 h 280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9188" h="2804062">
                  <a:moveTo>
                    <a:pt x="0" y="1402031"/>
                  </a:moveTo>
                  <a:cubicBezTo>
                    <a:pt x="0" y="627711"/>
                    <a:pt x="1016132" y="0"/>
                    <a:pt x="2269594" y="0"/>
                  </a:cubicBezTo>
                  <a:cubicBezTo>
                    <a:pt x="3523056" y="0"/>
                    <a:pt x="4539188" y="627711"/>
                    <a:pt x="4539188" y="1402031"/>
                  </a:cubicBezTo>
                  <a:cubicBezTo>
                    <a:pt x="4539188" y="2176351"/>
                    <a:pt x="3523056" y="2804062"/>
                    <a:pt x="2269594" y="2804062"/>
                  </a:cubicBezTo>
                  <a:cubicBezTo>
                    <a:pt x="1016132" y="2804062"/>
                    <a:pt x="0" y="2176351"/>
                    <a:pt x="0" y="1402031"/>
                  </a:cubicBezTo>
                  <a:close/>
                </a:path>
              </a:pathLst>
            </a:custGeom>
          </p:spPr>
          <p:style>
            <a:lnRef idx="3">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1288148" tIns="330659" rIns="633851" bIns="330659" numCol="1" spcCol="1270" anchor="ctr" anchorCtr="0">
              <a:noAutofit/>
            </a:bodyPr>
            <a:lstStyle/>
            <a:p>
              <a:pPr lvl="0" algn="ctr" defTabSz="844550">
                <a:lnSpc>
                  <a:spcPct val="90000"/>
                </a:lnSpc>
                <a:spcBef>
                  <a:spcPct val="0"/>
                </a:spcBef>
                <a:spcAft>
                  <a:spcPct val="35000"/>
                </a:spcAft>
              </a:pPr>
              <a:r>
                <a:rPr lang="en-US" sz="1900" kern="1200" dirty="0" smtClean="0"/>
                <a:t>Focus of the law enforcement involvement is determining criminal intent and </a:t>
              </a:r>
              <a:r>
                <a:rPr lang="en-US" sz="1900" b="1" kern="1200" dirty="0" smtClean="0"/>
                <a:t>holding the perpetrator accountable</a:t>
              </a:r>
              <a:r>
                <a:rPr lang="en-US" sz="1900" kern="1200" dirty="0" smtClean="0"/>
                <a:t>.</a:t>
              </a:r>
            </a:p>
          </p:txBody>
        </p:sp>
      </p:grpSp>
    </p:spTree>
    <p:custDataLst>
      <p:tags r:id="rId1"/>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mtClean="0"/>
              <a:t>Caregiver Excuses for Neglect</a:t>
            </a:r>
          </a:p>
        </p:txBody>
      </p:sp>
      <p:sp>
        <p:nvSpPr>
          <p:cNvPr id="4" name="Rounded Rectangular Callout 3"/>
          <p:cNvSpPr/>
          <p:nvPr/>
        </p:nvSpPr>
        <p:spPr>
          <a:xfrm>
            <a:off x="609600" y="1371600"/>
            <a:ext cx="2514600" cy="1447800"/>
          </a:xfrm>
          <a:prstGeom prst="wedgeRoundRectCallout">
            <a:avLst>
              <a:gd name="adj1" fmla="val -3517"/>
              <a:gd name="adj2" fmla="val 70520"/>
              <a:gd name="adj3" fmla="val 16667"/>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rgbClr val="FFFFFF"/>
                </a:solidFill>
                <a:cs typeface="Arial" charset="0"/>
              </a:rPr>
              <a:t>“</a:t>
            </a:r>
            <a:r>
              <a:rPr lang="en-US" sz="2800">
                <a:solidFill>
                  <a:schemeClr val="tx1"/>
                </a:solidFill>
                <a:cs typeface="Arial" charset="0"/>
              </a:rPr>
              <a:t>She has always lived like this.” </a:t>
            </a:r>
          </a:p>
        </p:txBody>
      </p:sp>
      <p:sp>
        <p:nvSpPr>
          <p:cNvPr id="5" name="Rounded Rectangular Callout 4"/>
          <p:cNvSpPr/>
          <p:nvPr/>
        </p:nvSpPr>
        <p:spPr>
          <a:xfrm>
            <a:off x="4419600" y="1295400"/>
            <a:ext cx="3733800" cy="1447800"/>
          </a:xfrm>
          <a:prstGeom prst="wedgeRoundRectCallout">
            <a:avLst>
              <a:gd name="adj1" fmla="val -36771"/>
              <a:gd name="adj2" fmla="val 70520"/>
              <a:gd name="adj3" fmla="val 16667"/>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a:solidFill>
                  <a:schemeClr val="tx1"/>
                </a:solidFill>
                <a:cs typeface="Arial" charset="0"/>
              </a:rPr>
              <a:t>“He doesn't want medication/medical treatment.” </a:t>
            </a:r>
          </a:p>
        </p:txBody>
      </p:sp>
      <p:sp>
        <p:nvSpPr>
          <p:cNvPr id="7" name="Rounded Rectangular Callout 6"/>
          <p:cNvSpPr/>
          <p:nvPr/>
        </p:nvSpPr>
        <p:spPr>
          <a:xfrm>
            <a:off x="1524000" y="3505200"/>
            <a:ext cx="3886200" cy="685800"/>
          </a:xfrm>
          <a:prstGeom prst="wedgeRoundRectCallout">
            <a:avLst>
              <a:gd name="adj1" fmla="val -5894"/>
              <a:gd name="adj2" fmla="val 79431"/>
              <a:gd name="adj3" fmla="val 16667"/>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a:solidFill>
                  <a:schemeClr val="tx1"/>
                </a:solidFill>
                <a:cs typeface="Arial" charset="0"/>
              </a:rPr>
              <a:t>“She refuses to eat.” </a:t>
            </a:r>
          </a:p>
        </p:txBody>
      </p:sp>
      <p:sp>
        <p:nvSpPr>
          <p:cNvPr id="8" name="Rounded Rectangular Callout 7"/>
          <p:cNvSpPr/>
          <p:nvPr/>
        </p:nvSpPr>
        <p:spPr>
          <a:xfrm>
            <a:off x="685800" y="5029200"/>
            <a:ext cx="4191000" cy="914400"/>
          </a:xfrm>
          <a:prstGeom prst="wedgeRoundRectCallout">
            <a:avLst>
              <a:gd name="adj1" fmla="val 37695"/>
              <a:gd name="adj2" fmla="val 81548"/>
              <a:gd name="adj3" fmla="val 16667"/>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a:solidFill>
                  <a:schemeClr val="tx1"/>
                </a:solidFill>
                <a:cs typeface="Arial" charset="0"/>
              </a:rPr>
              <a:t>“I didn’t know how sick she was.” </a:t>
            </a:r>
          </a:p>
        </p:txBody>
      </p:sp>
      <p:sp>
        <p:nvSpPr>
          <p:cNvPr id="9" name="Rounded Rectangular Callout 8"/>
          <p:cNvSpPr/>
          <p:nvPr/>
        </p:nvSpPr>
        <p:spPr>
          <a:xfrm>
            <a:off x="5867400" y="3048000"/>
            <a:ext cx="2286000" cy="2590800"/>
          </a:xfrm>
          <a:prstGeom prst="wedgeRoundRectCallout">
            <a:avLst>
              <a:gd name="adj1" fmla="val -45323"/>
              <a:gd name="adj2" fmla="val 74291"/>
              <a:gd name="adj3" fmla="val 16667"/>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a:solidFill>
                  <a:schemeClr val="tx1"/>
                </a:solidFill>
                <a:cs typeface="Arial" charset="0"/>
              </a:rPr>
              <a:t>“Taking care of him is very difficult.” </a:t>
            </a:r>
          </a:p>
        </p:txBody>
      </p:sp>
    </p:spTree>
    <p:custDataLst>
      <p:tags r:id="rId1"/>
    </p:custData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8" name="Group 3"/>
          <p:cNvGrpSpPr>
            <a:grpSpLocks/>
          </p:cNvGrpSpPr>
          <p:nvPr/>
        </p:nvGrpSpPr>
        <p:grpSpPr bwMode="auto">
          <a:xfrm>
            <a:off x="457200" y="1447800"/>
            <a:ext cx="8458200" cy="4876800"/>
            <a:chOff x="381000" y="1447800"/>
            <a:chExt cx="8382000" cy="4876801"/>
          </a:xfrm>
        </p:grpSpPr>
        <p:sp>
          <p:nvSpPr>
            <p:cNvPr id="5" name="Rectangle 4"/>
            <p:cNvSpPr/>
            <p:nvPr/>
          </p:nvSpPr>
          <p:spPr>
            <a:xfrm>
              <a:off x="381000" y="1447800"/>
              <a:ext cx="8382000" cy="4800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6" name="Picture 5" descr="C:\Users\HP Compaq\AppData\Local\Microsoft\Windows\Temporary Internet Files\Content.IE5\0TA183TW\MCj04421160000[1].png"/>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lum contrast="30000"/>
              <a:extLst>
                <a:ext uri="{28A0092B-C50C-407E-A947-70E740481C1C}">
                  <a14:useLocalDpi xmlns:a14="http://schemas.microsoft.com/office/drawing/2010/main"/>
                </a:ext>
              </a:extLst>
            </a:blip>
            <a:srcRect/>
            <a:stretch>
              <a:fillRect/>
            </a:stretch>
          </p:blipFill>
          <p:spPr bwMode="auto">
            <a:xfrm flipH="1">
              <a:off x="4038600" y="1524000"/>
              <a:ext cx="4495798" cy="4800601"/>
            </a:xfrm>
            <a:prstGeom prst="rect">
              <a:avLst/>
            </a:prstGeom>
            <a:noFill/>
          </p:spPr>
        </p:pic>
      </p:grpSp>
      <p:sp>
        <p:nvSpPr>
          <p:cNvPr id="60419" name="Rectangle 2"/>
          <p:cNvSpPr>
            <a:spLocks noGrp="1" noChangeArrowheads="1"/>
          </p:cNvSpPr>
          <p:nvPr>
            <p:ph type="title"/>
          </p:nvPr>
        </p:nvSpPr>
        <p:spPr>
          <a:xfrm>
            <a:off x="457200" y="274638"/>
            <a:ext cx="8229600" cy="1630362"/>
          </a:xfrm>
        </p:spPr>
        <p:txBody>
          <a:bodyPr/>
          <a:lstStyle/>
          <a:p>
            <a:pPr eaLnBrk="1" hangingPunct="1"/>
            <a:r>
              <a:rPr lang="en-US" altLang="en-US" smtClean="0"/>
              <a:t>Assessing Allegations of Neglect</a:t>
            </a:r>
          </a:p>
        </p:txBody>
      </p:sp>
      <p:sp>
        <p:nvSpPr>
          <p:cNvPr id="60420" name="Rectangle 3"/>
          <p:cNvSpPr>
            <a:spLocks noGrp="1" noChangeArrowheads="1"/>
          </p:cNvSpPr>
          <p:nvPr>
            <p:ph type="body" idx="1"/>
          </p:nvPr>
        </p:nvSpPr>
        <p:spPr>
          <a:xfrm>
            <a:off x="5562600" y="6324600"/>
            <a:ext cx="3276600" cy="533400"/>
          </a:xfrm>
        </p:spPr>
        <p:txBody>
          <a:bodyPr/>
          <a:lstStyle/>
          <a:p>
            <a:pPr eaLnBrk="1" hangingPunct="1">
              <a:buFontTx/>
              <a:buNone/>
            </a:pPr>
            <a:r>
              <a:rPr lang="en-US" altLang="en-US" sz="1800" b="1" i="1" smtClean="0"/>
              <a:t>Handout # 4 - Pop Quiz</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706527" y="1905000"/>
            <a:ext cx="5969236" cy="4006850"/>
          </a:xfrm>
          <a:prstGeom prst="rect">
            <a:avLst/>
          </a:prstGeom>
          <a:solidFill>
            <a:srgbClr val="FFFFFF">
              <a:shade val="85000"/>
            </a:srgbClr>
          </a:solidFill>
          <a:ln w="88900" cap="sq">
            <a:solidFill>
              <a:srgbClr val="FFFFFF"/>
            </a:solidFill>
            <a:miter lim="800000"/>
          </a:ln>
          <a:effectLst>
            <a:outerShdw blurRad="254000" dist="1905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smtClean="0"/>
              <a:t>Interviewing Best Practices</a:t>
            </a:r>
          </a:p>
        </p:txBody>
      </p:sp>
      <p:sp>
        <p:nvSpPr>
          <p:cNvPr id="61443" name="Rectangle 3"/>
          <p:cNvSpPr>
            <a:spLocks noGrp="1" noChangeArrowheads="1"/>
          </p:cNvSpPr>
          <p:nvPr>
            <p:ph type="body" idx="1"/>
          </p:nvPr>
        </p:nvSpPr>
        <p:spPr>
          <a:xfrm>
            <a:off x="3200400" y="1524000"/>
            <a:ext cx="5638800" cy="4953000"/>
          </a:xfrm>
        </p:spPr>
        <p:txBody>
          <a:bodyPr/>
          <a:lstStyle/>
          <a:p>
            <a:pPr eaLnBrk="1" hangingPunct="1"/>
            <a:r>
              <a:rPr lang="en-US" altLang="en-US" sz="2800" smtClean="0"/>
              <a:t>Practice your interviewing style</a:t>
            </a:r>
          </a:p>
          <a:p>
            <a:pPr eaLnBrk="1" hangingPunct="1">
              <a:buFontTx/>
              <a:buNone/>
            </a:pPr>
            <a:endParaRPr lang="en-US" altLang="en-US" sz="800" smtClean="0"/>
          </a:p>
          <a:p>
            <a:pPr eaLnBrk="1" hangingPunct="1"/>
            <a:r>
              <a:rPr lang="en-US" altLang="en-US" sz="2800" smtClean="0"/>
              <a:t>Be aware of possible responses to questions</a:t>
            </a:r>
          </a:p>
          <a:p>
            <a:pPr eaLnBrk="1" hangingPunct="1">
              <a:buFontTx/>
              <a:buNone/>
            </a:pPr>
            <a:endParaRPr lang="en-US" altLang="en-US" sz="800" smtClean="0"/>
          </a:p>
          <a:p>
            <a:pPr eaLnBrk="1" hangingPunct="1"/>
            <a:r>
              <a:rPr lang="en-US" altLang="en-US" sz="2800" smtClean="0"/>
              <a:t>Avoid questions that assume guilt</a:t>
            </a:r>
          </a:p>
          <a:p>
            <a:pPr eaLnBrk="1" hangingPunct="1">
              <a:buFontTx/>
              <a:buNone/>
            </a:pPr>
            <a:endParaRPr lang="en-US" altLang="en-US" sz="800" smtClean="0"/>
          </a:p>
          <a:p>
            <a:pPr eaLnBrk="1" hangingPunct="1"/>
            <a:r>
              <a:rPr lang="en-US" altLang="en-US" sz="2800" smtClean="0"/>
              <a:t>Avoid questions that prompt “yes” &amp; “no” responses</a:t>
            </a:r>
          </a:p>
          <a:p>
            <a:pPr eaLnBrk="1" hangingPunct="1">
              <a:buFontTx/>
              <a:buNone/>
            </a:pPr>
            <a:endParaRPr lang="en-US" altLang="en-US" sz="800" smtClean="0"/>
          </a:p>
          <a:p>
            <a:pPr eaLnBrk="1" hangingPunct="1"/>
            <a:r>
              <a:rPr lang="en-US" altLang="en-US" sz="2800" smtClean="0"/>
              <a:t>Focus on interview content, not who made the report</a:t>
            </a:r>
          </a:p>
        </p:txBody>
      </p:sp>
      <p:pic>
        <p:nvPicPr>
          <p:cNvPr id="4" name="Picture 3" descr="canstockphoto154507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1905000"/>
            <a:ext cx="2590800" cy="3886200"/>
          </a:xfrm>
          <a:prstGeom prst="rect">
            <a:avLst/>
          </a:prstGeom>
          <a:solidFill>
            <a:srgbClr val="FFFFFF">
              <a:shade val="85000"/>
            </a:srgbClr>
          </a:solidFill>
          <a:ln w="88900" cap="sq">
            <a:solidFill>
              <a:srgbClr val="FFFFFF"/>
            </a:solidFill>
            <a:miter lim="800000"/>
          </a:ln>
          <a:effectLst>
            <a:outerShdw blurRad="254000" dist="190500" dir="2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3"/>
          <p:cNvGrpSpPr>
            <a:grpSpLocks/>
          </p:cNvGrpSpPr>
          <p:nvPr/>
        </p:nvGrpSpPr>
        <p:grpSpPr bwMode="auto">
          <a:xfrm>
            <a:off x="381000" y="1447800"/>
            <a:ext cx="8382000" cy="4876800"/>
            <a:chOff x="381000" y="1447800"/>
            <a:chExt cx="8382000" cy="4876801"/>
          </a:xfrm>
        </p:grpSpPr>
        <p:sp>
          <p:nvSpPr>
            <p:cNvPr id="5" name="Rectangle 4"/>
            <p:cNvSpPr/>
            <p:nvPr/>
          </p:nvSpPr>
          <p:spPr>
            <a:xfrm>
              <a:off x="381000" y="1447800"/>
              <a:ext cx="8382000" cy="4800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6" name="Picture 5" descr="C:\Users\HP Compaq\AppData\Local\Microsoft\Windows\Temporary Internet Files\Content.IE5\0TA183TW\MCj04421160000[1].png"/>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lum contrast="30000"/>
              <a:extLst>
                <a:ext uri="{28A0092B-C50C-407E-A947-70E740481C1C}">
                  <a14:useLocalDpi xmlns:a14="http://schemas.microsoft.com/office/drawing/2010/main"/>
                </a:ext>
              </a:extLst>
            </a:blip>
            <a:srcRect/>
            <a:stretch>
              <a:fillRect/>
            </a:stretch>
          </p:blipFill>
          <p:spPr bwMode="auto">
            <a:xfrm flipH="1">
              <a:off x="4038600" y="1524000"/>
              <a:ext cx="4495798" cy="4800601"/>
            </a:xfrm>
            <a:prstGeom prst="rect">
              <a:avLst/>
            </a:prstGeom>
            <a:noFill/>
          </p:spPr>
        </p:pic>
      </p:grpSp>
      <p:sp>
        <p:nvSpPr>
          <p:cNvPr id="7171" name="Rectangle 2"/>
          <p:cNvSpPr>
            <a:spLocks noGrp="1" noChangeArrowheads="1"/>
          </p:cNvSpPr>
          <p:nvPr>
            <p:ph type="title"/>
          </p:nvPr>
        </p:nvSpPr>
        <p:spPr/>
        <p:txBody>
          <a:bodyPr/>
          <a:lstStyle/>
          <a:p>
            <a:r>
              <a:rPr lang="en-US" altLang="en-US" sz="4000" smtClean="0"/>
              <a:t>Training Goal</a:t>
            </a:r>
          </a:p>
        </p:txBody>
      </p:sp>
      <p:sp>
        <p:nvSpPr>
          <p:cNvPr id="7172" name="Rectangle 3"/>
          <p:cNvSpPr>
            <a:spLocks noGrp="1" noChangeArrowheads="1"/>
          </p:cNvSpPr>
          <p:nvPr>
            <p:ph type="body" idx="1"/>
          </p:nvPr>
        </p:nvSpPr>
        <p:spPr>
          <a:xfrm>
            <a:off x="457200" y="1600200"/>
            <a:ext cx="5257800" cy="2895600"/>
          </a:xfrm>
        </p:spPr>
        <p:txBody>
          <a:bodyPr/>
          <a:lstStyle/>
          <a:p>
            <a:pPr>
              <a:buFontTx/>
              <a:buNone/>
            </a:pPr>
            <a:r>
              <a:rPr lang="en-US" altLang="en-US" smtClean="0"/>
              <a:t>   The goal of this training is to provide participants with the skills &amp; knowledge necessary to perform investigations and service planning in response to allegations</a:t>
            </a:r>
          </a:p>
          <a:p>
            <a:pPr>
              <a:buFontTx/>
              <a:buNone/>
            </a:pPr>
            <a:r>
              <a:rPr lang="en-US" altLang="en-US" smtClean="0"/>
              <a:t>   of caregiver and perpetrator neglect.</a:t>
            </a:r>
          </a:p>
        </p:txBody>
      </p:sp>
      <p:pic>
        <p:nvPicPr>
          <p:cNvPr id="7" name="Picture 6" descr="canstockphoto1873266.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5791200" y="685800"/>
            <a:ext cx="2667000" cy="4724400"/>
          </a:xfrm>
          <a:prstGeom prst="rect">
            <a:avLst/>
          </a:prstGeom>
          <a:solidFill>
            <a:srgbClr val="FFFFFF">
              <a:shade val="85000"/>
            </a:srgbClr>
          </a:solidFill>
          <a:ln w="88900" cap="sq">
            <a:solidFill>
              <a:srgbClr val="FFFFFF"/>
            </a:solidFill>
            <a:miter lim="800000"/>
          </a:ln>
          <a:effectLst>
            <a:outerShdw blurRad="254000" dist="190500" dir="30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7"/>
          <p:cNvGrpSpPr>
            <a:grpSpLocks/>
          </p:cNvGrpSpPr>
          <p:nvPr/>
        </p:nvGrpSpPr>
        <p:grpSpPr bwMode="auto">
          <a:xfrm>
            <a:off x="457200" y="1447800"/>
            <a:ext cx="8458200" cy="4876800"/>
            <a:chOff x="381000" y="1447800"/>
            <a:chExt cx="8382000" cy="4876801"/>
          </a:xfrm>
        </p:grpSpPr>
        <p:sp>
          <p:nvSpPr>
            <p:cNvPr id="9" name="Rectangle 8"/>
            <p:cNvSpPr/>
            <p:nvPr/>
          </p:nvSpPr>
          <p:spPr>
            <a:xfrm>
              <a:off x="381000" y="1447800"/>
              <a:ext cx="8382000" cy="4800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10" name="Picture 9" descr="C:\Users\HP Compaq\AppData\Local\Microsoft\Windows\Temporary Internet Files\Content.IE5\0TA183TW\MCj04421160000[1].png"/>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lum contrast="30000"/>
              <a:extLst>
                <a:ext uri="{28A0092B-C50C-407E-A947-70E740481C1C}">
                  <a14:useLocalDpi xmlns:a14="http://schemas.microsoft.com/office/drawing/2010/main"/>
                </a:ext>
              </a:extLst>
            </a:blip>
            <a:srcRect/>
            <a:stretch>
              <a:fillRect/>
            </a:stretch>
          </p:blipFill>
          <p:spPr bwMode="auto">
            <a:xfrm flipH="1">
              <a:off x="4038600" y="1524000"/>
              <a:ext cx="4495798" cy="4800601"/>
            </a:xfrm>
            <a:prstGeom prst="rect">
              <a:avLst/>
            </a:prstGeom>
            <a:noFill/>
          </p:spPr>
        </p:pic>
      </p:grpSp>
      <p:sp>
        <p:nvSpPr>
          <p:cNvPr id="62467" name="Rectangle 2"/>
          <p:cNvSpPr>
            <a:spLocks noGrp="1" noChangeArrowheads="1"/>
          </p:cNvSpPr>
          <p:nvPr>
            <p:ph type="title"/>
          </p:nvPr>
        </p:nvSpPr>
        <p:spPr/>
        <p:txBody>
          <a:bodyPr/>
          <a:lstStyle/>
          <a:p>
            <a:pPr eaLnBrk="1" hangingPunct="1"/>
            <a:r>
              <a:rPr lang="en-US" altLang="en-US" sz="4000" smtClean="0"/>
              <a:t>Dealing with Resistance:</a:t>
            </a:r>
            <a:br>
              <a:rPr lang="en-US" altLang="en-US" sz="4000" smtClean="0"/>
            </a:br>
            <a:r>
              <a:rPr lang="en-US" altLang="en-US" sz="4000" i="1" smtClean="0"/>
              <a:t>Getting in the Door</a:t>
            </a:r>
          </a:p>
        </p:txBody>
      </p:sp>
      <p:sp>
        <p:nvSpPr>
          <p:cNvPr id="62468" name="Rectangle 3"/>
          <p:cNvSpPr>
            <a:spLocks noGrp="1" noChangeArrowheads="1"/>
          </p:cNvSpPr>
          <p:nvPr>
            <p:ph type="body" idx="1"/>
          </p:nvPr>
        </p:nvSpPr>
        <p:spPr>
          <a:xfrm>
            <a:off x="381000" y="1371600"/>
            <a:ext cx="6172200" cy="4800600"/>
          </a:xfrm>
        </p:spPr>
        <p:txBody>
          <a:bodyPr/>
          <a:lstStyle/>
          <a:p>
            <a:pPr eaLnBrk="1" hangingPunct="1">
              <a:lnSpc>
                <a:spcPct val="80000"/>
              </a:lnSpc>
              <a:buFontTx/>
              <a:buNone/>
            </a:pPr>
            <a:endParaRPr lang="en-US" altLang="en-US" sz="2400" smtClean="0"/>
          </a:p>
          <a:p>
            <a:pPr eaLnBrk="1" hangingPunct="1">
              <a:lnSpc>
                <a:spcPct val="80000"/>
              </a:lnSpc>
            </a:pPr>
            <a:r>
              <a:rPr lang="en-US" altLang="en-US" sz="2400" smtClean="0"/>
              <a:t>“What does (the victim) expect you to </a:t>
            </a:r>
          </a:p>
          <a:p>
            <a:pPr eaLnBrk="1" hangingPunct="1">
              <a:lnSpc>
                <a:spcPct val="80000"/>
              </a:lnSpc>
              <a:buFontTx/>
              <a:buNone/>
            </a:pPr>
            <a:r>
              <a:rPr lang="en-US" altLang="en-US" sz="2400" smtClean="0"/>
              <a:t>     do for him?”</a:t>
            </a:r>
          </a:p>
          <a:p>
            <a:pPr eaLnBrk="1" hangingPunct="1">
              <a:lnSpc>
                <a:spcPct val="80000"/>
              </a:lnSpc>
              <a:buFontTx/>
              <a:buNone/>
            </a:pPr>
            <a:endParaRPr lang="en-US" altLang="en-US" sz="1600" smtClean="0"/>
          </a:p>
          <a:p>
            <a:pPr eaLnBrk="1" hangingPunct="1">
              <a:lnSpc>
                <a:spcPct val="80000"/>
              </a:lnSpc>
            </a:pPr>
            <a:r>
              <a:rPr lang="en-US" altLang="en-US" sz="2400" smtClean="0"/>
              <a:t>“What are some concerns that have </a:t>
            </a:r>
          </a:p>
          <a:p>
            <a:pPr eaLnBrk="1" hangingPunct="1">
              <a:lnSpc>
                <a:spcPct val="80000"/>
              </a:lnSpc>
              <a:buFontTx/>
              <a:buNone/>
            </a:pPr>
            <a:r>
              <a:rPr lang="en-US" altLang="en-US" sz="2400" smtClean="0"/>
              <a:t>     come up in your work here?”</a:t>
            </a:r>
          </a:p>
          <a:p>
            <a:pPr eaLnBrk="1" hangingPunct="1">
              <a:lnSpc>
                <a:spcPct val="80000"/>
              </a:lnSpc>
              <a:buFontTx/>
              <a:buNone/>
            </a:pPr>
            <a:endParaRPr lang="en-US" altLang="en-US" sz="1600" smtClean="0"/>
          </a:p>
          <a:p>
            <a:pPr eaLnBrk="1" hangingPunct="1">
              <a:lnSpc>
                <a:spcPct val="80000"/>
              </a:lnSpc>
            </a:pPr>
            <a:r>
              <a:rPr lang="en-US" altLang="en-US" sz="2400" smtClean="0"/>
              <a:t>“Have you had trouble doing some </a:t>
            </a:r>
          </a:p>
          <a:p>
            <a:pPr eaLnBrk="1" hangingPunct="1">
              <a:lnSpc>
                <a:spcPct val="80000"/>
              </a:lnSpc>
              <a:buFontTx/>
              <a:buNone/>
            </a:pPr>
            <a:r>
              <a:rPr lang="en-US" altLang="en-US" sz="2400" smtClean="0"/>
              <a:t>     things?  Which ones?”</a:t>
            </a:r>
          </a:p>
          <a:p>
            <a:pPr eaLnBrk="1" hangingPunct="1">
              <a:lnSpc>
                <a:spcPct val="80000"/>
              </a:lnSpc>
              <a:buFontTx/>
              <a:buNone/>
            </a:pPr>
            <a:endParaRPr lang="en-US" altLang="en-US" sz="1600" smtClean="0"/>
          </a:p>
          <a:p>
            <a:pPr eaLnBrk="1" hangingPunct="1">
              <a:lnSpc>
                <a:spcPct val="80000"/>
              </a:lnSpc>
            </a:pPr>
            <a:r>
              <a:rPr lang="en-US" altLang="en-US" sz="2400" smtClean="0"/>
              <a:t>“What kind of assistance would be </a:t>
            </a:r>
          </a:p>
          <a:p>
            <a:pPr eaLnBrk="1" hangingPunct="1">
              <a:lnSpc>
                <a:spcPct val="80000"/>
              </a:lnSpc>
              <a:buFontTx/>
              <a:buNone/>
            </a:pPr>
            <a:r>
              <a:rPr lang="en-US" altLang="en-US" sz="2400" smtClean="0"/>
              <a:t>     helpful when things get overwhelming?” </a:t>
            </a:r>
          </a:p>
          <a:p>
            <a:pPr eaLnBrk="1" hangingPunct="1">
              <a:lnSpc>
                <a:spcPct val="80000"/>
              </a:lnSpc>
              <a:buFontTx/>
              <a:buNone/>
            </a:pPr>
            <a:endParaRPr lang="en-US" altLang="en-US" sz="1600" smtClean="0"/>
          </a:p>
          <a:p>
            <a:pPr eaLnBrk="1" hangingPunct="1">
              <a:lnSpc>
                <a:spcPct val="80000"/>
              </a:lnSpc>
            </a:pPr>
            <a:r>
              <a:rPr lang="en-US" altLang="en-US" sz="2400" smtClean="0"/>
              <a:t>“When do things get to be too much?”</a:t>
            </a:r>
          </a:p>
          <a:p>
            <a:pPr eaLnBrk="1" hangingPunct="1">
              <a:lnSpc>
                <a:spcPct val="80000"/>
              </a:lnSpc>
            </a:pPr>
            <a:endParaRPr lang="en-US" altLang="en-US" sz="1800" smtClean="0"/>
          </a:p>
        </p:txBody>
      </p:sp>
      <p:sp>
        <p:nvSpPr>
          <p:cNvPr id="62469" name="TextBox 3"/>
          <p:cNvSpPr txBox="1">
            <a:spLocks noChangeArrowheads="1"/>
          </p:cNvSpPr>
          <p:nvPr/>
        </p:nvSpPr>
        <p:spPr bwMode="auto">
          <a:xfrm>
            <a:off x="3429000" y="6248400"/>
            <a:ext cx="5715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rebuchet MS" panose="020B0603020202020204" pitchFamily="34" charset="0"/>
              </a:defRPr>
            </a:lvl1pPr>
            <a:lvl2pPr marL="742950" indent="-285750" eaLnBrk="0" hangingPunct="0">
              <a:spcBef>
                <a:spcPct val="20000"/>
              </a:spcBef>
              <a:buChar char="–"/>
              <a:defRPr sz="2800">
                <a:solidFill>
                  <a:schemeClr val="tx1"/>
                </a:solidFill>
                <a:latin typeface="Trebuchet MS" panose="020B0603020202020204" pitchFamily="34" charset="0"/>
              </a:defRPr>
            </a:lvl2pPr>
            <a:lvl3pPr marL="1143000" indent="-228600" eaLnBrk="0" hangingPunct="0">
              <a:spcBef>
                <a:spcPct val="20000"/>
              </a:spcBef>
              <a:buChar char="•"/>
              <a:defRPr sz="2400">
                <a:solidFill>
                  <a:schemeClr val="tx1"/>
                </a:solidFill>
                <a:latin typeface="Trebuchet MS" panose="020B0603020202020204" pitchFamily="34" charset="0"/>
              </a:defRPr>
            </a:lvl3pPr>
            <a:lvl4pPr marL="1600200" indent="-228600" eaLnBrk="0" hangingPunct="0">
              <a:spcBef>
                <a:spcPct val="20000"/>
              </a:spcBef>
              <a:buChar char="–"/>
              <a:defRPr sz="2000">
                <a:solidFill>
                  <a:schemeClr val="tx1"/>
                </a:solidFill>
                <a:latin typeface="Trebuchet MS" panose="020B0603020202020204" pitchFamily="34" charset="0"/>
              </a:defRPr>
            </a:lvl4pPr>
            <a:lvl5pPr marL="2057400" indent="-228600" eaLnBrk="0" hangingPunct="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80000"/>
              </a:lnSpc>
              <a:spcBef>
                <a:spcPct val="0"/>
              </a:spcBef>
              <a:buFontTx/>
              <a:buNone/>
            </a:pPr>
            <a:r>
              <a:rPr lang="en-US" altLang="en-US" sz="1800" b="1" i="1">
                <a:latin typeface="Arial" panose="020B0604020202020204" pitchFamily="34" charset="0"/>
              </a:rPr>
              <a:t>Handout # 4</a:t>
            </a:r>
          </a:p>
          <a:p>
            <a:pPr eaLnBrk="1" hangingPunct="1">
              <a:lnSpc>
                <a:spcPct val="80000"/>
              </a:lnSpc>
              <a:spcBef>
                <a:spcPct val="0"/>
              </a:spcBef>
              <a:buFontTx/>
              <a:buNone/>
            </a:pPr>
            <a:r>
              <a:rPr lang="en-US" altLang="en-US" sz="1800" b="1" i="1">
                <a:latin typeface="Arial" panose="020B0604020202020204" pitchFamily="34" charset="0"/>
              </a:rPr>
              <a:t>Dealing with Resistance : Open Ended Questions</a:t>
            </a:r>
          </a:p>
          <a:p>
            <a:pPr eaLnBrk="1" hangingPunct="1">
              <a:spcBef>
                <a:spcPct val="0"/>
              </a:spcBef>
              <a:buFontTx/>
              <a:buNone/>
            </a:pPr>
            <a:endParaRPr lang="en-US" altLang="en-US" sz="1800" i="1">
              <a:latin typeface="Arial" panose="020B0604020202020204" pitchFamily="34" charset="0"/>
            </a:endParaRPr>
          </a:p>
        </p:txBody>
      </p:sp>
      <p:pic>
        <p:nvPicPr>
          <p:cNvPr id="2052" name="Picture 4" descr="C:\Users\Lori\AppData\Local\Microsoft\Windows\Temporary Internet Files\Content.IE5\74NXM5FU\MPj044445800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1828800"/>
            <a:ext cx="2133600" cy="3886200"/>
          </a:xfrm>
          <a:prstGeom prst="rect">
            <a:avLst/>
          </a:prstGeom>
          <a:solidFill>
            <a:srgbClr val="FFFFFF">
              <a:shade val="85000"/>
            </a:srgbClr>
          </a:solidFill>
          <a:ln w="88900" cap="sq">
            <a:solidFill>
              <a:srgbClr val="FFFFFF"/>
            </a:solidFill>
            <a:miter lim="800000"/>
          </a:ln>
          <a:effectLst>
            <a:outerShdw blurRad="254000" dist="2540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74638"/>
            <a:ext cx="8686800" cy="1143000"/>
          </a:xfrm>
        </p:spPr>
        <p:txBody>
          <a:bodyPr/>
          <a:lstStyle/>
          <a:p>
            <a:pPr eaLnBrk="1" hangingPunct="1"/>
            <a:r>
              <a:rPr lang="en-US" altLang="en-US" sz="4000" smtClean="0"/>
              <a:t>When the Perpetrator Begins to Talk</a:t>
            </a:r>
          </a:p>
        </p:txBody>
      </p:sp>
      <p:sp>
        <p:nvSpPr>
          <p:cNvPr id="63491" name="Rectangle 3"/>
          <p:cNvSpPr>
            <a:spLocks noGrp="1" noChangeArrowheads="1"/>
          </p:cNvSpPr>
          <p:nvPr>
            <p:ph type="body" idx="1"/>
          </p:nvPr>
        </p:nvSpPr>
        <p:spPr>
          <a:xfrm>
            <a:off x="457200" y="1447800"/>
            <a:ext cx="4648200" cy="3962400"/>
          </a:xfrm>
        </p:spPr>
        <p:txBody>
          <a:bodyPr/>
          <a:lstStyle/>
          <a:p>
            <a:pPr eaLnBrk="1" hangingPunct="1">
              <a:lnSpc>
                <a:spcPct val="90000"/>
              </a:lnSpc>
            </a:pPr>
            <a:r>
              <a:rPr lang="en-US" altLang="en-US" sz="2400" smtClean="0"/>
              <a:t>Make it easy</a:t>
            </a:r>
          </a:p>
          <a:p>
            <a:pPr eaLnBrk="1" hangingPunct="1">
              <a:lnSpc>
                <a:spcPct val="90000"/>
              </a:lnSpc>
            </a:pPr>
            <a:r>
              <a:rPr lang="en-US" altLang="en-US" sz="2400" smtClean="0"/>
              <a:t>Identify with their needs</a:t>
            </a:r>
          </a:p>
          <a:p>
            <a:pPr eaLnBrk="1" hangingPunct="1">
              <a:lnSpc>
                <a:spcPct val="90000"/>
              </a:lnSpc>
            </a:pPr>
            <a:r>
              <a:rPr lang="en-US" altLang="en-US" sz="2400" smtClean="0"/>
              <a:t>Be empathetic</a:t>
            </a:r>
          </a:p>
          <a:p>
            <a:pPr eaLnBrk="1" hangingPunct="1">
              <a:lnSpc>
                <a:spcPct val="90000"/>
              </a:lnSpc>
            </a:pPr>
            <a:r>
              <a:rPr lang="en-US" altLang="en-US" sz="2400" smtClean="0"/>
              <a:t>Offer support</a:t>
            </a:r>
          </a:p>
          <a:p>
            <a:pPr eaLnBrk="1" hangingPunct="1">
              <a:lnSpc>
                <a:spcPct val="90000"/>
              </a:lnSpc>
            </a:pPr>
            <a:r>
              <a:rPr lang="en-US" altLang="en-US" sz="2400" smtClean="0"/>
              <a:t>What was their experience? </a:t>
            </a:r>
          </a:p>
          <a:p>
            <a:pPr eaLnBrk="1" hangingPunct="1">
              <a:lnSpc>
                <a:spcPct val="90000"/>
              </a:lnSpc>
            </a:pPr>
            <a:r>
              <a:rPr lang="en-US" altLang="en-US" sz="2400" smtClean="0"/>
              <a:t>Trigger event</a:t>
            </a:r>
          </a:p>
          <a:p>
            <a:pPr eaLnBrk="1" hangingPunct="1">
              <a:lnSpc>
                <a:spcPct val="90000"/>
              </a:lnSpc>
            </a:pPr>
            <a:r>
              <a:rPr lang="en-US" altLang="en-US" sz="2400" smtClean="0"/>
              <a:t>History</a:t>
            </a:r>
          </a:p>
          <a:p>
            <a:pPr eaLnBrk="1" hangingPunct="1">
              <a:lnSpc>
                <a:spcPct val="90000"/>
              </a:lnSpc>
            </a:pPr>
            <a:r>
              <a:rPr lang="en-US" altLang="en-US" sz="2400" smtClean="0"/>
              <a:t>Bottom line </a:t>
            </a:r>
          </a:p>
          <a:p>
            <a:pPr eaLnBrk="1" hangingPunct="1">
              <a:lnSpc>
                <a:spcPct val="90000"/>
              </a:lnSpc>
              <a:buFontTx/>
              <a:buNone/>
            </a:pPr>
            <a:endParaRPr lang="en-US" altLang="en-US" sz="1200" smtClean="0"/>
          </a:p>
          <a:p>
            <a:pPr eaLnBrk="1" hangingPunct="1">
              <a:lnSpc>
                <a:spcPct val="90000"/>
              </a:lnSpc>
              <a:buFontTx/>
              <a:buNone/>
            </a:pPr>
            <a:endParaRPr lang="en-US" altLang="en-US" sz="1200" smtClean="0"/>
          </a:p>
          <a:p>
            <a:pPr eaLnBrk="1" hangingPunct="1">
              <a:lnSpc>
                <a:spcPct val="90000"/>
              </a:lnSpc>
              <a:buFontTx/>
              <a:buNone/>
            </a:pPr>
            <a:endParaRPr lang="en-US" altLang="en-US" sz="2800" smtClean="0"/>
          </a:p>
        </p:txBody>
      </p:sp>
      <p:pic>
        <p:nvPicPr>
          <p:cNvPr id="5" name="Picture 4" descr="canstockphoto189451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62600" y="1371600"/>
            <a:ext cx="3096864" cy="4648200"/>
          </a:xfrm>
          <a:prstGeom prst="rect">
            <a:avLst/>
          </a:prstGeom>
          <a:solidFill>
            <a:srgbClr val="FFFFFF">
              <a:shade val="85000"/>
            </a:srgbClr>
          </a:solidFill>
          <a:ln w="88900" cap="sq">
            <a:solidFill>
              <a:srgbClr val="FFFFFF"/>
            </a:solidFill>
            <a:miter lim="800000"/>
          </a:ln>
          <a:effectLst>
            <a:outerShdw blurRad="254000" dist="190500" dir="2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3493" name="TextBox 5"/>
          <p:cNvSpPr txBox="1">
            <a:spLocks noChangeArrowheads="1"/>
          </p:cNvSpPr>
          <p:nvPr/>
        </p:nvSpPr>
        <p:spPr bwMode="auto">
          <a:xfrm>
            <a:off x="685800" y="4962525"/>
            <a:ext cx="403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rebuchet MS" panose="020B0603020202020204" pitchFamily="34" charset="0"/>
              </a:defRPr>
            </a:lvl1pPr>
            <a:lvl2pPr marL="742950" indent="-285750" eaLnBrk="0" hangingPunct="0">
              <a:spcBef>
                <a:spcPct val="20000"/>
              </a:spcBef>
              <a:buChar char="–"/>
              <a:defRPr sz="2800">
                <a:solidFill>
                  <a:schemeClr val="tx1"/>
                </a:solidFill>
                <a:latin typeface="Trebuchet MS" panose="020B0603020202020204" pitchFamily="34" charset="0"/>
              </a:defRPr>
            </a:lvl2pPr>
            <a:lvl3pPr marL="1143000" indent="-228600" eaLnBrk="0" hangingPunct="0">
              <a:spcBef>
                <a:spcPct val="20000"/>
              </a:spcBef>
              <a:buChar char="•"/>
              <a:defRPr sz="2400">
                <a:solidFill>
                  <a:schemeClr val="tx1"/>
                </a:solidFill>
                <a:latin typeface="Trebuchet MS" panose="020B0603020202020204" pitchFamily="34" charset="0"/>
              </a:defRPr>
            </a:lvl3pPr>
            <a:lvl4pPr marL="1600200" indent="-228600" eaLnBrk="0" hangingPunct="0">
              <a:spcBef>
                <a:spcPct val="20000"/>
              </a:spcBef>
              <a:buChar char="–"/>
              <a:defRPr sz="2000">
                <a:solidFill>
                  <a:schemeClr val="tx1"/>
                </a:solidFill>
                <a:latin typeface="Trebuchet MS" panose="020B0603020202020204" pitchFamily="34" charset="0"/>
              </a:defRPr>
            </a:lvl4pPr>
            <a:lvl5pPr marL="2057400" indent="-228600" eaLnBrk="0" hangingPunct="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90000"/>
              </a:lnSpc>
              <a:spcBef>
                <a:spcPct val="0"/>
              </a:spcBef>
              <a:buFontTx/>
              <a:buNone/>
            </a:pPr>
            <a:r>
              <a:rPr lang="en-US" altLang="en-US" sz="2000" b="1" i="1">
                <a:latin typeface="Arial" panose="020B0604020202020204" pitchFamily="34" charset="0"/>
              </a:rPr>
              <a:t>Do not confuse building </a:t>
            </a:r>
          </a:p>
          <a:p>
            <a:pPr algn="ctr" eaLnBrk="1" hangingPunct="1">
              <a:lnSpc>
                <a:spcPct val="90000"/>
              </a:lnSpc>
              <a:spcBef>
                <a:spcPct val="0"/>
              </a:spcBef>
              <a:buFontTx/>
              <a:buNone/>
            </a:pPr>
            <a:r>
              <a:rPr lang="en-US" altLang="en-US" sz="2000" b="1" i="1">
                <a:latin typeface="Arial" panose="020B0604020202020204" pitchFamily="34" charset="0"/>
              </a:rPr>
              <a:t>rapport with the perpetrator </a:t>
            </a:r>
          </a:p>
          <a:p>
            <a:pPr algn="ctr" eaLnBrk="1" hangingPunct="1">
              <a:lnSpc>
                <a:spcPct val="90000"/>
              </a:lnSpc>
              <a:spcBef>
                <a:spcPct val="0"/>
              </a:spcBef>
              <a:buFontTx/>
              <a:buNone/>
            </a:pPr>
            <a:r>
              <a:rPr lang="en-US" altLang="en-US" sz="2000" b="1" i="1">
                <a:latin typeface="Arial" panose="020B0604020202020204" pitchFamily="34" charset="0"/>
              </a:rPr>
              <a:t>with condoning his/her behavior</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n-US" smtClean="0"/>
              <a:t>Maintaining neutrality</a:t>
            </a:r>
          </a:p>
        </p:txBody>
      </p:sp>
      <p:sp>
        <p:nvSpPr>
          <p:cNvPr id="64515" name="Rectangle 3"/>
          <p:cNvSpPr>
            <a:spLocks noGrp="1" noChangeArrowheads="1"/>
          </p:cNvSpPr>
          <p:nvPr>
            <p:ph type="body" idx="1"/>
          </p:nvPr>
        </p:nvSpPr>
        <p:spPr>
          <a:xfrm>
            <a:off x="2971800" y="1752600"/>
            <a:ext cx="6172200" cy="4525963"/>
          </a:xfrm>
        </p:spPr>
        <p:txBody>
          <a:bodyPr/>
          <a:lstStyle/>
          <a:p>
            <a:pPr eaLnBrk="1" hangingPunct="1">
              <a:lnSpc>
                <a:spcPct val="90000"/>
              </a:lnSpc>
            </a:pPr>
            <a:r>
              <a:rPr lang="en-US" altLang="en-US" sz="2800" smtClean="0"/>
              <a:t>Frame questions in neutral, objective language</a:t>
            </a:r>
          </a:p>
          <a:p>
            <a:pPr eaLnBrk="1" hangingPunct="1">
              <a:lnSpc>
                <a:spcPct val="90000"/>
              </a:lnSpc>
            </a:pPr>
            <a:r>
              <a:rPr lang="en-US" altLang="en-US" sz="2800" smtClean="0"/>
              <a:t>Use same form of address for victim &amp; perpetrator</a:t>
            </a:r>
          </a:p>
          <a:p>
            <a:pPr eaLnBrk="1" hangingPunct="1">
              <a:lnSpc>
                <a:spcPct val="90000"/>
              </a:lnSpc>
            </a:pPr>
            <a:r>
              <a:rPr lang="en-US" altLang="en-US" sz="2800" smtClean="0"/>
              <a:t>Maintain a neutral facial expression</a:t>
            </a:r>
          </a:p>
          <a:p>
            <a:pPr eaLnBrk="1" hangingPunct="1">
              <a:lnSpc>
                <a:spcPct val="90000"/>
              </a:lnSpc>
            </a:pPr>
            <a:r>
              <a:rPr lang="en-US" altLang="en-US" sz="2800" smtClean="0"/>
              <a:t>Use active listening</a:t>
            </a:r>
          </a:p>
          <a:p>
            <a:pPr eaLnBrk="1" hangingPunct="1">
              <a:lnSpc>
                <a:spcPct val="90000"/>
              </a:lnSpc>
            </a:pPr>
            <a:r>
              <a:rPr lang="en-US" altLang="en-US" sz="2800" smtClean="0"/>
              <a:t>Be respectful</a:t>
            </a:r>
          </a:p>
          <a:p>
            <a:pPr eaLnBrk="1" hangingPunct="1">
              <a:lnSpc>
                <a:spcPct val="90000"/>
              </a:lnSpc>
            </a:pPr>
            <a:r>
              <a:rPr lang="en-US" altLang="en-US" sz="2800" smtClean="0"/>
              <a:t>Do not react to perpetrator’s testing behavior</a:t>
            </a:r>
          </a:p>
        </p:txBody>
      </p:sp>
      <p:pic>
        <p:nvPicPr>
          <p:cNvPr id="4" name="Picture 3" descr="canstockphoto1891630.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flipH="1">
            <a:off x="381000" y="1600200"/>
            <a:ext cx="1981200" cy="4800600"/>
          </a:xfrm>
          <a:prstGeom prst="rect">
            <a:avLst/>
          </a:prstGeom>
          <a:solidFill>
            <a:srgbClr val="FFFFFF">
              <a:shade val="85000"/>
            </a:srgbClr>
          </a:solidFill>
          <a:ln w="88900" cap="sq">
            <a:solidFill>
              <a:srgbClr val="FFFFFF"/>
            </a:solidFill>
            <a:miter lim="800000"/>
          </a:ln>
          <a:effectLst>
            <a:outerShdw blurRad="254000" dist="254000" dir="2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en-US" smtClean="0"/>
              <a:t>Addressing the Perpetrator</a:t>
            </a:r>
          </a:p>
        </p:txBody>
      </p:sp>
      <p:sp>
        <p:nvSpPr>
          <p:cNvPr id="65539" name="Rectangle 3"/>
          <p:cNvSpPr>
            <a:spLocks noGrp="1" noChangeArrowheads="1"/>
          </p:cNvSpPr>
          <p:nvPr>
            <p:ph type="body" idx="1"/>
          </p:nvPr>
        </p:nvSpPr>
        <p:spPr>
          <a:xfrm>
            <a:off x="228600" y="1524000"/>
            <a:ext cx="5638800" cy="4267200"/>
          </a:xfrm>
        </p:spPr>
        <p:txBody>
          <a:bodyPr/>
          <a:lstStyle/>
          <a:p>
            <a:pPr eaLnBrk="1" hangingPunct="1">
              <a:lnSpc>
                <a:spcPct val="90000"/>
              </a:lnSpc>
            </a:pPr>
            <a:r>
              <a:rPr lang="en-US" altLang="en-US" sz="2800" smtClean="0"/>
              <a:t>Take notes as if you were preparing for court</a:t>
            </a:r>
          </a:p>
          <a:p>
            <a:pPr eaLnBrk="1" hangingPunct="1">
              <a:lnSpc>
                <a:spcPct val="90000"/>
              </a:lnSpc>
              <a:buFontTx/>
              <a:buNone/>
            </a:pPr>
            <a:endParaRPr lang="en-US" altLang="en-US" sz="800" smtClean="0"/>
          </a:p>
          <a:p>
            <a:pPr eaLnBrk="1" hangingPunct="1">
              <a:lnSpc>
                <a:spcPct val="90000"/>
              </a:lnSpc>
            </a:pPr>
            <a:r>
              <a:rPr lang="en-US" altLang="en-US" sz="2800" smtClean="0"/>
              <a:t>Interview the perpetrator alone</a:t>
            </a:r>
          </a:p>
          <a:p>
            <a:pPr eaLnBrk="1" hangingPunct="1">
              <a:lnSpc>
                <a:spcPct val="90000"/>
              </a:lnSpc>
              <a:buFontTx/>
              <a:buNone/>
            </a:pPr>
            <a:endParaRPr lang="en-US" altLang="en-US" sz="800" smtClean="0"/>
          </a:p>
          <a:p>
            <a:pPr eaLnBrk="1" hangingPunct="1">
              <a:lnSpc>
                <a:spcPct val="90000"/>
              </a:lnSpc>
            </a:pPr>
            <a:r>
              <a:rPr lang="en-US" altLang="en-US" sz="2800" smtClean="0"/>
              <a:t>Be professional, not friendly</a:t>
            </a:r>
          </a:p>
          <a:p>
            <a:pPr eaLnBrk="1" hangingPunct="1">
              <a:lnSpc>
                <a:spcPct val="90000"/>
              </a:lnSpc>
              <a:buFontTx/>
              <a:buNone/>
            </a:pPr>
            <a:endParaRPr lang="en-US" altLang="en-US" sz="800" smtClean="0"/>
          </a:p>
          <a:p>
            <a:pPr eaLnBrk="1" hangingPunct="1">
              <a:lnSpc>
                <a:spcPct val="90000"/>
              </a:lnSpc>
            </a:pPr>
            <a:r>
              <a:rPr lang="en-US" altLang="en-US" sz="2800" smtClean="0"/>
              <a:t>Use your authority</a:t>
            </a:r>
          </a:p>
          <a:p>
            <a:pPr eaLnBrk="1" hangingPunct="1">
              <a:lnSpc>
                <a:spcPct val="90000"/>
              </a:lnSpc>
              <a:buFontTx/>
              <a:buNone/>
            </a:pPr>
            <a:endParaRPr lang="en-US" altLang="en-US" sz="800" smtClean="0"/>
          </a:p>
          <a:p>
            <a:pPr eaLnBrk="1" hangingPunct="1">
              <a:lnSpc>
                <a:spcPct val="90000"/>
              </a:lnSpc>
            </a:pPr>
            <a:r>
              <a:rPr lang="en-US" altLang="en-US" sz="2800" smtClean="0"/>
              <a:t>Give perpetrator a chance to cooperate</a:t>
            </a:r>
          </a:p>
          <a:p>
            <a:pPr eaLnBrk="1" hangingPunct="1">
              <a:lnSpc>
                <a:spcPct val="90000"/>
              </a:lnSpc>
              <a:buFontTx/>
              <a:buNone/>
            </a:pPr>
            <a:endParaRPr lang="en-US" altLang="en-US" sz="800" smtClean="0"/>
          </a:p>
          <a:p>
            <a:pPr eaLnBrk="1" hangingPunct="1">
              <a:lnSpc>
                <a:spcPct val="90000"/>
              </a:lnSpc>
            </a:pPr>
            <a:r>
              <a:rPr lang="en-US" altLang="en-US" sz="2800" smtClean="0"/>
              <a:t>Be clear about consequences if perpetrator does not cooperate</a:t>
            </a:r>
          </a:p>
          <a:p>
            <a:pPr eaLnBrk="1" hangingPunct="1">
              <a:lnSpc>
                <a:spcPct val="90000"/>
              </a:lnSpc>
              <a:buFontTx/>
              <a:buNone/>
            </a:pPr>
            <a:endParaRPr lang="en-US" altLang="en-US" sz="2400" smtClean="0"/>
          </a:p>
          <a:p>
            <a:pPr eaLnBrk="1" hangingPunct="1">
              <a:lnSpc>
                <a:spcPct val="90000"/>
              </a:lnSpc>
              <a:buFontTx/>
              <a:buNone/>
            </a:pPr>
            <a:endParaRPr lang="en-US" altLang="en-US" smtClean="0"/>
          </a:p>
        </p:txBody>
      </p:sp>
      <p:pic>
        <p:nvPicPr>
          <p:cNvPr id="3074" name="Picture 2" descr="C:\Users\Lori\AppData\Local\Microsoft\Windows\Temporary Internet Files\Content.IE5\WWD17BL6\MPj0443186000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1600200"/>
            <a:ext cx="2743200" cy="4572000"/>
          </a:xfrm>
          <a:prstGeom prst="rect">
            <a:avLst/>
          </a:prstGeom>
          <a:solidFill>
            <a:srgbClr val="FFFFFF">
              <a:shade val="85000"/>
            </a:srgbClr>
          </a:solidFill>
          <a:ln w="88900" cap="sq">
            <a:solidFill>
              <a:srgbClr val="FFFFFF"/>
            </a:solidFill>
            <a:miter lim="800000"/>
          </a:ln>
          <a:effectLst>
            <a:outerShdw blurRad="254000" dist="254000" dir="2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74638"/>
            <a:ext cx="8686800" cy="1143000"/>
          </a:xfrm>
        </p:spPr>
        <p:txBody>
          <a:bodyPr/>
          <a:lstStyle/>
          <a:p>
            <a:pPr eaLnBrk="1" hangingPunct="1"/>
            <a:r>
              <a:rPr lang="en-US" altLang="en-US" sz="4000" smtClean="0"/>
              <a:t>Interviewing to prevent further reoccurrences</a:t>
            </a:r>
          </a:p>
        </p:txBody>
      </p:sp>
      <p:sp>
        <p:nvSpPr>
          <p:cNvPr id="4" name="Rounded Rectangular Callout 3"/>
          <p:cNvSpPr/>
          <p:nvPr/>
        </p:nvSpPr>
        <p:spPr>
          <a:xfrm>
            <a:off x="533400" y="1828800"/>
            <a:ext cx="3810000" cy="914400"/>
          </a:xfrm>
          <a:prstGeom prst="wedgeRoundRectCallout">
            <a:avLst>
              <a:gd name="adj1" fmla="val -6738"/>
              <a:gd name="adj2" fmla="val 7361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a:solidFill>
                  <a:schemeClr val="tx1"/>
                </a:solidFill>
                <a:cs typeface="Arial" charset="0"/>
              </a:rPr>
              <a:t>“This is very serious.”</a:t>
            </a:r>
          </a:p>
        </p:txBody>
      </p:sp>
      <p:sp>
        <p:nvSpPr>
          <p:cNvPr id="5" name="Rounded Rectangular Callout 4"/>
          <p:cNvSpPr/>
          <p:nvPr/>
        </p:nvSpPr>
        <p:spPr>
          <a:xfrm>
            <a:off x="4572000" y="1828800"/>
            <a:ext cx="4114800" cy="914400"/>
          </a:xfrm>
          <a:prstGeom prst="wedgeRoundRectCallout">
            <a:avLst>
              <a:gd name="adj1" fmla="val -36706"/>
              <a:gd name="adj2" fmla="val 7519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a:solidFill>
                  <a:schemeClr val="tx1"/>
                </a:solidFill>
                <a:cs typeface="Arial" charset="0"/>
              </a:rPr>
              <a:t>“This cannot continue.”</a:t>
            </a:r>
          </a:p>
        </p:txBody>
      </p:sp>
      <p:sp>
        <p:nvSpPr>
          <p:cNvPr id="6" name="Rounded Rectangular Callout 5"/>
          <p:cNvSpPr/>
          <p:nvPr/>
        </p:nvSpPr>
        <p:spPr>
          <a:xfrm>
            <a:off x="533400" y="3124200"/>
            <a:ext cx="8077200" cy="1676400"/>
          </a:xfrm>
          <a:prstGeom prst="wedgeRoundRectCallout">
            <a:avLst>
              <a:gd name="adj1" fmla="val -6997"/>
              <a:gd name="adj2" fmla="val 6423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a:solidFill>
                  <a:schemeClr val="tx1"/>
                </a:solidFill>
                <a:cs typeface="Arial" charset="0"/>
              </a:rPr>
              <a:t>“How should we work together in order to not get to a point in which law enforcement has to become involved?”</a:t>
            </a:r>
          </a:p>
        </p:txBody>
      </p:sp>
      <p:sp>
        <p:nvSpPr>
          <p:cNvPr id="7" name="Rounded Rectangular Callout 6"/>
          <p:cNvSpPr/>
          <p:nvPr/>
        </p:nvSpPr>
        <p:spPr>
          <a:xfrm>
            <a:off x="533400" y="5334000"/>
            <a:ext cx="8077200" cy="990600"/>
          </a:xfrm>
          <a:prstGeom prst="wedgeRoundRectCallout">
            <a:avLst>
              <a:gd name="adj1" fmla="val -5958"/>
              <a:gd name="adj2" fmla="val 6488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a:solidFill>
                  <a:schemeClr val="tx1"/>
                </a:solidFill>
                <a:cs typeface="Arial" charset="0"/>
              </a:rPr>
              <a:t>“What would be a plan for providing good care?”</a:t>
            </a:r>
          </a:p>
        </p:txBody>
      </p:sp>
    </p:spTree>
    <p:custDataLst>
      <p:tags r:id="rId1"/>
    </p:custData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smtClean="0"/>
              <a:t>Interviewing Best Practices</a:t>
            </a:r>
          </a:p>
        </p:txBody>
      </p:sp>
      <p:sp>
        <p:nvSpPr>
          <p:cNvPr id="67587" name="Content Placeholder 2"/>
          <p:cNvSpPr>
            <a:spLocks noGrp="1"/>
          </p:cNvSpPr>
          <p:nvPr>
            <p:ph idx="1"/>
          </p:nvPr>
        </p:nvSpPr>
        <p:spPr/>
        <p:txBody>
          <a:bodyPr/>
          <a:lstStyle/>
          <a:p>
            <a:r>
              <a:rPr lang="en-US" altLang="en-US" smtClean="0"/>
              <a:t>Refer to Activity 8.</a:t>
            </a:r>
          </a:p>
          <a:p>
            <a:r>
              <a:rPr lang="en-US" altLang="en-US" smtClean="0"/>
              <a:t>With a partner, practice interviewing Jacob and apply the best practices we have just covered.  </a:t>
            </a:r>
          </a:p>
          <a:p>
            <a:pPr lvl="1"/>
            <a:r>
              <a:rPr lang="en-US" altLang="en-US" smtClean="0"/>
              <a:t>How will you approach Jacob?</a:t>
            </a:r>
          </a:p>
          <a:p>
            <a:pPr lvl="1"/>
            <a:r>
              <a:rPr lang="en-US" altLang="en-US" smtClean="0"/>
              <a:t>What questions will you ask?</a:t>
            </a:r>
          </a:p>
          <a:p>
            <a:r>
              <a:rPr lang="en-US" altLang="en-US" smtClean="0"/>
              <a:t>After 5 minutes, switch roles.</a:t>
            </a:r>
          </a:p>
        </p:txBody>
      </p:sp>
      <p:sp>
        <p:nvSpPr>
          <p:cNvPr id="67588" name="Rectangle 3"/>
          <p:cNvSpPr>
            <a:spLocks noChangeArrowheads="1"/>
          </p:cNvSpPr>
          <p:nvPr/>
        </p:nvSpPr>
        <p:spPr bwMode="auto">
          <a:xfrm>
            <a:off x="4876800" y="56388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rebuchet MS" panose="020B0603020202020204" pitchFamily="34" charset="0"/>
              </a:defRPr>
            </a:lvl1pPr>
            <a:lvl2pPr marL="742950" indent="-285750" eaLnBrk="0" hangingPunct="0">
              <a:spcBef>
                <a:spcPct val="20000"/>
              </a:spcBef>
              <a:buChar char="–"/>
              <a:defRPr sz="2800">
                <a:solidFill>
                  <a:schemeClr val="tx1"/>
                </a:solidFill>
                <a:latin typeface="Trebuchet MS" panose="020B0603020202020204" pitchFamily="34" charset="0"/>
              </a:defRPr>
            </a:lvl2pPr>
            <a:lvl3pPr marL="1143000" indent="-228600" eaLnBrk="0" hangingPunct="0">
              <a:spcBef>
                <a:spcPct val="20000"/>
              </a:spcBef>
              <a:buChar char="•"/>
              <a:defRPr sz="2400">
                <a:solidFill>
                  <a:schemeClr val="tx1"/>
                </a:solidFill>
                <a:latin typeface="Trebuchet MS" panose="020B0603020202020204" pitchFamily="34" charset="0"/>
              </a:defRPr>
            </a:lvl3pPr>
            <a:lvl4pPr marL="1600200" indent="-228600" eaLnBrk="0" hangingPunct="0">
              <a:spcBef>
                <a:spcPct val="20000"/>
              </a:spcBef>
              <a:buChar char="–"/>
              <a:defRPr sz="2000">
                <a:solidFill>
                  <a:schemeClr val="tx1"/>
                </a:solidFill>
                <a:latin typeface="Trebuchet MS" panose="020B0603020202020204" pitchFamily="34" charset="0"/>
              </a:defRPr>
            </a:lvl4pPr>
            <a:lvl5pPr marL="2057400" indent="-228600" eaLnBrk="0" hangingPunct="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spcBef>
                <a:spcPct val="0"/>
              </a:spcBef>
              <a:buFontTx/>
              <a:buNone/>
            </a:pPr>
            <a:r>
              <a:rPr lang="en-US" altLang="en-US" sz="1800" b="1" i="1">
                <a:latin typeface="Arial" panose="020B0604020202020204" pitchFamily="34" charset="0"/>
                <a:cs typeface="Times New Roman" panose="02020603050405020304" pitchFamily="18" charset="0"/>
              </a:rPr>
              <a:t>Activity # 8  Betty Case </a:t>
            </a:r>
          </a:p>
          <a:p>
            <a:pPr eaLnBrk="1" hangingPunct="1">
              <a:spcBef>
                <a:spcPct val="0"/>
              </a:spcBef>
              <a:buFontTx/>
              <a:buNone/>
            </a:pPr>
            <a:r>
              <a:rPr lang="en-US" altLang="en-US" sz="1800" b="1" i="1">
                <a:latin typeface="Arial" panose="020B0604020202020204" pitchFamily="34" charset="0"/>
                <a:cs typeface="Times New Roman" panose="02020603050405020304" pitchFamily="18" charset="0"/>
              </a:rPr>
              <a:t>Exercise: Role-play</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n-US" smtClean="0"/>
              <a:t>Developing a Service Plan</a:t>
            </a:r>
          </a:p>
        </p:txBody>
      </p:sp>
      <p:grpSp>
        <p:nvGrpSpPr>
          <p:cNvPr id="2" name="Group 1"/>
          <p:cNvGrpSpPr/>
          <p:nvPr/>
        </p:nvGrpSpPr>
        <p:grpSpPr>
          <a:xfrm>
            <a:off x="1907918" y="1098220"/>
            <a:ext cx="5362369" cy="5350825"/>
            <a:chOff x="1907918" y="1098220"/>
            <a:chExt cx="5362369" cy="5350825"/>
          </a:xfrm>
        </p:grpSpPr>
        <p:sp>
          <p:nvSpPr>
            <p:cNvPr id="3" name="Freeform 2"/>
            <p:cNvSpPr/>
            <p:nvPr/>
          </p:nvSpPr>
          <p:spPr>
            <a:xfrm>
              <a:off x="2360406" y="1382191"/>
              <a:ext cx="4587240" cy="4587240"/>
            </a:xfrm>
            <a:custGeom>
              <a:avLst/>
              <a:gdLst>
                <a:gd name="connsiteX0" fmla="*/ 2293620 w 4587240"/>
                <a:gd name="connsiteY0" fmla="*/ 0 h 4587240"/>
                <a:gd name="connsiteX1" fmla="*/ 4474982 w 4587240"/>
                <a:gd name="connsiteY1" fmla="*/ 1584852 h 4587240"/>
                <a:gd name="connsiteX2" fmla="*/ 2293620 w 4587240"/>
                <a:gd name="connsiteY2" fmla="*/ 2293620 h 4587240"/>
                <a:gd name="connsiteX3" fmla="*/ 2293620 w 4587240"/>
                <a:gd name="connsiteY3" fmla="*/ 0 h 4587240"/>
              </a:gdLst>
              <a:ahLst/>
              <a:cxnLst>
                <a:cxn ang="0">
                  <a:pos x="connsiteX0" y="connsiteY0"/>
                </a:cxn>
                <a:cxn ang="0">
                  <a:pos x="connsiteX1" y="connsiteY1"/>
                </a:cxn>
                <a:cxn ang="0">
                  <a:pos x="connsiteX2" y="connsiteY2"/>
                </a:cxn>
                <a:cxn ang="0">
                  <a:pos x="connsiteX3" y="connsiteY3"/>
                </a:cxn>
              </a:cxnLst>
              <a:rect l="l" t="t" r="r" b="b"/>
              <a:pathLst>
                <a:path w="4587240" h="4587240">
                  <a:moveTo>
                    <a:pt x="2293620" y="0"/>
                  </a:moveTo>
                  <a:cubicBezTo>
                    <a:pt x="3287276" y="0"/>
                    <a:pt x="4167926" y="639829"/>
                    <a:pt x="4474982" y="1584852"/>
                  </a:cubicBezTo>
                  <a:lnTo>
                    <a:pt x="2293620" y="2293620"/>
                  </a:lnTo>
                  <a:lnTo>
                    <a:pt x="229362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415870" tIns="793953" rIns="742620" bIns="2856027"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2">
                      <a:lumMod val="50000"/>
                    </a:schemeClr>
                  </a:solidFill>
                </a:rPr>
                <a:t>Safety / Risk</a:t>
              </a:r>
              <a:endParaRPr lang="en-US" sz="1800" b="1" kern="1200" dirty="0">
                <a:solidFill>
                  <a:schemeClr val="tx2">
                    <a:lumMod val="50000"/>
                  </a:schemeClr>
                </a:solidFill>
              </a:endParaRPr>
            </a:p>
          </p:txBody>
        </p:sp>
        <p:sp>
          <p:nvSpPr>
            <p:cNvPr id="4" name="Freeform 3"/>
            <p:cNvSpPr/>
            <p:nvPr/>
          </p:nvSpPr>
          <p:spPr>
            <a:xfrm>
              <a:off x="2282498" y="1504518"/>
              <a:ext cx="4821693" cy="4587240"/>
            </a:xfrm>
            <a:custGeom>
              <a:avLst/>
              <a:gdLst>
                <a:gd name="connsiteX0" fmla="*/ 4692307 w 4821693"/>
                <a:gd name="connsiteY0" fmla="*/ 1552329 h 4587240"/>
                <a:gd name="connsiteX1" fmla="*/ 3781658 w 4821693"/>
                <a:gd name="connsiteY1" fmla="*/ 4180382 h 4587240"/>
                <a:gd name="connsiteX2" fmla="*/ 2410847 w 4821693"/>
                <a:gd name="connsiteY2" fmla="*/ 2293620 h 4587240"/>
                <a:gd name="connsiteX3" fmla="*/ 4692307 w 4821693"/>
                <a:gd name="connsiteY3" fmla="*/ 1552329 h 4587240"/>
              </a:gdLst>
              <a:ahLst/>
              <a:cxnLst>
                <a:cxn ang="0">
                  <a:pos x="connsiteX0" y="connsiteY0"/>
                </a:cxn>
                <a:cxn ang="0">
                  <a:pos x="connsiteX1" y="connsiteY1"/>
                </a:cxn>
                <a:cxn ang="0">
                  <a:pos x="connsiteX2" y="connsiteY2"/>
                </a:cxn>
                <a:cxn ang="0">
                  <a:pos x="connsiteX3" y="connsiteY3"/>
                </a:cxn>
              </a:cxnLst>
              <a:rect l="l" t="t" r="r" b="b"/>
              <a:pathLst>
                <a:path w="4821693" h="4587240">
                  <a:moveTo>
                    <a:pt x="4692307" y="1552329"/>
                  </a:moveTo>
                  <a:cubicBezTo>
                    <a:pt x="5040946" y="2523519"/>
                    <a:pt x="4669028" y="3596844"/>
                    <a:pt x="3781658" y="4180382"/>
                  </a:cubicBezTo>
                  <a:lnTo>
                    <a:pt x="2410847" y="2293620"/>
                  </a:lnTo>
                  <a:lnTo>
                    <a:pt x="4692307" y="1552329"/>
                  </a:lnTo>
                  <a:close/>
                </a:path>
              </a:pathLst>
            </a:custGeom>
          </p:spPr>
          <p:style>
            <a:lnRef idx="2">
              <a:schemeClr val="lt1">
                <a:hueOff val="0"/>
                <a:satOff val="0"/>
                <a:lumOff val="0"/>
                <a:alphaOff val="0"/>
              </a:schemeClr>
            </a:lnRef>
            <a:fillRef idx="1">
              <a:schemeClr val="accent3">
                <a:hueOff val="4398836"/>
                <a:satOff val="-10022"/>
                <a:lumOff val="4020"/>
                <a:alphaOff val="0"/>
              </a:schemeClr>
            </a:fillRef>
            <a:effectRef idx="0">
              <a:schemeClr val="accent3">
                <a:hueOff val="4398836"/>
                <a:satOff val="-10022"/>
                <a:lumOff val="4020"/>
                <a:alphaOff val="0"/>
              </a:schemeClr>
            </a:effectRef>
            <a:fontRef idx="minor">
              <a:schemeClr val="lt1"/>
            </a:fontRef>
          </p:style>
          <p:txBody>
            <a:bodyPr spcFirstLastPara="0" vert="horz" wrap="square" lIns="3128261" tIns="2118792" rIns="304125" bIns="1421968"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2">
                      <a:lumMod val="50000"/>
                    </a:schemeClr>
                  </a:solidFill>
                </a:rPr>
                <a:t>Living Environment</a:t>
              </a:r>
            </a:p>
          </p:txBody>
        </p:sp>
        <p:sp>
          <p:nvSpPr>
            <p:cNvPr id="6" name="Freeform 5"/>
            <p:cNvSpPr/>
            <p:nvPr/>
          </p:nvSpPr>
          <p:spPr>
            <a:xfrm>
              <a:off x="2295966" y="1323545"/>
              <a:ext cx="4587240" cy="5099909"/>
            </a:xfrm>
            <a:custGeom>
              <a:avLst/>
              <a:gdLst>
                <a:gd name="connsiteX0" fmla="*/ 3734839 w 4587240"/>
                <a:gd name="connsiteY0" fmla="*/ 4533622 h 5099909"/>
                <a:gd name="connsiteX1" fmla="*/ 852401 w 4587240"/>
                <a:gd name="connsiteY1" fmla="*/ 4533622 h 5099909"/>
                <a:gd name="connsiteX2" fmla="*/ 2293620 w 4587240"/>
                <a:gd name="connsiteY2" fmla="*/ 2549955 h 5099909"/>
                <a:gd name="connsiteX3" fmla="*/ 3734839 w 4587240"/>
                <a:gd name="connsiteY3" fmla="*/ 4533622 h 5099909"/>
              </a:gdLst>
              <a:ahLst/>
              <a:cxnLst>
                <a:cxn ang="0">
                  <a:pos x="connsiteX0" y="connsiteY0"/>
                </a:cxn>
                <a:cxn ang="0">
                  <a:pos x="connsiteX1" y="connsiteY1"/>
                </a:cxn>
                <a:cxn ang="0">
                  <a:pos x="connsiteX2" y="connsiteY2"/>
                </a:cxn>
                <a:cxn ang="0">
                  <a:pos x="connsiteX3" y="connsiteY3"/>
                </a:cxn>
              </a:cxnLst>
              <a:rect l="l" t="t" r="r" b="b"/>
              <a:pathLst>
                <a:path w="4587240" h="5099909">
                  <a:moveTo>
                    <a:pt x="3734839" y="4533622"/>
                  </a:moveTo>
                  <a:cubicBezTo>
                    <a:pt x="5335206" y="3096470"/>
                    <a:pt x="-747966" y="3096470"/>
                    <a:pt x="852401" y="4533622"/>
                  </a:cubicBezTo>
                  <a:lnTo>
                    <a:pt x="2293620" y="2549955"/>
                  </a:lnTo>
                  <a:lnTo>
                    <a:pt x="3734839" y="4533622"/>
                  </a:lnTo>
                  <a:close/>
                </a:path>
              </a:pathLst>
            </a:custGeom>
          </p:spPr>
          <p:style>
            <a:lnRef idx="2">
              <a:schemeClr val="lt1">
                <a:hueOff val="0"/>
                <a:satOff val="0"/>
                <a:lumOff val="0"/>
                <a:alphaOff val="0"/>
              </a:schemeClr>
            </a:lnRef>
            <a:fillRef idx="1">
              <a:schemeClr val="accent3">
                <a:hueOff val="8797671"/>
                <a:satOff val="-20044"/>
                <a:lumOff val="8040"/>
                <a:alphaOff val="0"/>
              </a:schemeClr>
            </a:fillRef>
            <a:effectRef idx="0">
              <a:schemeClr val="accent3">
                <a:hueOff val="8797671"/>
                <a:satOff val="-20044"/>
                <a:lumOff val="8040"/>
                <a:alphaOff val="0"/>
              </a:schemeClr>
            </a:effectRef>
            <a:fontRef idx="minor">
              <a:schemeClr val="lt1"/>
            </a:fontRef>
          </p:style>
          <p:txBody>
            <a:bodyPr spcFirstLastPara="0" vert="horz" wrap="square" lIns="1661160" tIns="3604939" rIns="1661160" bIns="205000" numCol="1" spcCol="1270" anchor="b" anchorCtr="1">
              <a:noAutofit/>
            </a:bodyPr>
            <a:lstStyle/>
            <a:p>
              <a:pPr lvl="0" algn="ctr" defTabSz="800100">
                <a:lnSpc>
                  <a:spcPct val="90000"/>
                </a:lnSpc>
                <a:spcBef>
                  <a:spcPct val="0"/>
                </a:spcBef>
                <a:spcAft>
                  <a:spcPct val="35000"/>
                </a:spcAft>
              </a:pPr>
              <a:r>
                <a:rPr lang="en-US" sz="1800" b="1" kern="1200" dirty="0" smtClean="0">
                  <a:solidFill>
                    <a:schemeClr val="tx2">
                      <a:lumMod val="50000"/>
                    </a:schemeClr>
                  </a:solidFill>
                </a:rPr>
                <a:t>Physical / Medical Impairments</a:t>
              </a:r>
            </a:p>
          </p:txBody>
        </p:sp>
        <p:sp>
          <p:nvSpPr>
            <p:cNvPr id="7" name="Freeform 6"/>
            <p:cNvSpPr/>
            <p:nvPr/>
          </p:nvSpPr>
          <p:spPr>
            <a:xfrm>
              <a:off x="2192207" y="1504518"/>
              <a:ext cx="4587240" cy="4587240"/>
            </a:xfrm>
            <a:custGeom>
              <a:avLst/>
              <a:gdLst>
                <a:gd name="connsiteX0" fmla="*/ 945464 w 4587240"/>
                <a:gd name="connsiteY0" fmla="*/ 4149198 h 4587240"/>
                <a:gd name="connsiteX1" fmla="*/ 112258 w 4587240"/>
                <a:gd name="connsiteY1" fmla="*/ 1584853 h 4587240"/>
                <a:gd name="connsiteX2" fmla="*/ 2293620 w 4587240"/>
                <a:gd name="connsiteY2" fmla="*/ 2293620 h 4587240"/>
                <a:gd name="connsiteX3" fmla="*/ 945464 w 4587240"/>
                <a:gd name="connsiteY3" fmla="*/ 4149198 h 4587240"/>
              </a:gdLst>
              <a:ahLst/>
              <a:cxnLst>
                <a:cxn ang="0">
                  <a:pos x="connsiteX0" y="connsiteY0"/>
                </a:cxn>
                <a:cxn ang="0">
                  <a:pos x="connsiteX1" y="connsiteY1"/>
                </a:cxn>
                <a:cxn ang="0">
                  <a:pos x="connsiteX2" y="connsiteY2"/>
                </a:cxn>
                <a:cxn ang="0">
                  <a:pos x="connsiteX3" y="connsiteY3"/>
                </a:cxn>
              </a:cxnLst>
              <a:rect l="l" t="t" r="r" b="b"/>
              <a:pathLst>
                <a:path w="4587240" h="4587240">
                  <a:moveTo>
                    <a:pt x="945464" y="4149198"/>
                  </a:moveTo>
                  <a:cubicBezTo>
                    <a:pt x="141579" y="3565141"/>
                    <a:pt x="-194799" y="2529876"/>
                    <a:pt x="112258" y="1584853"/>
                  </a:cubicBezTo>
                  <a:lnTo>
                    <a:pt x="2293620" y="2293620"/>
                  </a:lnTo>
                  <a:lnTo>
                    <a:pt x="945464" y="4149198"/>
                  </a:lnTo>
                  <a:close/>
                </a:path>
              </a:pathLst>
            </a:custGeom>
          </p:spPr>
          <p:style>
            <a:lnRef idx="2">
              <a:schemeClr val="lt1">
                <a:hueOff val="0"/>
                <a:satOff val="0"/>
                <a:lumOff val="0"/>
                <a:alphaOff val="0"/>
              </a:schemeClr>
            </a:lnRef>
            <a:fillRef idx="1">
              <a:schemeClr val="accent3">
                <a:hueOff val="13196506"/>
                <a:satOff val="-30066"/>
                <a:lumOff val="12060"/>
                <a:alphaOff val="0"/>
              </a:schemeClr>
            </a:fillRef>
            <a:effectRef idx="0">
              <a:schemeClr val="accent3">
                <a:hueOff val="13196506"/>
                <a:satOff val="-30066"/>
                <a:lumOff val="12060"/>
                <a:alphaOff val="0"/>
              </a:schemeClr>
            </a:effectRef>
            <a:fontRef idx="minor">
              <a:schemeClr val="lt1"/>
            </a:fontRef>
          </p:style>
          <p:txBody>
            <a:bodyPr spcFirstLastPara="0" vert="horz" wrap="square" lIns="290449" tIns="2118792" rIns="2977261" bIns="1421968"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2">
                      <a:lumMod val="50000"/>
                    </a:schemeClr>
                  </a:solidFill>
                </a:rPr>
                <a:t>Financial / Social Situation </a:t>
              </a:r>
            </a:p>
          </p:txBody>
        </p:sp>
        <p:sp>
          <p:nvSpPr>
            <p:cNvPr id="8" name="Freeform 7"/>
            <p:cNvSpPr/>
            <p:nvPr/>
          </p:nvSpPr>
          <p:spPr>
            <a:xfrm>
              <a:off x="2231526" y="1382191"/>
              <a:ext cx="4587240" cy="4587240"/>
            </a:xfrm>
            <a:custGeom>
              <a:avLst/>
              <a:gdLst>
                <a:gd name="connsiteX0" fmla="*/ 112258 w 4587240"/>
                <a:gd name="connsiteY0" fmla="*/ 1584852 h 4587240"/>
                <a:gd name="connsiteX1" fmla="*/ 2293620 w 4587240"/>
                <a:gd name="connsiteY1" fmla="*/ 0 h 4587240"/>
                <a:gd name="connsiteX2" fmla="*/ 2293620 w 4587240"/>
                <a:gd name="connsiteY2" fmla="*/ 2293620 h 4587240"/>
                <a:gd name="connsiteX3" fmla="*/ 112258 w 4587240"/>
                <a:gd name="connsiteY3" fmla="*/ 1584852 h 4587240"/>
              </a:gdLst>
              <a:ahLst/>
              <a:cxnLst>
                <a:cxn ang="0">
                  <a:pos x="connsiteX0" y="connsiteY0"/>
                </a:cxn>
                <a:cxn ang="0">
                  <a:pos x="connsiteX1" y="connsiteY1"/>
                </a:cxn>
                <a:cxn ang="0">
                  <a:pos x="connsiteX2" y="connsiteY2"/>
                </a:cxn>
                <a:cxn ang="0">
                  <a:pos x="connsiteX3" y="connsiteY3"/>
                </a:cxn>
              </a:cxnLst>
              <a:rect l="l" t="t" r="r" b="b"/>
              <a:pathLst>
                <a:path w="4587240" h="4587240">
                  <a:moveTo>
                    <a:pt x="112258" y="1584852"/>
                  </a:moveTo>
                  <a:cubicBezTo>
                    <a:pt x="419315" y="639829"/>
                    <a:pt x="1299964" y="0"/>
                    <a:pt x="2293620" y="0"/>
                  </a:cubicBezTo>
                  <a:lnTo>
                    <a:pt x="2293620" y="2293620"/>
                  </a:lnTo>
                  <a:lnTo>
                    <a:pt x="112258" y="1584852"/>
                  </a:lnTo>
                  <a:close/>
                </a:path>
              </a:pathLst>
            </a:custGeom>
            <a:effectLst>
              <a:outerShdw blurRad="50800" dist="25400" dir="5400000" algn="ctr" rotWithShape="0">
                <a:srgbClr val="000000">
                  <a:alpha val="43137"/>
                </a:srgbClr>
              </a:outerShdw>
            </a:effectLst>
          </p:spPr>
          <p:style>
            <a:lnRef idx="2">
              <a:schemeClr val="lt1">
                <a:hueOff val="0"/>
                <a:satOff val="0"/>
                <a:lumOff val="0"/>
                <a:alphaOff val="0"/>
              </a:schemeClr>
            </a:lnRef>
            <a:fillRef idx="1">
              <a:schemeClr val="accent3">
                <a:hueOff val="17595342"/>
                <a:satOff val="-40088"/>
                <a:lumOff val="16080"/>
                <a:alphaOff val="0"/>
              </a:schemeClr>
            </a:fillRef>
            <a:effectRef idx="0">
              <a:scrgbClr r="0" g="0" b="0"/>
            </a:effectRef>
            <a:fontRef idx="minor">
              <a:schemeClr val="lt1"/>
            </a:fontRef>
          </p:style>
          <p:txBody>
            <a:bodyPr spcFirstLastPara="0" vert="horz" wrap="square" lIns="742620" tIns="793953" rIns="2415870" bIns="2856027"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2">
                      <a:lumMod val="50000"/>
                    </a:schemeClr>
                  </a:solidFill>
                </a:rPr>
                <a:t>Capacity</a:t>
              </a:r>
            </a:p>
          </p:txBody>
        </p:sp>
        <p:sp>
          <p:nvSpPr>
            <p:cNvPr id="9" name="Circular Arrow 8"/>
            <p:cNvSpPr/>
            <p:nvPr/>
          </p:nvSpPr>
          <p:spPr>
            <a:xfrm>
              <a:off x="2076218" y="1098220"/>
              <a:ext cx="5155184" cy="5155184"/>
            </a:xfrm>
            <a:prstGeom prst="circularArrow">
              <a:avLst>
                <a:gd name="adj1" fmla="val 5085"/>
                <a:gd name="adj2" fmla="val 327528"/>
                <a:gd name="adj3" fmla="val 20192361"/>
                <a:gd name="adj4" fmla="val 16200324"/>
                <a:gd name="adj5" fmla="val 5932"/>
              </a:avLst>
            </a:prstGeom>
            <a:effectLst>
              <a:outerShdw blurRad="50800" dist="114300" dir="5400000" algn="ctr" rotWithShape="0">
                <a:srgbClr val="000000">
                  <a:alpha val="43137"/>
                </a:srgbClr>
              </a:outerShdw>
            </a:effectLst>
          </p:spPr>
          <p:style>
            <a:lnRef idx="0">
              <a:schemeClr val="lt1">
                <a:hueOff val="0"/>
                <a:satOff val="0"/>
                <a:lumOff val="0"/>
                <a:alphaOff val="0"/>
              </a:schemeClr>
            </a:lnRef>
            <a:fillRef idx="1">
              <a:schemeClr val="accent3">
                <a:hueOff val="0"/>
                <a:satOff val="0"/>
                <a:lumOff val="0"/>
                <a:alphaOff val="0"/>
              </a:schemeClr>
            </a:fillRef>
            <a:effectRef idx="0">
              <a:scrgbClr r="0" g="0" b="0"/>
            </a:effectRef>
            <a:fontRef idx="minor">
              <a:schemeClr val="lt1">
                <a:hueOff val="0"/>
                <a:satOff val="0"/>
                <a:lumOff val="0"/>
                <a:alphaOff val="0"/>
              </a:schemeClr>
            </a:fontRef>
          </p:style>
        </p:sp>
        <p:sp>
          <p:nvSpPr>
            <p:cNvPr id="10" name="Circular Arrow 9"/>
            <p:cNvSpPr/>
            <p:nvPr/>
          </p:nvSpPr>
          <p:spPr>
            <a:xfrm>
              <a:off x="2115103" y="1220505"/>
              <a:ext cx="5155184" cy="5155184"/>
            </a:xfrm>
            <a:prstGeom prst="circularArrow">
              <a:avLst>
                <a:gd name="adj1" fmla="val 5085"/>
                <a:gd name="adj2" fmla="val 327528"/>
                <a:gd name="adj3" fmla="val 2912753"/>
                <a:gd name="adj4" fmla="val 20519953"/>
                <a:gd name="adj5" fmla="val 5932"/>
              </a:avLst>
            </a:prstGeom>
            <a:effectLst>
              <a:outerShdw blurRad="50800" dist="203200" dir="5400000" algn="ctr" rotWithShape="0">
                <a:srgbClr val="000000">
                  <a:alpha val="43137"/>
                </a:srgbClr>
              </a:outerShdw>
            </a:effectLst>
          </p:spPr>
          <p:style>
            <a:lnRef idx="0">
              <a:schemeClr val="lt1">
                <a:hueOff val="0"/>
                <a:satOff val="0"/>
                <a:lumOff val="0"/>
                <a:alphaOff val="0"/>
              </a:schemeClr>
            </a:lnRef>
            <a:fillRef idx="1">
              <a:schemeClr val="accent3">
                <a:hueOff val="4398836"/>
                <a:satOff val="-10022"/>
                <a:lumOff val="4020"/>
                <a:alphaOff val="0"/>
              </a:schemeClr>
            </a:fillRef>
            <a:effectRef idx="0">
              <a:scrgbClr r="0" g="0" b="0"/>
            </a:effectRef>
            <a:fontRef idx="minor">
              <a:schemeClr val="lt1">
                <a:hueOff val="0"/>
                <a:satOff val="0"/>
                <a:lumOff val="0"/>
                <a:alphaOff val="0"/>
              </a:schemeClr>
            </a:fontRef>
          </p:style>
        </p:sp>
        <p:sp>
          <p:nvSpPr>
            <p:cNvPr id="11" name="Circular Arrow 10"/>
            <p:cNvSpPr/>
            <p:nvPr/>
          </p:nvSpPr>
          <p:spPr>
            <a:xfrm>
              <a:off x="2011994" y="1293861"/>
              <a:ext cx="5155184" cy="5155184"/>
            </a:xfrm>
            <a:prstGeom prst="circularArrow">
              <a:avLst>
                <a:gd name="adj1" fmla="val 5085"/>
                <a:gd name="adj2" fmla="val 327528"/>
                <a:gd name="adj3" fmla="val 7232777"/>
                <a:gd name="adj4" fmla="val 3239695"/>
                <a:gd name="adj5" fmla="val 5932"/>
              </a:avLst>
            </a:prstGeom>
            <a:effectLst>
              <a:outerShdw blurRad="50800" dist="241300" dir="5400000" algn="ctr" rotWithShape="0">
                <a:srgbClr val="000000">
                  <a:alpha val="43137"/>
                </a:srgbClr>
              </a:outerShdw>
            </a:effectLst>
          </p:spPr>
          <p:style>
            <a:lnRef idx="0">
              <a:schemeClr val="lt1">
                <a:hueOff val="0"/>
                <a:satOff val="0"/>
                <a:lumOff val="0"/>
                <a:alphaOff val="0"/>
              </a:schemeClr>
            </a:lnRef>
            <a:fillRef idx="1">
              <a:schemeClr val="accent3">
                <a:hueOff val="8797671"/>
                <a:satOff val="-20044"/>
                <a:lumOff val="8040"/>
                <a:alphaOff val="0"/>
              </a:schemeClr>
            </a:fillRef>
            <a:effectRef idx="0">
              <a:scrgbClr r="0" g="0" b="0"/>
            </a:effectRef>
            <a:fontRef idx="minor">
              <a:schemeClr val="lt1">
                <a:hueOff val="0"/>
                <a:satOff val="0"/>
                <a:lumOff val="0"/>
                <a:alphaOff val="0"/>
              </a:schemeClr>
            </a:fontRef>
          </p:style>
        </p:sp>
        <p:sp>
          <p:nvSpPr>
            <p:cNvPr id="12" name="Circular Arrow 11"/>
            <p:cNvSpPr/>
            <p:nvPr/>
          </p:nvSpPr>
          <p:spPr>
            <a:xfrm>
              <a:off x="1907918" y="1220505"/>
              <a:ext cx="5155184" cy="5155184"/>
            </a:xfrm>
            <a:prstGeom prst="circularArrow">
              <a:avLst>
                <a:gd name="adj1" fmla="val 5085"/>
                <a:gd name="adj2" fmla="val 327528"/>
                <a:gd name="adj3" fmla="val 11552519"/>
                <a:gd name="adj4" fmla="val 7559718"/>
                <a:gd name="adj5" fmla="val 5932"/>
              </a:avLst>
            </a:prstGeom>
            <a:effectLst>
              <a:outerShdw blurRad="50800" dist="190500" dir="5400000" algn="ctr" rotWithShape="0">
                <a:srgbClr val="000000">
                  <a:alpha val="43137"/>
                </a:srgbClr>
              </a:outerShdw>
            </a:effectLst>
          </p:spPr>
          <p:style>
            <a:lnRef idx="0">
              <a:schemeClr val="lt1">
                <a:hueOff val="0"/>
                <a:satOff val="0"/>
                <a:lumOff val="0"/>
                <a:alphaOff val="0"/>
              </a:schemeClr>
            </a:lnRef>
            <a:fillRef idx="1">
              <a:schemeClr val="accent3">
                <a:hueOff val="13196506"/>
                <a:satOff val="-30066"/>
                <a:lumOff val="12060"/>
                <a:alphaOff val="0"/>
              </a:schemeClr>
            </a:fillRef>
            <a:effectRef idx="0">
              <a:scrgbClr r="0" g="0" b="0"/>
            </a:effectRef>
            <a:fontRef idx="minor">
              <a:schemeClr val="lt1">
                <a:hueOff val="0"/>
                <a:satOff val="0"/>
                <a:lumOff val="0"/>
                <a:alphaOff val="0"/>
              </a:schemeClr>
            </a:fontRef>
          </p:style>
        </p:sp>
        <p:sp>
          <p:nvSpPr>
            <p:cNvPr id="13" name="Circular Arrow 12"/>
            <p:cNvSpPr/>
            <p:nvPr/>
          </p:nvSpPr>
          <p:spPr>
            <a:xfrm>
              <a:off x="1947770" y="1098220"/>
              <a:ext cx="5155184" cy="5155184"/>
            </a:xfrm>
            <a:prstGeom prst="circularArrow">
              <a:avLst>
                <a:gd name="adj1" fmla="val 5085"/>
                <a:gd name="adj2" fmla="val 327528"/>
                <a:gd name="adj3" fmla="val 15872148"/>
                <a:gd name="adj4" fmla="val 11880111"/>
                <a:gd name="adj5" fmla="val 5932"/>
              </a:avLst>
            </a:prstGeom>
            <a:effectLst>
              <a:outerShdw blurRad="50800" dist="190500" dir="5400000" algn="ctr" rotWithShape="0">
                <a:srgbClr val="000000">
                  <a:alpha val="43137"/>
                </a:srgbClr>
              </a:outerShdw>
            </a:effectLst>
          </p:spPr>
          <p:style>
            <a:lnRef idx="0">
              <a:schemeClr val="lt1">
                <a:hueOff val="0"/>
                <a:satOff val="0"/>
                <a:lumOff val="0"/>
                <a:alphaOff val="0"/>
              </a:schemeClr>
            </a:lnRef>
            <a:fillRef idx="1">
              <a:schemeClr val="accent3">
                <a:hueOff val="17595342"/>
                <a:satOff val="-40088"/>
                <a:lumOff val="16080"/>
                <a:alphaOff val="0"/>
              </a:schemeClr>
            </a:fillRef>
            <a:effectRef idx="0">
              <a:scrgbClr r="0" g="0" b="0"/>
            </a:effectRef>
            <a:fontRef idx="minor">
              <a:schemeClr val="lt1">
                <a:hueOff val="0"/>
                <a:satOff val="0"/>
                <a:lumOff val="0"/>
                <a:alphaOff val="0"/>
              </a:schemeClr>
            </a:fontRef>
          </p:style>
        </p:sp>
      </p:grpSp>
    </p:spTree>
    <p:custDataLst>
      <p:tags r:id="rId1"/>
    </p:custData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smtClean="0"/>
              <a:t>Safety &amp; Risk</a:t>
            </a:r>
          </a:p>
        </p:txBody>
      </p:sp>
      <p:sp>
        <p:nvSpPr>
          <p:cNvPr id="69635" name="Content Placeholder 2"/>
          <p:cNvSpPr>
            <a:spLocks noGrp="1"/>
          </p:cNvSpPr>
          <p:nvPr>
            <p:ph idx="1"/>
          </p:nvPr>
        </p:nvSpPr>
        <p:spPr/>
        <p:txBody>
          <a:bodyPr/>
          <a:lstStyle/>
          <a:p>
            <a:r>
              <a:rPr lang="en-US" altLang="en-US" smtClean="0"/>
              <a:t>The APS worker’s perception of the causes of the problem and level of risk</a:t>
            </a:r>
          </a:p>
          <a:p>
            <a:r>
              <a:rPr lang="en-US" altLang="en-US" smtClean="0"/>
              <a:t>Emergency services</a:t>
            </a:r>
          </a:p>
          <a:p>
            <a:r>
              <a:rPr lang="en-US" altLang="en-US" smtClean="0"/>
              <a:t>Removing victim from immediate danger</a:t>
            </a:r>
          </a:p>
          <a:p>
            <a:r>
              <a:rPr lang="en-US" altLang="en-US" smtClean="0"/>
              <a:t>Removing perpetrator</a:t>
            </a:r>
          </a:p>
          <a:p>
            <a:r>
              <a:rPr lang="en-US" altLang="en-US" smtClean="0"/>
              <a:t>Least restrictive interventions</a:t>
            </a:r>
          </a:p>
          <a:p>
            <a:r>
              <a:rPr lang="en-US" altLang="en-US" smtClean="0"/>
              <a:t>Short and long term risk reduction</a:t>
            </a:r>
          </a:p>
        </p:txBody>
      </p:sp>
      <p:pic>
        <p:nvPicPr>
          <p:cNvPr id="69636"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83488" y="4724400"/>
            <a:ext cx="121761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70659" name="Rectangle 2"/>
          <p:cNvSpPr>
            <a:spLocks noGrp="1" noChangeArrowheads="1"/>
          </p:cNvSpPr>
          <p:nvPr>
            <p:ph type="title"/>
          </p:nvPr>
        </p:nvSpPr>
        <p:spPr/>
        <p:txBody>
          <a:bodyPr/>
          <a:lstStyle/>
          <a:p>
            <a:pPr eaLnBrk="1" hangingPunct="1"/>
            <a:r>
              <a:rPr lang="en-US" altLang="en-US" smtClean="0"/>
              <a:t>Living Environment</a:t>
            </a:r>
          </a:p>
        </p:txBody>
      </p:sp>
      <p:sp>
        <p:nvSpPr>
          <p:cNvPr id="70660" name="Rectangle 3"/>
          <p:cNvSpPr>
            <a:spLocks noGrp="1" noChangeArrowheads="1"/>
          </p:cNvSpPr>
          <p:nvPr>
            <p:ph type="body" idx="1"/>
          </p:nvPr>
        </p:nvSpPr>
        <p:spPr>
          <a:xfrm>
            <a:off x="457200" y="1524000"/>
            <a:ext cx="5638800" cy="4800600"/>
          </a:xfrm>
        </p:spPr>
        <p:txBody>
          <a:bodyPr/>
          <a:lstStyle/>
          <a:p>
            <a:pPr eaLnBrk="1" hangingPunct="1"/>
            <a:r>
              <a:rPr lang="en-US" altLang="en-US" smtClean="0"/>
              <a:t>Immediate environmental changes</a:t>
            </a:r>
          </a:p>
          <a:p>
            <a:pPr eaLnBrk="1" hangingPunct="1">
              <a:buFontTx/>
              <a:buNone/>
            </a:pPr>
            <a:endParaRPr lang="en-US" altLang="en-US" sz="2000" smtClean="0"/>
          </a:p>
          <a:p>
            <a:pPr eaLnBrk="1" hangingPunct="1"/>
            <a:r>
              <a:rPr lang="en-US" altLang="en-US" smtClean="0"/>
              <a:t>Animal car</a:t>
            </a:r>
          </a:p>
          <a:p>
            <a:pPr eaLnBrk="1" hangingPunct="1">
              <a:buFontTx/>
              <a:buNone/>
            </a:pPr>
            <a:endParaRPr lang="en-US" altLang="en-US" sz="2000" smtClean="0"/>
          </a:p>
          <a:p>
            <a:pPr eaLnBrk="1" hangingPunct="1"/>
            <a:r>
              <a:rPr lang="en-US" altLang="en-US" smtClean="0"/>
              <a:t>Cleaning</a:t>
            </a:r>
          </a:p>
          <a:p>
            <a:pPr eaLnBrk="1" hangingPunct="1">
              <a:buFontTx/>
              <a:buNone/>
            </a:pPr>
            <a:r>
              <a:rPr lang="en-US" altLang="en-US" smtClean="0"/>
              <a:t> </a:t>
            </a:r>
          </a:p>
          <a:p>
            <a:pPr eaLnBrk="1" hangingPunct="1"/>
            <a:r>
              <a:rPr lang="en-US" altLang="en-US" smtClean="0"/>
              <a:t>Repairs</a:t>
            </a:r>
          </a:p>
          <a:p>
            <a:pPr eaLnBrk="1" hangingPunct="1">
              <a:buFontTx/>
              <a:buNone/>
            </a:pPr>
            <a:endParaRPr lang="en-US" altLang="en-US" smtClean="0"/>
          </a:p>
        </p:txBody>
      </p:sp>
      <p:pic>
        <p:nvPicPr>
          <p:cNvPr id="49162" name="Picture 10" descr="C:\Users\HP Compaq\AppData\Local\Microsoft\Windows\Temporary Internet Files\Content.IE5\0TA183TW\MPj0444505000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762000"/>
            <a:ext cx="2366962" cy="5381625"/>
          </a:xfrm>
          <a:prstGeom prst="rect">
            <a:avLst/>
          </a:prstGeom>
          <a:solidFill>
            <a:srgbClr val="FFFFFF">
              <a:shade val="85000"/>
            </a:srgbClr>
          </a:solidFill>
          <a:ln w="88900" cap="sq">
            <a:solidFill>
              <a:srgbClr val="FFFFFF"/>
            </a:solidFill>
            <a:miter lim="800000"/>
          </a:ln>
          <a:effectLst>
            <a:outerShdw blurRad="254000" dist="2540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71683" name="Rectangle 2"/>
          <p:cNvSpPr>
            <a:spLocks noGrp="1" noChangeArrowheads="1"/>
          </p:cNvSpPr>
          <p:nvPr>
            <p:ph type="title"/>
          </p:nvPr>
        </p:nvSpPr>
        <p:spPr/>
        <p:txBody>
          <a:bodyPr/>
          <a:lstStyle/>
          <a:p>
            <a:pPr eaLnBrk="1" hangingPunct="1"/>
            <a:r>
              <a:rPr lang="en-US" altLang="en-US" sz="3600" smtClean="0"/>
              <a:t>Victim’s Physical / Medical Impairments</a:t>
            </a:r>
          </a:p>
        </p:txBody>
      </p:sp>
      <p:sp>
        <p:nvSpPr>
          <p:cNvPr id="71684" name="Rectangle 3"/>
          <p:cNvSpPr>
            <a:spLocks noGrp="1" noChangeArrowheads="1"/>
          </p:cNvSpPr>
          <p:nvPr>
            <p:ph type="body" idx="1"/>
          </p:nvPr>
        </p:nvSpPr>
        <p:spPr>
          <a:xfrm>
            <a:off x="457200" y="1752600"/>
            <a:ext cx="5562600" cy="3657600"/>
          </a:xfrm>
        </p:spPr>
        <p:txBody>
          <a:bodyPr/>
          <a:lstStyle/>
          <a:p>
            <a:pPr eaLnBrk="1" hangingPunct="1"/>
            <a:r>
              <a:rPr lang="en-US" altLang="en-US" smtClean="0"/>
              <a:t>Medical treatment</a:t>
            </a:r>
            <a:br>
              <a:rPr lang="en-US" altLang="en-US" smtClean="0"/>
            </a:br>
            <a:endParaRPr lang="en-US" altLang="en-US" smtClean="0"/>
          </a:p>
          <a:p>
            <a:pPr eaLnBrk="1" hangingPunct="1"/>
            <a:r>
              <a:rPr lang="en-US" altLang="en-US" smtClean="0"/>
              <a:t>Medications</a:t>
            </a:r>
            <a:br>
              <a:rPr lang="en-US" altLang="en-US" smtClean="0"/>
            </a:br>
            <a:endParaRPr lang="en-US" altLang="en-US" smtClean="0"/>
          </a:p>
          <a:p>
            <a:pPr eaLnBrk="1" hangingPunct="1"/>
            <a:r>
              <a:rPr lang="en-US" altLang="en-US" smtClean="0"/>
              <a:t>Assistive devices</a:t>
            </a:r>
            <a:br>
              <a:rPr lang="en-US" altLang="en-US" smtClean="0"/>
            </a:br>
            <a:endParaRPr lang="en-US" altLang="en-US" smtClean="0"/>
          </a:p>
          <a:p>
            <a:pPr eaLnBrk="1" hangingPunct="1"/>
            <a:r>
              <a:rPr lang="en-US" altLang="en-US" smtClean="0"/>
              <a:t>Rehabilitation</a:t>
            </a:r>
          </a:p>
          <a:p>
            <a:pPr eaLnBrk="1" hangingPunct="1"/>
            <a:endParaRPr lang="en-US" altLang="en-US" sz="2800" smtClean="0"/>
          </a:p>
          <a:p>
            <a:pPr eaLnBrk="1" hangingPunct="1"/>
            <a:endParaRPr lang="en-US" altLang="en-US" smtClean="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1508760"/>
            <a:ext cx="2571750" cy="3840480"/>
          </a:xfrm>
          <a:prstGeom prst="rect">
            <a:avLst/>
          </a:prstGeom>
          <a:solidFill>
            <a:srgbClr val="FFFFFF">
              <a:shade val="85000"/>
            </a:srgbClr>
          </a:solidFill>
          <a:ln w="88900" cap="sq">
            <a:solidFill>
              <a:srgbClr val="FFFFFF"/>
            </a:solidFill>
            <a:miter lim="800000"/>
          </a:ln>
          <a:effectLst>
            <a:outerShdw blurRad="254000" dist="2540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3"/>
          <p:cNvGrpSpPr>
            <a:grpSpLocks/>
          </p:cNvGrpSpPr>
          <p:nvPr/>
        </p:nvGrpSpPr>
        <p:grpSpPr bwMode="auto">
          <a:xfrm>
            <a:off x="381000" y="1447800"/>
            <a:ext cx="8382000" cy="4876800"/>
            <a:chOff x="381000" y="1447800"/>
            <a:chExt cx="8382000" cy="4876801"/>
          </a:xfrm>
        </p:grpSpPr>
        <p:sp>
          <p:nvSpPr>
            <p:cNvPr id="5" name="Rectangle 4"/>
            <p:cNvSpPr/>
            <p:nvPr/>
          </p:nvSpPr>
          <p:spPr>
            <a:xfrm>
              <a:off x="381000" y="1447800"/>
              <a:ext cx="8382000" cy="4800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6" name="Picture 5" descr="C:\Users\HP Compaq\AppData\Local\Microsoft\Windows\Temporary Internet Files\Content.IE5\0TA183TW\MCj04421160000[1].png"/>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lum contrast="30000"/>
              <a:extLst>
                <a:ext uri="{28A0092B-C50C-407E-A947-70E740481C1C}">
                  <a14:useLocalDpi xmlns:a14="http://schemas.microsoft.com/office/drawing/2010/main"/>
                </a:ext>
              </a:extLst>
            </a:blip>
            <a:srcRect/>
            <a:stretch>
              <a:fillRect/>
            </a:stretch>
          </p:blipFill>
          <p:spPr bwMode="auto">
            <a:xfrm flipH="1">
              <a:off x="4038600" y="1524000"/>
              <a:ext cx="4495798" cy="4800601"/>
            </a:xfrm>
            <a:prstGeom prst="rect">
              <a:avLst/>
            </a:prstGeom>
            <a:noFill/>
          </p:spPr>
        </p:pic>
      </p:grpSp>
      <p:sp>
        <p:nvSpPr>
          <p:cNvPr id="8195" name="Rectangle 2"/>
          <p:cNvSpPr>
            <a:spLocks noGrp="1" noChangeArrowheads="1"/>
          </p:cNvSpPr>
          <p:nvPr>
            <p:ph type="title"/>
          </p:nvPr>
        </p:nvSpPr>
        <p:spPr>
          <a:xfrm>
            <a:off x="457200" y="304800"/>
            <a:ext cx="8229600" cy="1143000"/>
          </a:xfrm>
        </p:spPr>
        <p:txBody>
          <a:bodyPr/>
          <a:lstStyle/>
          <a:p>
            <a:pPr eaLnBrk="1" hangingPunct="1"/>
            <a:r>
              <a:rPr lang="en-US" altLang="en-US" sz="4000" smtClean="0"/>
              <a:t>Learning Objectives</a:t>
            </a:r>
          </a:p>
        </p:txBody>
      </p:sp>
      <p:grpSp>
        <p:nvGrpSpPr>
          <p:cNvPr id="2" name="Group 1"/>
          <p:cNvGrpSpPr/>
          <p:nvPr/>
        </p:nvGrpSpPr>
        <p:grpSpPr>
          <a:xfrm>
            <a:off x="236220" y="2116097"/>
            <a:ext cx="8526779" cy="3464004"/>
            <a:chOff x="236220" y="2116097"/>
            <a:chExt cx="8526779" cy="3464004"/>
          </a:xfrm>
        </p:grpSpPr>
        <p:sp>
          <p:nvSpPr>
            <p:cNvPr id="3" name="Freeform 2"/>
            <p:cNvSpPr/>
            <p:nvPr/>
          </p:nvSpPr>
          <p:spPr>
            <a:xfrm>
              <a:off x="236220" y="2116097"/>
              <a:ext cx="2664618" cy="1598771"/>
            </a:xfrm>
            <a:custGeom>
              <a:avLst/>
              <a:gdLst>
                <a:gd name="connsiteX0" fmla="*/ 0 w 2664618"/>
                <a:gd name="connsiteY0" fmla="*/ 0 h 1598771"/>
                <a:gd name="connsiteX1" fmla="*/ 2664618 w 2664618"/>
                <a:gd name="connsiteY1" fmla="*/ 0 h 1598771"/>
                <a:gd name="connsiteX2" fmla="*/ 2664618 w 2664618"/>
                <a:gd name="connsiteY2" fmla="*/ 1598771 h 1598771"/>
                <a:gd name="connsiteX3" fmla="*/ 0 w 2664618"/>
                <a:gd name="connsiteY3" fmla="*/ 1598771 h 1598771"/>
                <a:gd name="connsiteX4" fmla="*/ 0 w 2664618"/>
                <a:gd name="connsiteY4" fmla="*/ 0 h 159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618" h="1598771">
                  <a:moveTo>
                    <a:pt x="0" y="0"/>
                  </a:moveTo>
                  <a:lnTo>
                    <a:pt x="2664618" y="0"/>
                  </a:lnTo>
                  <a:lnTo>
                    <a:pt x="2664618" y="1598771"/>
                  </a:lnTo>
                  <a:lnTo>
                    <a:pt x="0" y="1598771"/>
                  </a:lnTo>
                  <a:lnTo>
                    <a:pt x="0" y="0"/>
                  </a:lnTo>
                  <a:close/>
                </a:path>
              </a:pathLst>
            </a:custGeom>
            <a:effectLst>
              <a:outerShdw blurRad="254000" dist="190500" dir="27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2">
                      <a:lumMod val="10000"/>
                    </a:schemeClr>
                  </a:solidFill>
                </a:rPr>
                <a:t>Identify physical and behavioral indicators of caregiver neglect.</a:t>
              </a:r>
              <a:r>
                <a:rPr lang="en-US" sz="1900" kern="1200" dirty="0" smtClean="0">
                  <a:solidFill>
                    <a:schemeClr val="bg2">
                      <a:lumMod val="10000"/>
                    </a:schemeClr>
                  </a:solidFill>
                </a:rPr>
                <a:t/>
              </a:r>
              <a:br>
                <a:rPr lang="en-US" sz="1900" kern="1200" dirty="0" smtClean="0">
                  <a:solidFill>
                    <a:schemeClr val="bg2">
                      <a:lumMod val="10000"/>
                    </a:schemeClr>
                  </a:solidFill>
                </a:rPr>
              </a:br>
              <a:endParaRPr lang="en-US" sz="1900" kern="1200" dirty="0">
                <a:solidFill>
                  <a:schemeClr val="bg2">
                    <a:lumMod val="10000"/>
                  </a:schemeClr>
                </a:solidFill>
              </a:endParaRPr>
            </a:p>
          </p:txBody>
        </p:sp>
        <p:sp>
          <p:nvSpPr>
            <p:cNvPr id="4" name="Freeform 3"/>
            <p:cNvSpPr/>
            <p:nvPr/>
          </p:nvSpPr>
          <p:spPr>
            <a:xfrm>
              <a:off x="3167300" y="2116097"/>
              <a:ext cx="2664618" cy="1598771"/>
            </a:xfrm>
            <a:custGeom>
              <a:avLst/>
              <a:gdLst>
                <a:gd name="connsiteX0" fmla="*/ 0 w 2664618"/>
                <a:gd name="connsiteY0" fmla="*/ 0 h 1598771"/>
                <a:gd name="connsiteX1" fmla="*/ 2664618 w 2664618"/>
                <a:gd name="connsiteY1" fmla="*/ 0 h 1598771"/>
                <a:gd name="connsiteX2" fmla="*/ 2664618 w 2664618"/>
                <a:gd name="connsiteY2" fmla="*/ 1598771 h 1598771"/>
                <a:gd name="connsiteX3" fmla="*/ 0 w 2664618"/>
                <a:gd name="connsiteY3" fmla="*/ 1598771 h 1598771"/>
                <a:gd name="connsiteX4" fmla="*/ 0 w 2664618"/>
                <a:gd name="connsiteY4" fmla="*/ 0 h 159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618" h="1598771">
                  <a:moveTo>
                    <a:pt x="0" y="0"/>
                  </a:moveTo>
                  <a:lnTo>
                    <a:pt x="2664618" y="0"/>
                  </a:lnTo>
                  <a:lnTo>
                    <a:pt x="2664618" y="1598771"/>
                  </a:lnTo>
                  <a:lnTo>
                    <a:pt x="0" y="1598771"/>
                  </a:lnTo>
                  <a:lnTo>
                    <a:pt x="0" y="0"/>
                  </a:lnTo>
                  <a:close/>
                </a:path>
              </a:pathLst>
            </a:custGeom>
            <a:effectLst>
              <a:outerShdw blurRad="254000" dist="190500" dir="2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2">
                      <a:lumMod val="10000"/>
                    </a:schemeClr>
                  </a:solidFill>
                </a:rPr>
                <a:t>Identify factors that contribute to victim risk of neglect.</a:t>
              </a:r>
            </a:p>
          </p:txBody>
        </p:sp>
        <p:sp>
          <p:nvSpPr>
            <p:cNvPr id="8" name="Freeform 7"/>
            <p:cNvSpPr/>
            <p:nvPr/>
          </p:nvSpPr>
          <p:spPr>
            <a:xfrm>
              <a:off x="6098381" y="2116097"/>
              <a:ext cx="2664618" cy="1598771"/>
            </a:xfrm>
            <a:custGeom>
              <a:avLst/>
              <a:gdLst>
                <a:gd name="connsiteX0" fmla="*/ 0 w 2664618"/>
                <a:gd name="connsiteY0" fmla="*/ 0 h 1598771"/>
                <a:gd name="connsiteX1" fmla="*/ 2664618 w 2664618"/>
                <a:gd name="connsiteY1" fmla="*/ 0 h 1598771"/>
                <a:gd name="connsiteX2" fmla="*/ 2664618 w 2664618"/>
                <a:gd name="connsiteY2" fmla="*/ 1598771 h 1598771"/>
                <a:gd name="connsiteX3" fmla="*/ 0 w 2664618"/>
                <a:gd name="connsiteY3" fmla="*/ 1598771 h 1598771"/>
                <a:gd name="connsiteX4" fmla="*/ 0 w 2664618"/>
                <a:gd name="connsiteY4" fmla="*/ 0 h 159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618" h="1598771">
                  <a:moveTo>
                    <a:pt x="0" y="0"/>
                  </a:moveTo>
                  <a:lnTo>
                    <a:pt x="2664618" y="0"/>
                  </a:lnTo>
                  <a:lnTo>
                    <a:pt x="2664618" y="1598771"/>
                  </a:lnTo>
                  <a:lnTo>
                    <a:pt x="0" y="1598771"/>
                  </a:lnTo>
                  <a:lnTo>
                    <a:pt x="0" y="0"/>
                  </a:lnTo>
                  <a:close/>
                </a:path>
              </a:pathLst>
            </a:custGeom>
            <a:effectLst>
              <a:outerShdw blurRad="254000" dist="190500" dir="27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2">
                      <a:lumMod val="10000"/>
                    </a:schemeClr>
                  </a:solidFill>
                </a:rPr>
                <a:t>Assess allegations of caregiver neglect using 5 domains of assessment.</a:t>
              </a:r>
              <a:r>
                <a:rPr lang="en-US" sz="1900" kern="1200" dirty="0" smtClean="0"/>
                <a:t/>
              </a:r>
              <a:br>
                <a:rPr lang="en-US" sz="1900" kern="1200" dirty="0" smtClean="0"/>
              </a:br>
              <a:endParaRPr lang="en-US" sz="1900" kern="1200" dirty="0" smtClean="0"/>
            </a:p>
          </p:txBody>
        </p:sp>
        <p:sp>
          <p:nvSpPr>
            <p:cNvPr id="9" name="Freeform 8"/>
            <p:cNvSpPr/>
            <p:nvPr/>
          </p:nvSpPr>
          <p:spPr>
            <a:xfrm>
              <a:off x="236220" y="3981330"/>
              <a:ext cx="2664618" cy="1598771"/>
            </a:xfrm>
            <a:custGeom>
              <a:avLst/>
              <a:gdLst>
                <a:gd name="connsiteX0" fmla="*/ 0 w 2664618"/>
                <a:gd name="connsiteY0" fmla="*/ 0 h 1598771"/>
                <a:gd name="connsiteX1" fmla="*/ 2664618 w 2664618"/>
                <a:gd name="connsiteY1" fmla="*/ 0 h 1598771"/>
                <a:gd name="connsiteX2" fmla="*/ 2664618 w 2664618"/>
                <a:gd name="connsiteY2" fmla="*/ 1598771 h 1598771"/>
                <a:gd name="connsiteX3" fmla="*/ 0 w 2664618"/>
                <a:gd name="connsiteY3" fmla="*/ 1598771 h 1598771"/>
                <a:gd name="connsiteX4" fmla="*/ 0 w 2664618"/>
                <a:gd name="connsiteY4" fmla="*/ 0 h 159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618" h="1598771">
                  <a:moveTo>
                    <a:pt x="0" y="0"/>
                  </a:moveTo>
                  <a:lnTo>
                    <a:pt x="2664618" y="0"/>
                  </a:lnTo>
                  <a:lnTo>
                    <a:pt x="2664618" y="1598771"/>
                  </a:lnTo>
                  <a:lnTo>
                    <a:pt x="0" y="1598771"/>
                  </a:lnTo>
                  <a:lnTo>
                    <a:pt x="0" y="0"/>
                  </a:lnTo>
                  <a:close/>
                </a:path>
              </a:pathLst>
            </a:custGeom>
            <a:effectLst>
              <a:outerShdw blurRad="254000" dist="190500" dir="27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2">
                      <a:lumMod val="10000"/>
                    </a:schemeClr>
                  </a:solidFill>
                </a:rPr>
                <a:t>Describe the barriers to determining if neglect is intentional or unintentional.</a:t>
              </a:r>
              <a:r>
                <a:rPr lang="en-US" sz="1900" kern="1200" dirty="0" smtClean="0"/>
                <a:t/>
              </a:r>
              <a:br>
                <a:rPr lang="en-US" sz="1900" kern="1200" dirty="0" smtClean="0"/>
              </a:br>
              <a:endParaRPr lang="en-US" sz="1900" kern="1200" dirty="0" smtClean="0"/>
            </a:p>
          </p:txBody>
        </p:sp>
        <p:sp>
          <p:nvSpPr>
            <p:cNvPr id="10" name="Freeform 9"/>
            <p:cNvSpPr/>
            <p:nvPr/>
          </p:nvSpPr>
          <p:spPr>
            <a:xfrm>
              <a:off x="3167300" y="3981330"/>
              <a:ext cx="2664618" cy="1598771"/>
            </a:xfrm>
            <a:custGeom>
              <a:avLst/>
              <a:gdLst>
                <a:gd name="connsiteX0" fmla="*/ 0 w 2664618"/>
                <a:gd name="connsiteY0" fmla="*/ 0 h 1598771"/>
                <a:gd name="connsiteX1" fmla="*/ 2664618 w 2664618"/>
                <a:gd name="connsiteY1" fmla="*/ 0 h 1598771"/>
                <a:gd name="connsiteX2" fmla="*/ 2664618 w 2664618"/>
                <a:gd name="connsiteY2" fmla="*/ 1598771 h 1598771"/>
                <a:gd name="connsiteX3" fmla="*/ 0 w 2664618"/>
                <a:gd name="connsiteY3" fmla="*/ 1598771 h 1598771"/>
                <a:gd name="connsiteX4" fmla="*/ 0 w 2664618"/>
                <a:gd name="connsiteY4" fmla="*/ 0 h 159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618" h="1598771">
                  <a:moveTo>
                    <a:pt x="0" y="0"/>
                  </a:moveTo>
                  <a:lnTo>
                    <a:pt x="2664618" y="0"/>
                  </a:lnTo>
                  <a:lnTo>
                    <a:pt x="2664618" y="1598771"/>
                  </a:lnTo>
                  <a:lnTo>
                    <a:pt x="0" y="1598771"/>
                  </a:lnTo>
                  <a:lnTo>
                    <a:pt x="0" y="0"/>
                  </a:lnTo>
                  <a:close/>
                </a:path>
              </a:pathLst>
            </a:custGeom>
            <a:effectLst>
              <a:outerShdw blurRad="254000" dist="190500" dir="27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2">
                      <a:lumMod val="10000"/>
                    </a:schemeClr>
                  </a:solidFill>
                </a:rPr>
                <a:t>Identify best practices in interviewing perpetrators.</a:t>
              </a:r>
              <a:r>
                <a:rPr lang="en-US" sz="1900" kern="1200" dirty="0" smtClean="0">
                  <a:solidFill>
                    <a:schemeClr val="bg2">
                      <a:lumMod val="10000"/>
                    </a:schemeClr>
                  </a:solidFill>
                </a:rPr>
                <a:t/>
              </a:r>
              <a:br>
                <a:rPr lang="en-US" sz="1900" kern="1200" dirty="0" smtClean="0">
                  <a:solidFill>
                    <a:schemeClr val="bg2">
                      <a:lumMod val="10000"/>
                    </a:schemeClr>
                  </a:solidFill>
                </a:rPr>
              </a:br>
              <a:endParaRPr lang="en-US" sz="1900" kern="1200" dirty="0" smtClean="0">
                <a:solidFill>
                  <a:schemeClr val="bg2">
                    <a:lumMod val="10000"/>
                  </a:schemeClr>
                </a:solidFill>
              </a:endParaRPr>
            </a:p>
          </p:txBody>
        </p:sp>
        <p:sp>
          <p:nvSpPr>
            <p:cNvPr id="11" name="Freeform 10"/>
            <p:cNvSpPr/>
            <p:nvPr/>
          </p:nvSpPr>
          <p:spPr>
            <a:xfrm>
              <a:off x="6098381" y="3981330"/>
              <a:ext cx="2664618" cy="1598771"/>
            </a:xfrm>
            <a:custGeom>
              <a:avLst/>
              <a:gdLst>
                <a:gd name="connsiteX0" fmla="*/ 0 w 2664618"/>
                <a:gd name="connsiteY0" fmla="*/ 0 h 1598771"/>
                <a:gd name="connsiteX1" fmla="*/ 2664618 w 2664618"/>
                <a:gd name="connsiteY1" fmla="*/ 0 h 1598771"/>
                <a:gd name="connsiteX2" fmla="*/ 2664618 w 2664618"/>
                <a:gd name="connsiteY2" fmla="*/ 1598771 h 1598771"/>
                <a:gd name="connsiteX3" fmla="*/ 0 w 2664618"/>
                <a:gd name="connsiteY3" fmla="*/ 1598771 h 1598771"/>
                <a:gd name="connsiteX4" fmla="*/ 0 w 2664618"/>
                <a:gd name="connsiteY4" fmla="*/ 0 h 159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618" h="1598771">
                  <a:moveTo>
                    <a:pt x="0" y="0"/>
                  </a:moveTo>
                  <a:lnTo>
                    <a:pt x="2664618" y="0"/>
                  </a:lnTo>
                  <a:lnTo>
                    <a:pt x="2664618" y="1598771"/>
                  </a:lnTo>
                  <a:lnTo>
                    <a:pt x="0" y="1598771"/>
                  </a:lnTo>
                  <a:lnTo>
                    <a:pt x="0" y="0"/>
                  </a:lnTo>
                  <a:close/>
                </a:path>
              </a:pathLst>
            </a:custGeom>
            <a:effectLst>
              <a:outerShdw blurRad="254000" dist="190500" dir="27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2">
                      <a:lumMod val="10000"/>
                    </a:schemeClr>
                  </a:solidFill>
                </a:rPr>
                <a:t>Define components of service planning.</a:t>
              </a:r>
            </a:p>
          </p:txBody>
        </p:sp>
      </p:grpSp>
    </p:spTree>
    <p:custDataLst>
      <p:tags r:id="rId1"/>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72707" name="Rectangle 2"/>
          <p:cNvSpPr>
            <a:spLocks noGrp="1" noChangeArrowheads="1"/>
          </p:cNvSpPr>
          <p:nvPr>
            <p:ph type="title"/>
          </p:nvPr>
        </p:nvSpPr>
        <p:spPr/>
        <p:txBody>
          <a:bodyPr/>
          <a:lstStyle/>
          <a:p>
            <a:pPr eaLnBrk="1" hangingPunct="1"/>
            <a:r>
              <a:rPr lang="en-US" altLang="en-US" smtClean="0"/>
              <a:t>Financial / Social Situation</a:t>
            </a:r>
          </a:p>
        </p:txBody>
      </p:sp>
      <p:sp>
        <p:nvSpPr>
          <p:cNvPr id="72708" name="Rectangle 3"/>
          <p:cNvSpPr>
            <a:spLocks noGrp="1" noChangeArrowheads="1"/>
          </p:cNvSpPr>
          <p:nvPr>
            <p:ph type="body" idx="1"/>
          </p:nvPr>
        </p:nvSpPr>
        <p:spPr>
          <a:xfrm>
            <a:off x="457200" y="1600200"/>
            <a:ext cx="5105400" cy="4525963"/>
          </a:xfrm>
        </p:spPr>
        <p:txBody>
          <a:bodyPr/>
          <a:lstStyle/>
          <a:p>
            <a:pPr eaLnBrk="1" hangingPunct="1"/>
            <a:r>
              <a:rPr lang="en-US" altLang="en-US" sz="2800" smtClean="0"/>
              <a:t>Victim’s informal and formal resources</a:t>
            </a:r>
          </a:p>
          <a:p>
            <a:pPr eaLnBrk="1" hangingPunct="1"/>
            <a:r>
              <a:rPr lang="en-US" altLang="en-US" sz="2800" smtClean="0"/>
              <a:t>Victim’s service eligibility</a:t>
            </a:r>
          </a:p>
          <a:p>
            <a:pPr eaLnBrk="1" hangingPunct="1"/>
            <a:r>
              <a:rPr lang="en-US" altLang="en-US" sz="2800" smtClean="0"/>
              <a:t>Sensitive to victim’s culture</a:t>
            </a:r>
          </a:p>
          <a:p>
            <a:pPr eaLnBrk="1" hangingPunct="1"/>
            <a:r>
              <a:rPr lang="en-US" altLang="en-US" sz="2800" smtClean="0"/>
              <a:t>Clear, realistic roles, expectations and accountability</a:t>
            </a:r>
          </a:p>
          <a:p>
            <a:pPr eaLnBrk="1" hangingPunct="1"/>
            <a:r>
              <a:rPr lang="en-US" altLang="en-US" sz="2800" smtClean="0"/>
              <a:t>Flexibility to accommodate change</a:t>
            </a:r>
          </a:p>
          <a:p>
            <a:pPr eaLnBrk="1" hangingPunct="1"/>
            <a:endParaRPr lang="en-US" altLang="en-US" sz="2800"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p:txBody>
      </p:sp>
      <p:pic>
        <p:nvPicPr>
          <p:cNvPr id="72709" name="Picture 7" descr="C:\Users\HP Compaq\AppData\Local\Microsoft\Windows\Temporary Internet Files\Content.IE5\Q8H86DHO\MPj04422350000[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81600" y="-533400"/>
            <a:ext cx="3962400" cy="7391400"/>
          </a:xfrm>
          <a:prstGeom prst="rect">
            <a:avLst/>
          </a:prstGeom>
          <a:noFill/>
          <a:ln>
            <a:noFill/>
          </a:ln>
          <a:effectLst>
            <a:outerShdw dist="254000" dir="2400002"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73731" name="Rectangle 2"/>
          <p:cNvSpPr>
            <a:spLocks noGrp="1" noChangeArrowheads="1"/>
          </p:cNvSpPr>
          <p:nvPr>
            <p:ph type="title"/>
          </p:nvPr>
        </p:nvSpPr>
        <p:spPr/>
        <p:txBody>
          <a:bodyPr/>
          <a:lstStyle/>
          <a:p>
            <a:pPr eaLnBrk="1" hangingPunct="1"/>
            <a:r>
              <a:rPr lang="en-US" altLang="en-US" sz="4000" smtClean="0"/>
              <a:t>Capacity</a:t>
            </a:r>
          </a:p>
        </p:txBody>
      </p:sp>
      <p:sp>
        <p:nvSpPr>
          <p:cNvPr id="38915" name="Rectangle 3"/>
          <p:cNvSpPr>
            <a:spLocks noGrp="1" noChangeArrowheads="1"/>
          </p:cNvSpPr>
          <p:nvPr>
            <p:ph type="body" idx="1"/>
          </p:nvPr>
        </p:nvSpPr>
        <p:spPr>
          <a:xfrm>
            <a:off x="381000" y="1447800"/>
            <a:ext cx="5791200" cy="4525963"/>
          </a:xfrm>
        </p:spPr>
        <p:txBody>
          <a:bodyPr/>
          <a:lstStyle/>
          <a:p>
            <a:pPr>
              <a:lnSpc>
                <a:spcPct val="90000"/>
              </a:lnSpc>
              <a:spcBef>
                <a:spcPct val="50000"/>
              </a:spcBef>
              <a:defRPr/>
            </a:pPr>
            <a:r>
              <a:rPr lang="en-US" dirty="0" smtClean="0">
                <a:effectLst>
                  <a:outerShdw blurRad="38100" dist="38100" dir="2700000" algn="tl">
                    <a:srgbClr val="C0C0C0"/>
                  </a:outerShdw>
                </a:effectLst>
                <a:sym typeface="Wingdings" pitchFamily="2" charset="2"/>
              </a:rPr>
              <a:t>Victim’s perception of the problem</a:t>
            </a:r>
          </a:p>
          <a:p>
            <a:pPr>
              <a:lnSpc>
                <a:spcPct val="90000"/>
              </a:lnSpc>
              <a:spcBef>
                <a:spcPct val="50000"/>
              </a:spcBef>
              <a:defRPr/>
            </a:pPr>
            <a:r>
              <a:rPr lang="en-US" dirty="0" smtClean="0">
                <a:effectLst>
                  <a:outerShdw blurRad="38100" dist="38100" dir="2700000" algn="tl">
                    <a:srgbClr val="C0C0C0"/>
                  </a:outerShdw>
                </a:effectLst>
                <a:sym typeface="Wingdings" pitchFamily="2" charset="2"/>
              </a:rPr>
              <a:t>Victim’s capacity</a:t>
            </a:r>
          </a:p>
          <a:p>
            <a:pPr>
              <a:lnSpc>
                <a:spcPct val="90000"/>
              </a:lnSpc>
              <a:spcBef>
                <a:spcPct val="50000"/>
              </a:spcBef>
              <a:defRPr/>
            </a:pPr>
            <a:r>
              <a:rPr lang="en-US" dirty="0" smtClean="0">
                <a:effectLst>
                  <a:outerShdw blurRad="38100" dist="38100" dir="2700000" algn="tl">
                    <a:srgbClr val="C0C0C0"/>
                  </a:outerShdw>
                </a:effectLst>
                <a:sym typeface="Wingdings" pitchFamily="2" charset="2"/>
              </a:rPr>
              <a:t>Victims’ strengths, needs, wishes and motivation</a:t>
            </a:r>
          </a:p>
          <a:p>
            <a:pPr>
              <a:lnSpc>
                <a:spcPct val="90000"/>
              </a:lnSpc>
              <a:spcBef>
                <a:spcPct val="50000"/>
              </a:spcBef>
              <a:defRPr/>
            </a:pPr>
            <a:r>
              <a:rPr lang="en-US" dirty="0" smtClean="0">
                <a:effectLst>
                  <a:outerShdw blurRad="38100" dist="38100" dir="2700000" algn="tl">
                    <a:srgbClr val="C0C0C0"/>
                  </a:outerShdw>
                </a:effectLst>
                <a:sym typeface="Wingdings" pitchFamily="2" charset="2"/>
              </a:rPr>
              <a:t>Perpetrator’s capacity</a:t>
            </a:r>
          </a:p>
          <a:p>
            <a:pPr marL="0" indent="0">
              <a:lnSpc>
                <a:spcPct val="90000"/>
              </a:lnSpc>
              <a:spcBef>
                <a:spcPct val="50000"/>
              </a:spcBef>
              <a:buFontTx/>
              <a:buNone/>
              <a:defRPr/>
            </a:pPr>
            <a:endParaRPr lang="en-US" sz="2800" dirty="0" smtClean="0">
              <a:effectLst>
                <a:outerShdw blurRad="38100" dist="38100" dir="2700000" algn="tl">
                  <a:srgbClr val="C0C0C0"/>
                </a:outerShdw>
              </a:effectLst>
              <a:sym typeface="Wingdings" pitchFamily="2" charset="2"/>
            </a:endParaRPr>
          </a:p>
          <a:p>
            <a:pPr eaLnBrk="1" hangingPunct="1">
              <a:lnSpc>
                <a:spcPct val="90000"/>
              </a:lnSpc>
              <a:buFontTx/>
              <a:buNone/>
              <a:defRPr/>
            </a:pPr>
            <a:endParaRPr lang="en-US" sz="2800" dirty="0" smtClean="0"/>
          </a:p>
        </p:txBody>
      </p:sp>
      <p:pic>
        <p:nvPicPr>
          <p:cNvPr id="5" name="Picture 4" descr="canstockphoto1129340.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6248400" y="1143000"/>
            <a:ext cx="2514600" cy="5200650"/>
          </a:xfrm>
          <a:prstGeom prst="rect">
            <a:avLst/>
          </a:prstGeom>
          <a:solidFill>
            <a:srgbClr val="FFFFFF">
              <a:shade val="85000"/>
            </a:srgbClr>
          </a:solidFill>
          <a:ln w="88900" cap="sq">
            <a:solidFill>
              <a:srgbClr val="FFFFFF"/>
            </a:solidFill>
            <a:miter lim="800000"/>
          </a:ln>
          <a:effectLst>
            <a:outerShdw blurRad="254000" dist="254000" dir="2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4" name="Group 3"/>
          <p:cNvGrpSpPr>
            <a:grpSpLocks/>
          </p:cNvGrpSpPr>
          <p:nvPr/>
        </p:nvGrpSpPr>
        <p:grpSpPr bwMode="auto">
          <a:xfrm>
            <a:off x="457200" y="1447800"/>
            <a:ext cx="8458200" cy="4876800"/>
            <a:chOff x="381000" y="1447800"/>
            <a:chExt cx="8382000" cy="4876801"/>
          </a:xfrm>
        </p:grpSpPr>
        <p:sp>
          <p:nvSpPr>
            <p:cNvPr id="5" name="Rectangle 4"/>
            <p:cNvSpPr/>
            <p:nvPr/>
          </p:nvSpPr>
          <p:spPr>
            <a:xfrm>
              <a:off x="381000" y="1447800"/>
              <a:ext cx="8382000" cy="4800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6" name="Picture 5" descr="C:\Users\HP Compaq\AppData\Local\Microsoft\Windows\Temporary Internet Files\Content.IE5\0TA183TW\MCj04421160000[1].png"/>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lum contrast="30000"/>
              <a:extLst>
                <a:ext uri="{28A0092B-C50C-407E-A947-70E740481C1C}">
                  <a14:useLocalDpi xmlns:a14="http://schemas.microsoft.com/office/drawing/2010/main"/>
                </a:ext>
              </a:extLst>
            </a:blip>
            <a:srcRect/>
            <a:stretch>
              <a:fillRect/>
            </a:stretch>
          </p:blipFill>
          <p:spPr bwMode="auto">
            <a:xfrm flipH="1">
              <a:off x="4038600" y="1524000"/>
              <a:ext cx="4495798" cy="4800601"/>
            </a:xfrm>
            <a:prstGeom prst="rect">
              <a:avLst/>
            </a:prstGeom>
            <a:noFill/>
          </p:spPr>
        </p:pic>
      </p:grpSp>
      <p:sp>
        <p:nvSpPr>
          <p:cNvPr id="74755" name="Rectangle 2"/>
          <p:cNvSpPr>
            <a:spLocks noGrp="1" noChangeArrowheads="1"/>
          </p:cNvSpPr>
          <p:nvPr>
            <p:ph type="title"/>
          </p:nvPr>
        </p:nvSpPr>
        <p:spPr>
          <a:xfrm>
            <a:off x="457200" y="274638"/>
            <a:ext cx="8686800" cy="1143000"/>
          </a:xfrm>
        </p:spPr>
        <p:txBody>
          <a:bodyPr/>
          <a:lstStyle/>
          <a:p>
            <a:pPr eaLnBrk="1" hangingPunct="1"/>
            <a:r>
              <a:rPr lang="en-US" altLang="en-US" sz="4000" smtClean="0"/>
              <a:t>What about Services for Caregivers?</a:t>
            </a:r>
          </a:p>
        </p:txBody>
      </p:sp>
      <p:sp>
        <p:nvSpPr>
          <p:cNvPr id="74756" name="Rectangle 3"/>
          <p:cNvSpPr>
            <a:spLocks noGrp="1" noChangeArrowheads="1"/>
          </p:cNvSpPr>
          <p:nvPr>
            <p:ph type="body" idx="1"/>
          </p:nvPr>
        </p:nvSpPr>
        <p:spPr>
          <a:xfrm>
            <a:off x="457200" y="1600200"/>
            <a:ext cx="4419600" cy="4114800"/>
          </a:xfrm>
        </p:spPr>
        <p:txBody>
          <a:bodyPr/>
          <a:lstStyle/>
          <a:p>
            <a:pPr eaLnBrk="1" hangingPunct="1">
              <a:lnSpc>
                <a:spcPct val="80000"/>
              </a:lnSpc>
              <a:spcAft>
                <a:spcPts val="1200"/>
              </a:spcAft>
            </a:pPr>
            <a:r>
              <a:rPr lang="en-US" altLang="en-US" smtClean="0"/>
              <a:t>Caregiver burden</a:t>
            </a:r>
          </a:p>
          <a:p>
            <a:pPr eaLnBrk="1" hangingPunct="1">
              <a:lnSpc>
                <a:spcPct val="80000"/>
              </a:lnSpc>
              <a:spcAft>
                <a:spcPts val="1200"/>
              </a:spcAft>
            </a:pPr>
            <a:r>
              <a:rPr lang="en-US" altLang="en-US" smtClean="0"/>
              <a:t>Caregiver training and group interventions</a:t>
            </a:r>
          </a:p>
          <a:p>
            <a:pPr eaLnBrk="1" hangingPunct="1">
              <a:lnSpc>
                <a:spcPct val="80000"/>
              </a:lnSpc>
              <a:spcAft>
                <a:spcPts val="1200"/>
              </a:spcAft>
            </a:pPr>
            <a:r>
              <a:rPr lang="en-US" altLang="en-US" smtClean="0"/>
              <a:t> Spousal caregivers </a:t>
            </a:r>
          </a:p>
          <a:p>
            <a:pPr eaLnBrk="1" hangingPunct="1">
              <a:lnSpc>
                <a:spcPct val="80000"/>
              </a:lnSpc>
              <a:spcAft>
                <a:spcPts val="1200"/>
              </a:spcAft>
            </a:pPr>
            <a:r>
              <a:rPr lang="en-US" altLang="en-US" smtClean="0"/>
              <a:t>Caregivers of people with dementia</a:t>
            </a:r>
          </a:p>
        </p:txBody>
      </p:sp>
      <p:pic>
        <p:nvPicPr>
          <p:cNvPr id="9" name="Picture 8" descr="canstockphoto126812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20876647">
            <a:off x="4762353" y="2041457"/>
            <a:ext cx="3807597" cy="2954455"/>
          </a:xfrm>
          <a:prstGeom prst="rect">
            <a:avLst/>
          </a:prstGeom>
          <a:solidFill>
            <a:srgbClr val="FFFFFF">
              <a:shade val="85000"/>
            </a:srgbClr>
          </a:solidFill>
          <a:ln w="88900" cap="sq">
            <a:solidFill>
              <a:srgbClr val="FFFFFF"/>
            </a:solidFill>
            <a:miter lim="800000"/>
          </a:ln>
          <a:effectLst>
            <a:outerShdw blurRad="254000" dist="254000" dir="2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8" name="Group 4"/>
          <p:cNvGrpSpPr>
            <a:grpSpLocks/>
          </p:cNvGrpSpPr>
          <p:nvPr/>
        </p:nvGrpSpPr>
        <p:grpSpPr bwMode="auto">
          <a:xfrm>
            <a:off x="457200" y="1447800"/>
            <a:ext cx="8458200" cy="4876800"/>
            <a:chOff x="381000" y="1447800"/>
            <a:chExt cx="8382000" cy="4876801"/>
          </a:xfrm>
        </p:grpSpPr>
        <p:sp>
          <p:nvSpPr>
            <p:cNvPr id="6" name="Rectangle 5"/>
            <p:cNvSpPr/>
            <p:nvPr/>
          </p:nvSpPr>
          <p:spPr>
            <a:xfrm>
              <a:off x="381000" y="1447800"/>
              <a:ext cx="8382000" cy="4800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7" name="Picture 6" descr="C:\Users\HP Compaq\AppData\Local\Microsoft\Windows\Temporary Internet Files\Content.IE5\0TA183TW\MCj04421160000[1].png"/>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lum contrast="30000"/>
              <a:extLst>
                <a:ext uri="{28A0092B-C50C-407E-A947-70E740481C1C}">
                  <a14:useLocalDpi xmlns:a14="http://schemas.microsoft.com/office/drawing/2010/main"/>
                </a:ext>
              </a:extLst>
            </a:blip>
            <a:srcRect/>
            <a:stretch>
              <a:fillRect/>
            </a:stretch>
          </p:blipFill>
          <p:spPr bwMode="auto">
            <a:xfrm flipH="1">
              <a:off x="4038600" y="1524000"/>
              <a:ext cx="4495798" cy="4800601"/>
            </a:xfrm>
            <a:prstGeom prst="rect">
              <a:avLst/>
            </a:prstGeom>
            <a:noFill/>
          </p:spPr>
        </p:pic>
      </p:grpSp>
      <p:sp>
        <p:nvSpPr>
          <p:cNvPr id="75779" name="Rectangle 2"/>
          <p:cNvSpPr>
            <a:spLocks noGrp="1" noChangeArrowheads="1"/>
          </p:cNvSpPr>
          <p:nvPr>
            <p:ph type="title"/>
          </p:nvPr>
        </p:nvSpPr>
        <p:spPr/>
        <p:txBody>
          <a:bodyPr/>
          <a:lstStyle/>
          <a:p>
            <a:pPr eaLnBrk="1" hangingPunct="1"/>
            <a:r>
              <a:rPr lang="en-US" altLang="en-US" smtClean="0"/>
              <a:t>Developing a Service Plan</a:t>
            </a:r>
          </a:p>
        </p:txBody>
      </p:sp>
      <p:sp>
        <p:nvSpPr>
          <p:cNvPr id="75780" name="Rectangle 3"/>
          <p:cNvSpPr>
            <a:spLocks noGrp="1" noChangeArrowheads="1"/>
          </p:cNvSpPr>
          <p:nvPr>
            <p:ph type="body" idx="1"/>
          </p:nvPr>
        </p:nvSpPr>
        <p:spPr>
          <a:xfrm>
            <a:off x="381000" y="1752600"/>
            <a:ext cx="8382000" cy="2819400"/>
          </a:xfrm>
        </p:spPr>
        <p:txBody>
          <a:bodyPr/>
          <a:lstStyle/>
          <a:p>
            <a:pPr eaLnBrk="1" hangingPunct="1">
              <a:buFontTx/>
              <a:buNone/>
            </a:pPr>
            <a:endParaRPr lang="en-US" altLang="en-US" sz="2800" smtClean="0">
              <a:cs typeface="Times New Roman" panose="02020603050405020304" pitchFamily="18" charset="0"/>
            </a:endParaRPr>
          </a:p>
          <a:p>
            <a:pPr eaLnBrk="1" hangingPunct="1"/>
            <a:r>
              <a:rPr lang="en-US" altLang="en-US" smtClean="0">
                <a:cs typeface="Times New Roman" panose="02020603050405020304" pitchFamily="18" charset="0"/>
              </a:rPr>
              <a:t>In your small groups, using HANDOUT # 5 and Activity #2 to develop a service plan. We will compare your service plan with the actual outcomes of the case. </a:t>
            </a:r>
          </a:p>
        </p:txBody>
      </p:sp>
      <p:sp>
        <p:nvSpPr>
          <p:cNvPr id="75781" name="TextBox 3"/>
          <p:cNvSpPr txBox="1">
            <a:spLocks noChangeArrowheads="1"/>
          </p:cNvSpPr>
          <p:nvPr/>
        </p:nvSpPr>
        <p:spPr bwMode="auto">
          <a:xfrm>
            <a:off x="3352800" y="5410200"/>
            <a:ext cx="5791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rebuchet MS" panose="020B0603020202020204" pitchFamily="34" charset="0"/>
              </a:defRPr>
            </a:lvl1pPr>
            <a:lvl2pPr marL="742950" indent="-285750" eaLnBrk="0" hangingPunct="0">
              <a:spcBef>
                <a:spcPct val="20000"/>
              </a:spcBef>
              <a:buChar char="–"/>
              <a:defRPr sz="2800">
                <a:solidFill>
                  <a:schemeClr val="tx1"/>
                </a:solidFill>
                <a:latin typeface="Trebuchet MS" panose="020B0603020202020204" pitchFamily="34" charset="0"/>
              </a:defRPr>
            </a:lvl2pPr>
            <a:lvl3pPr marL="1143000" indent="-228600" eaLnBrk="0" hangingPunct="0">
              <a:spcBef>
                <a:spcPct val="20000"/>
              </a:spcBef>
              <a:buChar char="•"/>
              <a:defRPr sz="2400">
                <a:solidFill>
                  <a:schemeClr val="tx1"/>
                </a:solidFill>
                <a:latin typeface="Trebuchet MS" panose="020B0603020202020204" pitchFamily="34" charset="0"/>
              </a:defRPr>
            </a:lvl3pPr>
            <a:lvl4pPr marL="1600200" indent="-228600" eaLnBrk="0" hangingPunct="0">
              <a:spcBef>
                <a:spcPct val="20000"/>
              </a:spcBef>
              <a:buChar char="–"/>
              <a:defRPr sz="2000">
                <a:solidFill>
                  <a:schemeClr val="tx1"/>
                </a:solidFill>
                <a:latin typeface="Trebuchet MS" panose="020B0603020202020204" pitchFamily="34" charset="0"/>
              </a:defRPr>
            </a:lvl4pPr>
            <a:lvl5pPr marL="2057400" indent="-228600" eaLnBrk="0" hangingPunct="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spcBef>
                <a:spcPct val="0"/>
              </a:spcBef>
              <a:buFontTx/>
              <a:buNone/>
            </a:pPr>
            <a:r>
              <a:rPr lang="en-US" altLang="en-US" sz="1800" b="1" i="1">
                <a:latin typeface="Arial" panose="020B0604020202020204" pitchFamily="34" charset="0"/>
                <a:cs typeface="Times New Roman" panose="02020603050405020304" pitchFamily="18" charset="0"/>
              </a:rPr>
              <a:t>Handout # 5  Developing a Service Plan</a:t>
            </a:r>
          </a:p>
          <a:p>
            <a:pPr eaLnBrk="1" hangingPunct="1">
              <a:spcBef>
                <a:spcPct val="0"/>
              </a:spcBef>
              <a:buFontTx/>
              <a:buNone/>
            </a:pPr>
            <a:r>
              <a:rPr lang="en-US" altLang="en-US" sz="1800" b="1" i="1">
                <a:latin typeface="Arial" panose="020B0604020202020204" pitchFamily="34" charset="0"/>
                <a:cs typeface="Times New Roman" panose="02020603050405020304" pitchFamily="18" charset="0"/>
              </a:rPr>
              <a:t>Activity # 2  Case of the 59 Pound Victim  PART 1</a:t>
            </a:r>
          </a:p>
          <a:p>
            <a:pPr eaLnBrk="1" hangingPunct="1">
              <a:spcBef>
                <a:spcPct val="0"/>
              </a:spcBef>
              <a:buFontTx/>
              <a:buNone/>
            </a:pPr>
            <a:r>
              <a:rPr lang="en-US" altLang="en-US" sz="1800" b="1" i="1">
                <a:latin typeface="Arial" panose="020B0604020202020204" pitchFamily="34" charset="0"/>
                <a:cs typeface="Times New Roman" panose="02020603050405020304" pitchFamily="18" charset="0"/>
              </a:rPr>
              <a:t>Handout # 6 Case of the 59 Pound Victim PART 2</a:t>
            </a:r>
          </a:p>
          <a:p>
            <a:pPr eaLnBrk="1" hangingPunct="1">
              <a:spcBef>
                <a:spcPct val="0"/>
              </a:spcBef>
              <a:buFontTx/>
              <a:buNone/>
            </a:pPr>
            <a:r>
              <a:rPr lang="en-US" altLang="en-US" sz="1800" b="1" i="1">
                <a:latin typeface="Arial" panose="020B0604020202020204" pitchFamily="34" charset="0"/>
                <a:cs typeface="Times New Roman" panose="02020603050405020304" pitchFamily="18" charset="0"/>
              </a:rPr>
              <a:t>Exercise: Tabletop Discussion</a:t>
            </a:r>
          </a:p>
          <a:p>
            <a:pPr eaLnBrk="1" hangingPunct="1">
              <a:spcBef>
                <a:spcPct val="0"/>
              </a:spcBef>
              <a:buFontTx/>
              <a:buNone/>
            </a:pPr>
            <a:endParaRPr lang="en-US" altLang="en-US" sz="1800" i="1">
              <a:latin typeface="Arial" panose="020B0604020202020204"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2" name="Group 3"/>
          <p:cNvGrpSpPr>
            <a:grpSpLocks/>
          </p:cNvGrpSpPr>
          <p:nvPr/>
        </p:nvGrpSpPr>
        <p:grpSpPr bwMode="auto">
          <a:xfrm>
            <a:off x="457200" y="1447800"/>
            <a:ext cx="8458200" cy="4876800"/>
            <a:chOff x="381000" y="1447800"/>
            <a:chExt cx="8382000" cy="4876801"/>
          </a:xfrm>
        </p:grpSpPr>
        <p:sp>
          <p:nvSpPr>
            <p:cNvPr id="5" name="Rectangle 4"/>
            <p:cNvSpPr/>
            <p:nvPr/>
          </p:nvSpPr>
          <p:spPr>
            <a:xfrm>
              <a:off x="381000" y="1447800"/>
              <a:ext cx="8382000" cy="4800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6" name="Picture 5" descr="C:\Users\HP Compaq\AppData\Local\Microsoft\Windows\Temporary Internet Files\Content.IE5\0TA183TW\MCj04421160000[1].png"/>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lum contrast="30000"/>
              <a:extLst>
                <a:ext uri="{28A0092B-C50C-407E-A947-70E740481C1C}">
                  <a14:useLocalDpi xmlns:a14="http://schemas.microsoft.com/office/drawing/2010/main"/>
                </a:ext>
              </a:extLst>
            </a:blip>
            <a:srcRect/>
            <a:stretch>
              <a:fillRect/>
            </a:stretch>
          </p:blipFill>
          <p:spPr bwMode="auto">
            <a:xfrm flipH="1">
              <a:off x="4038600" y="1524000"/>
              <a:ext cx="4495798" cy="4800601"/>
            </a:xfrm>
            <a:prstGeom prst="rect">
              <a:avLst/>
            </a:prstGeom>
            <a:noFill/>
          </p:spPr>
        </p:pic>
      </p:grpSp>
      <p:sp>
        <p:nvSpPr>
          <p:cNvPr id="76803" name="Rectangle 2"/>
          <p:cNvSpPr>
            <a:spLocks noGrp="1" noChangeArrowheads="1"/>
          </p:cNvSpPr>
          <p:nvPr>
            <p:ph type="title"/>
          </p:nvPr>
        </p:nvSpPr>
        <p:spPr/>
        <p:txBody>
          <a:bodyPr/>
          <a:lstStyle/>
          <a:p>
            <a:r>
              <a:rPr lang="en-US" altLang="en-US" smtClean="0"/>
              <a:t>Closing &amp; Evaluations </a:t>
            </a:r>
          </a:p>
        </p:txBody>
      </p:sp>
      <p:sp>
        <p:nvSpPr>
          <p:cNvPr id="79876" name="Rectangle 3"/>
          <p:cNvSpPr>
            <a:spLocks noGrp="1" noChangeArrowheads="1"/>
          </p:cNvSpPr>
          <p:nvPr>
            <p:ph type="body" idx="1"/>
          </p:nvPr>
        </p:nvSpPr>
        <p:spPr>
          <a:xfrm>
            <a:off x="457200" y="1524000"/>
            <a:ext cx="8229600" cy="4876800"/>
          </a:xfrm>
        </p:spPr>
        <p:txBody>
          <a:bodyPr/>
          <a:lstStyle/>
          <a:p>
            <a:pPr lvl="1">
              <a:buFontTx/>
              <a:buNone/>
              <a:defRPr/>
            </a:pPr>
            <a:endParaRPr lang="en-US" sz="800" dirty="0" smtClean="0"/>
          </a:p>
          <a:p>
            <a:pPr lvl="1">
              <a:buFont typeface="Arial" pitchFamily="34" charset="0"/>
              <a:buChar char="•"/>
              <a:defRPr/>
            </a:pPr>
            <a:r>
              <a:rPr lang="en-US" sz="3200" dirty="0" smtClean="0"/>
              <a:t>Review</a:t>
            </a:r>
            <a:br>
              <a:rPr lang="en-US" sz="3200" dirty="0" smtClean="0"/>
            </a:br>
            <a:endParaRPr lang="en-US" sz="3200" dirty="0" smtClean="0"/>
          </a:p>
          <a:p>
            <a:pPr lvl="1">
              <a:buFont typeface="Arial" pitchFamily="34" charset="0"/>
              <a:buChar char="•"/>
              <a:defRPr/>
            </a:pPr>
            <a:r>
              <a:rPr lang="en-US" sz="3200" dirty="0" smtClean="0"/>
              <a:t>Questions?</a:t>
            </a:r>
          </a:p>
          <a:p>
            <a:pPr lvl="1">
              <a:buFontTx/>
              <a:buNone/>
              <a:defRPr/>
            </a:pPr>
            <a:endParaRPr lang="en-US" sz="1800" dirty="0" smtClean="0"/>
          </a:p>
          <a:p>
            <a:pPr lvl="1">
              <a:buFontTx/>
              <a:buNone/>
              <a:defRPr/>
            </a:pPr>
            <a:endParaRPr lang="en-US" sz="1800" dirty="0" smtClean="0"/>
          </a:p>
          <a:p>
            <a:pPr lvl="1">
              <a:buFontTx/>
              <a:buChar char="•"/>
              <a:defRPr/>
            </a:pPr>
            <a:r>
              <a:rPr lang="en-US" sz="3200" dirty="0" smtClean="0"/>
              <a:t>Please complete evaluations</a:t>
            </a:r>
          </a:p>
          <a:p>
            <a:pPr marL="457200" lvl="1" indent="0">
              <a:buFontTx/>
              <a:buNone/>
              <a:defRPr/>
            </a:pPr>
            <a:endParaRPr lang="en-US" sz="3200" dirty="0" smtClean="0"/>
          </a:p>
          <a:p>
            <a:pPr lvl="1">
              <a:buFontTx/>
              <a:buChar char="•"/>
              <a:defRPr/>
            </a:pPr>
            <a:r>
              <a:rPr lang="en-US" sz="3200" dirty="0" smtClean="0"/>
              <a:t>Thank you for your time and energy!</a:t>
            </a:r>
          </a:p>
          <a:p>
            <a:pPr>
              <a:buFontTx/>
              <a:buNone/>
              <a:defRPr/>
            </a:pPr>
            <a:endParaRPr lang="en-US" dirty="0" smtClean="0"/>
          </a:p>
        </p:txBody>
      </p:sp>
      <p:pic>
        <p:nvPicPr>
          <p:cNvPr id="76805" name="Pictur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1614488"/>
            <a:ext cx="18288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3"/>
          <p:cNvGrpSpPr>
            <a:grpSpLocks/>
          </p:cNvGrpSpPr>
          <p:nvPr/>
        </p:nvGrpSpPr>
        <p:grpSpPr bwMode="auto">
          <a:xfrm>
            <a:off x="381000" y="1447800"/>
            <a:ext cx="8382000" cy="4876800"/>
            <a:chOff x="381000" y="1447800"/>
            <a:chExt cx="8382000" cy="4876801"/>
          </a:xfrm>
        </p:grpSpPr>
        <p:sp>
          <p:nvSpPr>
            <p:cNvPr id="5" name="Rectangle 4"/>
            <p:cNvSpPr/>
            <p:nvPr/>
          </p:nvSpPr>
          <p:spPr>
            <a:xfrm>
              <a:off x="381000" y="1447800"/>
              <a:ext cx="8382000" cy="4800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6" name="Picture 5" descr="C:\Users\HP Compaq\AppData\Local\Microsoft\Windows\Temporary Internet Files\Content.IE5\0TA183TW\MCj04421160000[1].png"/>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lum contrast="30000"/>
              <a:extLst>
                <a:ext uri="{28A0092B-C50C-407E-A947-70E740481C1C}">
                  <a14:useLocalDpi xmlns:a14="http://schemas.microsoft.com/office/drawing/2010/main"/>
                </a:ext>
              </a:extLst>
            </a:blip>
            <a:srcRect/>
            <a:stretch>
              <a:fillRect/>
            </a:stretch>
          </p:blipFill>
          <p:spPr bwMode="auto">
            <a:xfrm flipH="1">
              <a:off x="4038600" y="1524000"/>
              <a:ext cx="4495798" cy="4800601"/>
            </a:xfrm>
            <a:prstGeom prst="rect">
              <a:avLst/>
            </a:prstGeom>
            <a:noFill/>
          </p:spPr>
        </p:pic>
      </p:grpSp>
      <p:sp>
        <p:nvSpPr>
          <p:cNvPr id="9219" name="Rectangle 2"/>
          <p:cNvSpPr>
            <a:spLocks noGrp="1" noChangeArrowheads="1"/>
          </p:cNvSpPr>
          <p:nvPr>
            <p:ph type="title"/>
          </p:nvPr>
        </p:nvSpPr>
        <p:spPr/>
        <p:txBody>
          <a:bodyPr/>
          <a:lstStyle/>
          <a:p>
            <a:pPr eaLnBrk="1" hangingPunct="1"/>
            <a:r>
              <a:rPr lang="en-US" altLang="en-US" smtClean="0"/>
              <a:t>What is Neglect?</a:t>
            </a:r>
          </a:p>
        </p:txBody>
      </p:sp>
      <p:sp>
        <p:nvSpPr>
          <p:cNvPr id="9220" name="Rectangle 3"/>
          <p:cNvSpPr>
            <a:spLocks noGrp="1" noChangeArrowheads="1"/>
          </p:cNvSpPr>
          <p:nvPr>
            <p:ph type="body" idx="1"/>
          </p:nvPr>
        </p:nvSpPr>
        <p:spPr>
          <a:xfrm>
            <a:off x="457200" y="1905000"/>
            <a:ext cx="8229600" cy="3810000"/>
          </a:xfrm>
        </p:spPr>
        <p:txBody>
          <a:bodyPr/>
          <a:lstStyle/>
          <a:p>
            <a:pPr eaLnBrk="1" hangingPunct="1">
              <a:buFontTx/>
              <a:buNone/>
            </a:pPr>
            <a:r>
              <a:rPr lang="en-US" altLang="en-US" smtClean="0"/>
              <a:t>   The failure of a caregiver or fiduciary to provide an elderly person/vulnerable adult with the goods or services such as food, water, clothing, shelter, personal hygiene, medicine, comfort, personal safety, and other essentials that are necessary to maintain the health or safety of the person.</a:t>
            </a:r>
          </a:p>
          <a:p>
            <a:pPr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3"/>
          <p:cNvGrpSpPr>
            <a:grpSpLocks/>
          </p:cNvGrpSpPr>
          <p:nvPr/>
        </p:nvGrpSpPr>
        <p:grpSpPr bwMode="auto">
          <a:xfrm>
            <a:off x="381000" y="1447800"/>
            <a:ext cx="8382000" cy="4876800"/>
            <a:chOff x="381000" y="1447800"/>
            <a:chExt cx="8382000" cy="4876801"/>
          </a:xfrm>
        </p:grpSpPr>
        <p:sp>
          <p:nvSpPr>
            <p:cNvPr id="5" name="Rectangle 4"/>
            <p:cNvSpPr/>
            <p:nvPr/>
          </p:nvSpPr>
          <p:spPr>
            <a:xfrm>
              <a:off x="381000" y="1447800"/>
              <a:ext cx="8382000" cy="4800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6" name="Picture 5" descr="C:\Users\HP Compaq\AppData\Local\Microsoft\Windows\Temporary Internet Files\Content.IE5\0TA183TW\MCj04421160000[1].png"/>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lum contrast="30000"/>
              <a:extLst>
                <a:ext uri="{28A0092B-C50C-407E-A947-70E740481C1C}">
                  <a14:useLocalDpi xmlns:a14="http://schemas.microsoft.com/office/drawing/2010/main"/>
                </a:ext>
              </a:extLst>
            </a:blip>
            <a:srcRect/>
            <a:stretch>
              <a:fillRect/>
            </a:stretch>
          </p:blipFill>
          <p:spPr bwMode="auto">
            <a:xfrm flipH="1">
              <a:off x="4038600" y="1524000"/>
              <a:ext cx="4495798" cy="4800601"/>
            </a:xfrm>
            <a:prstGeom prst="rect">
              <a:avLst/>
            </a:prstGeom>
            <a:noFill/>
          </p:spPr>
        </p:pic>
      </p:grpSp>
      <p:sp>
        <p:nvSpPr>
          <p:cNvPr id="10243" name="Rectangle 2"/>
          <p:cNvSpPr>
            <a:spLocks noGrp="1" noChangeArrowheads="1"/>
          </p:cNvSpPr>
          <p:nvPr>
            <p:ph type="title"/>
          </p:nvPr>
        </p:nvSpPr>
        <p:spPr/>
        <p:txBody>
          <a:bodyPr/>
          <a:lstStyle/>
          <a:p>
            <a:pPr eaLnBrk="1" hangingPunct="1"/>
            <a:r>
              <a:rPr lang="en-US" altLang="en-US" smtClean="0"/>
              <a:t>Types of Neglect</a:t>
            </a:r>
          </a:p>
        </p:txBody>
      </p:sp>
      <p:sp>
        <p:nvSpPr>
          <p:cNvPr id="10244" name="Rectangle 3"/>
          <p:cNvSpPr>
            <a:spLocks noGrp="1" noChangeArrowheads="1"/>
          </p:cNvSpPr>
          <p:nvPr>
            <p:ph type="body" idx="1"/>
          </p:nvPr>
        </p:nvSpPr>
        <p:spPr>
          <a:xfrm>
            <a:off x="457200" y="1371600"/>
            <a:ext cx="7924800" cy="4648200"/>
          </a:xfrm>
        </p:spPr>
        <p:txBody>
          <a:bodyPr/>
          <a:lstStyle/>
          <a:p>
            <a:pPr eaLnBrk="1" hangingPunct="1">
              <a:buFontTx/>
              <a:buNone/>
            </a:pPr>
            <a:endParaRPr lang="en-US" altLang="en-US" smtClean="0"/>
          </a:p>
          <a:p>
            <a:pPr eaLnBrk="1" hangingPunct="1">
              <a:buFontTx/>
              <a:buNone/>
            </a:pPr>
            <a:endParaRPr lang="en-US" altLang="en-US" smtClean="0"/>
          </a:p>
        </p:txBody>
      </p:sp>
      <p:graphicFrame>
        <p:nvGraphicFramePr>
          <p:cNvPr id="13" name="Diagram 12"/>
          <p:cNvGraphicFramePr/>
          <p:nvPr/>
        </p:nvGraphicFramePr>
        <p:xfrm>
          <a:off x="838200" y="1453415"/>
          <a:ext cx="7696198" cy="49417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7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46967</TotalTime>
  <Words>2490</Words>
  <Application>Microsoft Office PowerPoint</Application>
  <PresentationFormat>On-screen Show (4:3)</PresentationFormat>
  <Paragraphs>541</Paragraphs>
  <Slides>74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74</vt:i4>
      </vt:variant>
    </vt:vector>
  </HeadingPairs>
  <TitlesOfParts>
    <vt:vector size="79" baseType="lpstr">
      <vt:lpstr>Arial</vt:lpstr>
      <vt:lpstr>Times New Roman</vt:lpstr>
      <vt:lpstr>Trebuchet MS</vt:lpstr>
      <vt:lpstr>Wingdings</vt:lpstr>
      <vt:lpstr>Default Design</vt:lpstr>
      <vt:lpstr>CAREGIVER OR PERPETRATOR NEGLECT</vt:lpstr>
      <vt:lpstr>How We Got Here</vt:lpstr>
      <vt:lpstr>Housekeeping and Introductions</vt:lpstr>
      <vt:lpstr>Evaluation Process</vt:lpstr>
      <vt:lpstr>Developing an ID Code</vt:lpstr>
      <vt:lpstr>Training Goal</vt:lpstr>
      <vt:lpstr>Learning Objectives</vt:lpstr>
      <vt:lpstr>What is Neglect?</vt:lpstr>
      <vt:lpstr>Types of Neglect</vt:lpstr>
      <vt:lpstr>Who is a caregiver?</vt:lpstr>
      <vt:lpstr>Exercise: Who is a Caregiver?</vt:lpstr>
      <vt:lpstr>Who are “Formal Caregivers?”</vt:lpstr>
      <vt:lpstr>Who are “Informal Caregivers?”</vt:lpstr>
      <vt:lpstr>INFORMAL CAREGIVERS</vt:lpstr>
      <vt:lpstr>What are Personal Assistance Services?</vt:lpstr>
      <vt:lpstr>State Statutory Definitions</vt:lpstr>
      <vt:lpstr>Your State Statutory Definitions</vt:lpstr>
      <vt:lpstr>Criminal Neglect=Serious Bodily Injury </vt:lpstr>
      <vt:lpstr>Caregiver Neglect May be Life Threatening</vt:lpstr>
      <vt:lpstr>Caregiver Neglect  May be Life-Threatening</vt:lpstr>
      <vt:lpstr>Definition of Serious Bodily Injury (language proposed by Federal Elder Justice Act 2010)</vt:lpstr>
      <vt:lpstr>Why APS Workers Should Involve  the Criminal Justice System</vt:lpstr>
      <vt:lpstr>Working with Law Enforcement</vt:lpstr>
      <vt:lpstr>How Common is Caregiver Neglect  of People Age 60+?</vt:lpstr>
      <vt:lpstr>Indicators of Caregiver Neglect</vt:lpstr>
      <vt:lpstr>Who are the Victims of Caregiver Neglect?</vt:lpstr>
      <vt:lpstr>Characteristics of Victims</vt:lpstr>
      <vt:lpstr>Victim’s History</vt:lpstr>
      <vt:lpstr>Victim’s Behavioral Indicators of Neglect</vt:lpstr>
      <vt:lpstr>VICTIM BEHAVIORS </vt:lpstr>
      <vt:lpstr>ADLs &amp; IADLs HANDOUT</vt:lpstr>
      <vt:lpstr>Who are the Perpetrators of  Caregiver Neglect?</vt:lpstr>
      <vt:lpstr>Characteristics of Adult Abuse Perpetrators</vt:lpstr>
      <vt:lpstr>Behavior of Adult Abuse Perpetrators</vt:lpstr>
      <vt:lpstr>PERPETRATOR BEHAVIORS</vt:lpstr>
      <vt:lpstr>Theories of Caregiver Neglect</vt:lpstr>
      <vt:lpstr>Voluntary vs. Involuntary:  Role of Caregiver</vt:lpstr>
      <vt:lpstr>Voluntary vs. Involuntary:  Role of Caregiver</vt:lpstr>
      <vt:lpstr> Contributing Factors of Caregiver Neglect: Caregiver Conditions </vt:lpstr>
      <vt:lpstr>Contributing Factors of Caregiver Neglect: History of Family Violence/Dysfunction </vt:lpstr>
      <vt:lpstr>Contributing Factors of Caregiver Neglect: Cultural &amp; Social Issues</vt:lpstr>
      <vt:lpstr>Cultural Stereotypes of Aging</vt:lpstr>
      <vt:lpstr>Contributing Factors of Caregiver Neglect: Death &amp; Dying</vt:lpstr>
      <vt:lpstr>Five Domains of Assessment</vt:lpstr>
      <vt:lpstr>Safety &amp; Risk</vt:lpstr>
      <vt:lpstr>Living Environment</vt:lpstr>
      <vt:lpstr>Victim’s Physical / Medical Impairments</vt:lpstr>
      <vt:lpstr>Financial / Social Situation</vt:lpstr>
      <vt:lpstr>Capacity</vt:lpstr>
      <vt:lpstr>Assessing Capacity</vt:lpstr>
      <vt:lpstr>Victim’s Right to Self-Determination</vt:lpstr>
      <vt:lpstr>Assessing Neglect</vt:lpstr>
      <vt:lpstr>Co-dependency Issues</vt:lpstr>
      <vt:lpstr>Co-dependency Issues</vt:lpstr>
      <vt:lpstr>Unintentional Neglect</vt:lpstr>
      <vt:lpstr>Intentional Neglect</vt:lpstr>
      <vt:lpstr>Caregiver Excuses for Neglect</vt:lpstr>
      <vt:lpstr>Assessing Allegations of Neglect</vt:lpstr>
      <vt:lpstr>Interviewing Best Practices</vt:lpstr>
      <vt:lpstr>Dealing with Resistance: Getting in the Door</vt:lpstr>
      <vt:lpstr>When the Perpetrator Begins to Talk</vt:lpstr>
      <vt:lpstr>Maintaining neutrality</vt:lpstr>
      <vt:lpstr>Addressing the Perpetrator</vt:lpstr>
      <vt:lpstr>Interviewing to prevent further reoccurrences</vt:lpstr>
      <vt:lpstr>Interviewing Best Practices</vt:lpstr>
      <vt:lpstr>Developing a Service Plan</vt:lpstr>
      <vt:lpstr>Safety &amp; Risk</vt:lpstr>
      <vt:lpstr>Living Environment</vt:lpstr>
      <vt:lpstr>Victim’s Physical / Medical Impairments</vt:lpstr>
      <vt:lpstr>Financial / Social Situation</vt:lpstr>
      <vt:lpstr>Capacity</vt:lpstr>
      <vt:lpstr>What about Services for Caregivers?</vt:lpstr>
      <vt:lpstr>Developing a Service Plan</vt:lpstr>
      <vt:lpstr>Closing &amp; Evaluations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CAREGIVER/PERPETRATOR NEGLECT</dc:title>
  <dc:creator>joanne</dc:creator>
  <cp:lastModifiedBy>Kathy</cp:lastModifiedBy>
  <cp:revision>313</cp:revision>
  <dcterms:created xsi:type="dcterms:W3CDTF">2009-12-15T17:20:26Z</dcterms:created>
  <dcterms:modified xsi:type="dcterms:W3CDTF">2015-11-02T23:25:40Z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1376CF75-F326-4C91-A934-72E69A14D596</vt:lpwstr>
  </property>
  <property fmtid="{D5CDD505-2E9C-101B-9397-08002B2CF9AE}" pid="3" name="ArticulatePath">
    <vt:lpwstr>CPN FINAL_REVISION</vt:lpwstr>
  </property>
</Properties>
</file>