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69" r:id="rId2"/>
    <p:sldId id="288" r:id="rId3"/>
    <p:sldId id="289" r:id="rId4"/>
    <p:sldId id="291" r:id="rId5"/>
    <p:sldId id="292" r:id="rId6"/>
    <p:sldId id="296" r:id="rId7"/>
    <p:sldId id="295"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1" r:id="rId22"/>
    <p:sldId id="313" r:id="rId23"/>
    <p:sldId id="315" r:id="rId24"/>
    <p:sldId id="316" r:id="rId25"/>
    <p:sldId id="317" r:id="rId26"/>
    <p:sldId id="318" r:id="rId27"/>
    <p:sldId id="320" r:id="rId28"/>
    <p:sldId id="322" r:id="rId29"/>
    <p:sldId id="323" r:id="rId30"/>
    <p:sldId id="324" r:id="rId31"/>
    <p:sldId id="325" r:id="rId32"/>
    <p:sldId id="326" r:id="rId33"/>
    <p:sldId id="327" r:id="rId34"/>
    <p:sldId id="328" r:id="rId35"/>
    <p:sldId id="329" r:id="rId36"/>
  </p:sldIdLst>
  <p:sldSz cx="9144000" cy="5143500" type="screen16x9"/>
  <p:notesSz cx="7010400" cy="9296400"/>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3F"/>
    <a:srgbClr val="706562"/>
    <a:srgbClr val="948784"/>
    <a:srgbClr val="C51230"/>
    <a:srgbClr val="CEC394"/>
    <a:srgbClr val="6351A3"/>
    <a:srgbClr val="958640"/>
    <a:srgbClr val="EB9540"/>
    <a:srgbClr val="D2C595"/>
    <a:srgbClr val="88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43"/>
  </p:normalViewPr>
  <p:slideViewPr>
    <p:cSldViewPr snapToGrid="0">
      <p:cViewPr varScale="1">
        <p:scale>
          <a:sx n="97" d="100"/>
          <a:sy n="97" d="100"/>
        </p:scale>
        <p:origin x="630" y="78"/>
      </p:cViewPr>
      <p:guideLst>
        <p:guide orient="horz" pos="636"/>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63"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900"/>
          </a:p>
        </p:txBody>
      </p:sp>
      <p:sp>
        <p:nvSpPr>
          <p:cNvPr id="48" name="Google Shape;48;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087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12</a:t>
            </a:fld>
            <a:endParaRPr lang="en-US"/>
          </a:p>
        </p:txBody>
      </p:sp>
    </p:spTree>
    <p:extLst>
      <p:ext uri="{BB962C8B-B14F-4D97-AF65-F5344CB8AC3E}">
        <p14:creationId xmlns:p14="http://schemas.microsoft.com/office/powerpoint/2010/main" val="267266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13</a:t>
            </a:fld>
            <a:endParaRPr lang="en-US"/>
          </a:p>
        </p:txBody>
      </p:sp>
    </p:spTree>
    <p:extLst>
      <p:ext uri="{BB962C8B-B14F-4D97-AF65-F5344CB8AC3E}">
        <p14:creationId xmlns:p14="http://schemas.microsoft.com/office/powerpoint/2010/main" val="241376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14</a:t>
            </a:fld>
            <a:endParaRPr lang="en-US"/>
          </a:p>
        </p:txBody>
      </p:sp>
    </p:spTree>
    <p:extLst>
      <p:ext uri="{BB962C8B-B14F-4D97-AF65-F5344CB8AC3E}">
        <p14:creationId xmlns:p14="http://schemas.microsoft.com/office/powerpoint/2010/main" val="153933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15</a:t>
            </a:fld>
            <a:endParaRPr lang="en-US"/>
          </a:p>
        </p:txBody>
      </p:sp>
    </p:spTree>
    <p:extLst>
      <p:ext uri="{BB962C8B-B14F-4D97-AF65-F5344CB8AC3E}">
        <p14:creationId xmlns:p14="http://schemas.microsoft.com/office/powerpoint/2010/main" val="277895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16</a:t>
            </a:fld>
            <a:endParaRPr lang="en-US"/>
          </a:p>
        </p:txBody>
      </p:sp>
    </p:spTree>
    <p:extLst>
      <p:ext uri="{BB962C8B-B14F-4D97-AF65-F5344CB8AC3E}">
        <p14:creationId xmlns:p14="http://schemas.microsoft.com/office/powerpoint/2010/main" val="210598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17</a:t>
            </a:fld>
            <a:endParaRPr lang="en-US"/>
          </a:p>
        </p:txBody>
      </p:sp>
    </p:spTree>
    <p:extLst>
      <p:ext uri="{BB962C8B-B14F-4D97-AF65-F5344CB8AC3E}">
        <p14:creationId xmlns:p14="http://schemas.microsoft.com/office/powerpoint/2010/main" val="93117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Sample narrative to follow.</a:t>
            </a:r>
          </a:p>
        </p:txBody>
      </p:sp>
      <p:sp>
        <p:nvSpPr>
          <p:cNvPr id="4" name="Slide Number Placeholder 3"/>
          <p:cNvSpPr>
            <a:spLocks noGrp="1"/>
          </p:cNvSpPr>
          <p:nvPr>
            <p:ph type="sldNum" sz="quarter" idx="5"/>
          </p:nvPr>
        </p:nvSpPr>
        <p:spPr/>
        <p:txBody>
          <a:bodyPr/>
          <a:lstStyle/>
          <a:p>
            <a:fld id="{C9AEC377-A9A4-4359-9F2C-1F61E9F80773}" type="slidenum">
              <a:rPr lang="en-US" smtClean="0"/>
              <a:t>31</a:t>
            </a:fld>
            <a:endParaRPr lang="en-US"/>
          </a:p>
        </p:txBody>
      </p:sp>
    </p:spTree>
    <p:extLst>
      <p:ext uri="{BB962C8B-B14F-4D97-AF65-F5344CB8AC3E}">
        <p14:creationId xmlns:p14="http://schemas.microsoft.com/office/powerpoint/2010/main" val="81232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37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82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6</a:t>
            </a:fld>
            <a:endParaRPr lang="en-US"/>
          </a:p>
        </p:txBody>
      </p:sp>
    </p:spTree>
    <p:extLst>
      <p:ext uri="{BB962C8B-B14F-4D97-AF65-F5344CB8AC3E}">
        <p14:creationId xmlns:p14="http://schemas.microsoft.com/office/powerpoint/2010/main" val="63808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7</a:t>
            </a:fld>
            <a:endParaRPr lang="en-US"/>
          </a:p>
        </p:txBody>
      </p:sp>
    </p:spTree>
    <p:extLst>
      <p:ext uri="{BB962C8B-B14F-4D97-AF65-F5344CB8AC3E}">
        <p14:creationId xmlns:p14="http://schemas.microsoft.com/office/powerpoint/2010/main" val="342717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8</a:t>
            </a:fld>
            <a:endParaRPr lang="en-US"/>
          </a:p>
        </p:txBody>
      </p:sp>
    </p:spTree>
    <p:extLst>
      <p:ext uri="{BB962C8B-B14F-4D97-AF65-F5344CB8AC3E}">
        <p14:creationId xmlns:p14="http://schemas.microsoft.com/office/powerpoint/2010/main" val="349278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9</a:t>
            </a:fld>
            <a:endParaRPr lang="en-US"/>
          </a:p>
        </p:txBody>
      </p:sp>
    </p:spTree>
    <p:extLst>
      <p:ext uri="{BB962C8B-B14F-4D97-AF65-F5344CB8AC3E}">
        <p14:creationId xmlns:p14="http://schemas.microsoft.com/office/powerpoint/2010/main" val="188026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10</a:t>
            </a:fld>
            <a:endParaRPr lang="en-US"/>
          </a:p>
        </p:txBody>
      </p:sp>
    </p:spTree>
    <p:extLst>
      <p:ext uri="{BB962C8B-B14F-4D97-AF65-F5344CB8AC3E}">
        <p14:creationId xmlns:p14="http://schemas.microsoft.com/office/powerpoint/2010/main" val="428956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KEY</a:t>
            </a:r>
          </a:p>
          <a:p>
            <a:r>
              <a:rPr lang="en-US" dirty="0"/>
              <a:t>“Crime” – physical, sexual, financial, neglect, abandonment, abduction </a:t>
            </a:r>
          </a:p>
          <a:p>
            <a:r>
              <a:rPr lang="en-US" dirty="0"/>
              <a:t>“Pressured” – sexual</a:t>
            </a:r>
          </a:p>
          <a:p>
            <a:r>
              <a:rPr lang="en-US" dirty="0"/>
              <a:t>“Demeanor changed” – sexual </a:t>
            </a:r>
          </a:p>
          <a:p>
            <a:r>
              <a:rPr lang="en-US" dirty="0"/>
              <a:t>“Power” – physical, sexual, psychological, isolation ALSO: financial and neglect when talking about “power of attorney”</a:t>
            </a:r>
          </a:p>
          <a:p>
            <a:r>
              <a:rPr lang="en-US" dirty="0"/>
              <a:t>“Restraint” – physical</a:t>
            </a:r>
          </a:p>
          <a:p>
            <a:r>
              <a:rPr lang="en-US" dirty="0"/>
              <a:t>“Exploited” – financial, isolation</a:t>
            </a:r>
          </a:p>
          <a:p>
            <a:r>
              <a:rPr lang="en-US" dirty="0"/>
              <a:t>“Malnourished” – physical, neglect, self-neglect</a:t>
            </a:r>
          </a:p>
          <a:p>
            <a:r>
              <a:rPr lang="en-US" dirty="0"/>
              <a:t>“Deprived” – physical, neglect</a:t>
            </a:r>
          </a:p>
          <a:p>
            <a:r>
              <a:rPr lang="en-US" dirty="0"/>
              <a:t>“Intimidated” – psychological</a:t>
            </a:r>
          </a:p>
          <a:p>
            <a:r>
              <a:rPr lang="en-US" dirty="0"/>
              <a:t>“Threat[</a:t>
            </a:r>
            <a:r>
              <a:rPr lang="en-US" dirty="0" err="1"/>
              <a:t>ened</a:t>
            </a:r>
            <a:r>
              <a:rPr lang="en-US" dirty="0"/>
              <a:t>]” – financial, psychological, abandonment, isolation</a:t>
            </a:r>
          </a:p>
          <a:p>
            <a:r>
              <a:rPr lang="en-US" dirty="0"/>
              <a:t>“Hazard[</a:t>
            </a:r>
            <a:r>
              <a:rPr lang="en-US" dirty="0" err="1"/>
              <a:t>ous</a:t>
            </a:r>
            <a:r>
              <a:rPr lang="en-US" dirty="0"/>
              <a:t>] – neglect, self-neglect</a:t>
            </a:r>
          </a:p>
          <a:p>
            <a:endParaRPr lang="en-US" dirty="0"/>
          </a:p>
        </p:txBody>
      </p:sp>
      <p:sp>
        <p:nvSpPr>
          <p:cNvPr id="4" name="Slide Number Placeholder 3"/>
          <p:cNvSpPr>
            <a:spLocks noGrp="1"/>
          </p:cNvSpPr>
          <p:nvPr>
            <p:ph type="sldNum" sz="quarter" idx="5"/>
          </p:nvPr>
        </p:nvSpPr>
        <p:spPr/>
        <p:txBody>
          <a:bodyPr/>
          <a:lstStyle/>
          <a:p>
            <a:fld id="{85058E4F-C3EE-4C7D-B5B0-A5A77B142175}" type="slidenum">
              <a:rPr lang="en-US" smtClean="0"/>
              <a:t>11</a:t>
            </a:fld>
            <a:endParaRPr lang="en-US"/>
          </a:p>
        </p:txBody>
      </p:sp>
    </p:spTree>
    <p:extLst>
      <p:ext uri="{BB962C8B-B14F-4D97-AF65-F5344CB8AC3E}">
        <p14:creationId xmlns:p14="http://schemas.microsoft.com/office/powerpoint/2010/main" val="420927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Shape 11"/>
        <p:cNvGrpSpPr/>
        <p:nvPr/>
      </p:nvGrpSpPr>
      <p:grpSpPr>
        <a:xfrm>
          <a:off x="0" y="0"/>
          <a:ext cx="0" cy="0"/>
          <a:chOff x="0" y="0"/>
          <a:chExt cx="0" cy="0"/>
        </a:xfrm>
      </p:grpSpPr>
      <p:sp>
        <p:nvSpPr>
          <p:cNvPr id="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655A57"/>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1 1" preserve="1" userDrawn="1">
  <p:cSld name="1_Blank 1 1 1">
    <p:spTree>
      <p:nvGrpSpPr>
        <p:cNvPr id="1" name="Shape 39"/>
        <p:cNvGrpSpPr/>
        <p:nvPr/>
      </p:nvGrpSpPr>
      <p:grpSpPr>
        <a:xfrm>
          <a:off x="0" y="0"/>
          <a:ext cx="0" cy="0"/>
          <a:chOff x="0" y="0"/>
          <a:chExt cx="0" cy="0"/>
        </a:xfrm>
      </p:grpSpPr>
      <p:sp>
        <p:nvSpPr>
          <p:cNvPr id="40" name="Google Shape;40;p10"/>
          <p:cNvSpPr/>
          <p:nvPr/>
        </p:nvSpPr>
        <p:spPr>
          <a:xfrm>
            <a:off x="5265419" y="137000"/>
            <a:ext cx="3754055" cy="4883700"/>
          </a:xfrm>
          <a:prstGeom prst="rect">
            <a:avLst/>
          </a:prstGeom>
          <a:solidFill>
            <a:srgbClr val="EB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8554"/>
              </a:solidFill>
            </a:endParaRPr>
          </a:p>
        </p:txBody>
      </p:sp>
      <p:sp>
        <p:nvSpPr>
          <p:cNvPr id="4"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126693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30"/>
        <p:cNvGrpSpPr/>
        <p:nvPr/>
      </p:nvGrpSpPr>
      <p:grpSpPr>
        <a:xfrm>
          <a:off x="0" y="0"/>
          <a:ext cx="0" cy="0"/>
          <a:chOff x="0" y="0"/>
          <a:chExt cx="0" cy="0"/>
        </a:xfrm>
      </p:grpSpPr>
      <p:sp>
        <p:nvSpPr>
          <p:cNvPr id="31" name="Google Shape;31;p7"/>
          <p:cNvSpPr/>
          <p:nvPr/>
        </p:nvSpPr>
        <p:spPr>
          <a:xfrm>
            <a:off x="148925" y="137000"/>
            <a:ext cx="3760135" cy="4883700"/>
          </a:xfrm>
          <a:prstGeom prst="rect">
            <a:avLst/>
          </a:prstGeom>
          <a:solidFill>
            <a:srgbClr val="009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p8"/>
          <p:cNvSpPr txBox="1">
            <a:spLocks noGrp="1"/>
          </p:cNvSpPr>
          <p:nvPr>
            <p:ph type="title"/>
          </p:nvPr>
        </p:nvSpPr>
        <p:spPr>
          <a:xfrm>
            <a:off x="4272927"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318460"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1" preserve="1" userDrawn="1">
  <p:cSld name="1_Blank 1 1">
    <p:spTree>
      <p:nvGrpSpPr>
        <p:cNvPr id="1" name="Shape 36"/>
        <p:cNvGrpSpPr/>
        <p:nvPr/>
      </p:nvGrpSpPr>
      <p:grpSpPr>
        <a:xfrm>
          <a:off x="0" y="0"/>
          <a:ext cx="0" cy="0"/>
          <a:chOff x="0" y="0"/>
          <a:chExt cx="0" cy="0"/>
        </a:xfrm>
      </p:grpSpPr>
      <p:sp>
        <p:nvSpPr>
          <p:cNvPr id="37" name="Google Shape;37;p9"/>
          <p:cNvSpPr/>
          <p:nvPr/>
        </p:nvSpPr>
        <p:spPr>
          <a:xfrm>
            <a:off x="148925" y="137000"/>
            <a:ext cx="3744895" cy="4883700"/>
          </a:xfrm>
          <a:prstGeom prst="rect">
            <a:avLst/>
          </a:prstGeom>
          <a:solidFill>
            <a:srgbClr val="948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8554"/>
              </a:solidFill>
            </a:endParaRPr>
          </a:p>
        </p:txBody>
      </p:sp>
      <p:sp>
        <p:nvSpPr>
          <p:cNvPr id="4" name="Google Shape;35;p8"/>
          <p:cNvSpPr txBox="1">
            <a:spLocks noGrp="1"/>
          </p:cNvSpPr>
          <p:nvPr>
            <p:ph type="title"/>
          </p:nvPr>
        </p:nvSpPr>
        <p:spPr>
          <a:xfrm>
            <a:off x="4272927"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318460"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82135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EB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226473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886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96374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948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260715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CE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773607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Tree>
    <p:custDataLst>
      <p:tags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5821-7CAF-430D-A0A4-A53BA3BB015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949BDC-D9C8-44D1-A924-8A80581A0CD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2FB608-4638-4998-8075-44D02AE4AE7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61C4B-03CF-44CF-BCEA-EF6F5B8B352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A5FC60F-858E-45E9-8156-EF991667BA3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93C281-88E2-42DD-916F-B0D347295EC5}"/>
              </a:ext>
            </a:extLst>
          </p:cNvPr>
          <p:cNvSpPr>
            <a:spLocks noGrp="1"/>
          </p:cNvSpPr>
          <p:nvPr>
            <p:ph type="dt" sz="half" idx="10"/>
          </p:nvPr>
        </p:nvSpPr>
        <p:spPr/>
        <p:txBody>
          <a:bodyPr/>
          <a:lstStyle/>
          <a:p>
            <a:fld id="{1D4BA0BA-B56E-475A-9DC3-4089B0F260C1}" type="datetimeFigureOut">
              <a:rPr lang="en-US" smtClean="0"/>
              <a:t>4/17/2019</a:t>
            </a:fld>
            <a:endParaRPr lang="en-US"/>
          </a:p>
        </p:txBody>
      </p:sp>
      <p:sp>
        <p:nvSpPr>
          <p:cNvPr id="8" name="Footer Placeholder 7">
            <a:extLst>
              <a:ext uri="{FF2B5EF4-FFF2-40B4-BE49-F238E27FC236}">
                <a16:creationId xmlns:a16="http://schemas.microsoft.com/office/drawing/2014/main" id="{FFDEDF32-7F6E-434B-B1A4-2F1309C68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C0135F-CFC3-49FF-897D-1D825BE44AB5}"/>
              </a:ext>
            </a:extLst>
          </p:cNvPr>
          <p:cNvSpPr>
            <a:spLocks noGrp="1"/>
          </p:cNvSpPr>
          <p:nvPr>
            <p:ph type="sldNum" sz="quarter" idx="12"/>
          </p:nvPr>
        </p:nvSpPr>
        <p:spPr/>
        <p:txBody>
          <a:bodyPr/>
          <a:lstStyle/>
          <a:p>
            <a:fld id="{05CA3189-380F-4CA8-BB16-D71E0E03F5AA}" type="slidenum">
              <a:rPr lang="en-US" smtClean="0"/>
              <a:t>‹#›</a:t>
            </a:fld>
            <a:endParaRPr lang="en-US"/>
          </a:p>
        </p:txBody>
      </p:sp>
    </p:spTree>
    <p:extLst>
      <p:ext uri="{BB962C8B-B14F-4D97-AF65-F5344CB8AC3E}">
        <p14:creationId xmlns:p14="http://schemas.microsoft.com/office/powerpoint/2010/main" val="211430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655A57"/>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
        <p:nvSpPr>
          <p:cNvPr id="10" name="Google Shape;15;p3"/>
          <p:cNvSpPr/>
          <p:nvPr userDrawn="1"/>
        </p:nvSpPr>
        <p:spPr>
          <a:xfrm>
            <a:off x="6477712" y="137000"/>
            <a:ext cx="2539962" cy="652039"/>
          </a:xfrm>
          <a:prstGeom prst="rect">
            <a:avLst/>
          </a:prstGeom>
          <a:solidFill>
            <a:srgbClr val="D2C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958640">
              <a:alpha val="2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Tree>
    <p:custDataLst>
      <p:tags r:id="rId1"/>
    </p:custDataLst>
    <p:extLst>
      <p:ext uri="{BB962C8B-B14F-4D97-AF65-F5344CB8AC3E}">
        <p14:creationId xmlns:p14="http://schemas.microsoft.com/office/powerpoint/2010/main" val="272333930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0" name="Google Shape;15;p3"/>
          <p:cNvSpPr/>
          <p:nvPr userDrawn="1"/>
        </p:nvSpPr>
        <p:spPr>
          <a:xfrm>
            <a:off x="6477712" y="137000"/>
            <a:ext cx="2539962" cy="652039"/>
          </a:xfrm>
          <a:prstGeom prst="rect">
            <a:avLst/>
          </a:prstGeom>
          <a:solidFill>
            <a:srgbClr val="009FA1">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006E6D">
              <a:alpha val="2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006E6D"/>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baseline="0">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Tree>
    <p:custDataLst>
      <p:tags r:id="rId1"/>
    </p:custData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0" name="Google Shape;15;p3"/>
          <p:cNvSpPr/>
          <p:nvPr userDrawn="1"/>
        </p:nvSpPr>
        <p:spPr>
          <a:xfrm>
            <a:off x="6477712" y="137000"/>
            <a:ext cx="2539962" cy="652039"/>
          </a:xfrm>
          <a:prstGeom prst="rect">
            <a:avLst/>
          </a:prstGeom>
          <a:solidFill>
            <a:srgbClr val="8866AC">
              <a:alpha val="9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402E68">
              <a:alpha val="2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a:solidFill>
                  <a:srgbClr val="8866AC"/>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baseline="0">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20pt </a:t>
            </a:r>
            <a:r>
              <a:rPr lang="en-US" dirty="0" err="1"/>
              <a:t>Museo</a:t>
            </a:r>
            <a:r>
              <a:rPr lang="en-US" dirty="0"/>
              <a:t> 300</a:t>
            </a:r>
            <a:endParaRPr dirty="0"/>
          </a:p>
        </p:txBody>
      </p:sp>
    </p:spTree>
    <p:custDataLst>
      <p:tags r:id="rId1"/>
    </p:custDataLst>
    <p:extLst>
      <p:ext uri="{BB962C8B-B14F-4D97-AF65-F5344CB8AC3E}">
        <p14:creationId xmlns:p14="http://schemas.microsoft.com/office/powerpoint/2010/main" val="145502814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EB9540"/>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
        <p:nvSpPr>
          <p:cNvPr id="10" name="Google Shape;15;p3"/>
          <p:cNvSpPr/>
          <p:nvPr userDrawn="1"/>
        </p:nvSpPr>
        <p:spPr>
          <a:xfrm>
            <a:off x="6477712" y="137000"/>
            <a:ext cx="2539962" cy="652039"/>
          </a:xfrm>
          <a:prstGeom prst="rect">
            <a:avLst/>
          </a:prstGeom>
          <a:solidFill>
            <a:srgbClr val="EB9540">
              <a:alpha val="9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D07700">
              <a:alpha val="31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Tree>
    <p:custDataLst>
      <p:tags r:id="rId1"/>
    </p:custDataLst>
    <p:extLst>
      <p:ext uri="{BB962C8B-B14F-4D97-AF65-F5344CB8AC3E}">
        <p14:creationId xmlns:p14="http://schemas.microsoft.com/office/powerpoint/2010/main" val="204495448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655A57"/>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
        <p:nvSpPr>
          <p:cNvPr id="10" name="Google Shape;15;p3"/>
          <p:cNvSpPr/>
          <p:nvPr userDrawn="1"/>
        </p:nvSpPr>
        <p:spPr>
          <a:xfrm>
            <a:off x="6477712" y="137000"/>
            <a:ext cx="2539962" cy="652039"/>
          </a:xfrm>
          <a:prstGeom prst="rect">
            <a:avLst/>
          </a:prstGeom>
          <a:solidFill>
            <a:srgbClr val="948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4E4540">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Tree>
    <p:custDataLst>
      <p:tags r:id="rId1"/>
    </p:custDataLst>
    <p:extLst>
      <p:ext uri="{BB962C8B-B14F-4D97-AF65-F5344CB8AC3E}">
        <p14:creationId xmlns:p14="http://schemas.microsoft.com/office/powerpoint/2010/main" val="368395149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7"/>
        <p:cNvGrpSpPr/>
        <p:nvPr/>
      </p:nvGrpSpPr>
      <p:grpSpPr>
        <a:xfrm>
          <a:off x="0" y="0"/>
          <a:ext cx="0" cy="0"/>
          <a:chOff x="0" y="0"/>
          <a:chExt cx="0" cy="0"/>
        </a:xfrm>
      </p:grpSpPr>
      <p:sp>
        <p:nvSpPr>
          <p:cNvPr id="29" name="Google Shape;29;p6"/>
          <p:cNvSpPr/>
          <p:nvPr/>
        </p:nvSpPr>
        <p:spPr>
          <a:xfrm>
            <a:off x="5285677" y="137000"/>
            <a:ext cx="3731997" cy="4883700"/>
          </a:xfrm>
          <a:prstGeom prst="rect">
            <a:avLst/>
          </a:prstGeom>
          <a:solidFill>
            <a:srgbClr val="009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2045300579"/>
      </p:ext>
    </p:extLst>
  </p:cSld>
  <p:clrMapOvr>
    <a:masterClrMapping/>
  </p:clrMapOvr>
  <p:extLst mod="1">
    <p:ext uri="{DCECCB84-F9BA-43D5-87BE-67443E8EF086}">
      <p15:sldGuideLst xmlns:p15="http://schemas.microsoft.com/office/powerpoint/2012/main">
        <p15:guide id="1" orient="horz" pos="1620">
          <p15:clr>
            <a:srgbClr val="FBAE40"/>
          </p15:clr>
        </p15:guide>
        <p15:guide id="2" pos="3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7"/>
        <p:cNvGrpSpPr/>
        <p:nvPr/>
      </p:nvGrpSpPr>
      <p:grpSpPr>
        <a:xfrm>
          <a:off x="0" y="0"/>
          <a:ext cx="0" cy="0"/>
          <a:chOff x="0" y="0"/>
          <a:chExt cx="0" cy="0"/>
        </a:xfrm>
      </p:grpSpPr>
      <p:sp>
        <p:nvSpPr>
          <p:cNvPr id="29" name="Google Shape;29;p6"/>
          <p:cNvSpPr/>
          <p:nvPr/>
        </p:nvSpPr>
        <p:spPr>
          <a:xfrm>
            <a:off x="5285677" y="137000"/>
            <a:ext cx="3731997" cy="4883700"/>
          </a:xfrm>
          <a:prstGeom prst="rect">
            <a:avLst/>
          </a:prstGeom>
          <a:solidFill>
            <a:srgbClr val="8A7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4"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4032818562"/>
      </p:ext>
    </p:extLst>
  </p:cSld>
  <p:clrMapOvr>
    <a:masterClrMapping/>
  </p:clrMapOvr>
  <p:extLst mod="1">
    <p:ext uri="{DCECCB84-F9BA-43D5-87BE-67443E8EF086}">
      <p15:sldGuideLst xmlns:p15="http://schemas.microsoft.com/office/powerpoint/2012/main">
        <p15:guide id="1" orient="horz" pos="1620">
          <p15:clr>
            <a:srgbClr val="FBAE40"/>
          </p15:clr>
        </p15:guide>
        <p15:guide id="2" pos="33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1 1" userDrawn="1">
  <p:cSld name="BLANK_1_1_1">
    <p:spTree>
      <p:nvGrpSpPr>
        <p:cNvPr id="1" name="Shape 39"/>
        <p:cNvGrpSpPr/>
        <p:nvPr/>
      </p:nvGrpSpPr>
      <p:grpSpPr>
        <a:xfrm>
          <a:off x="0" y="0"/>
          <a:ext cx="0" cy="0"/>
          <a:chOff x="0" y="0"/>
          <a:chExt cx="0" cy="0"/>
        </a:xfrm>
      </p:grpSpPr>
      <p:sp>
        <p:nvSpPr>
          <p:cNvPr id="40" name="Google Shape;40;p10"/>
          <p:cNvSpPr/>
          <p:nvPr/>
        </p:nvSpPr>
        <p:spPr>
          <a:xfrm>
            <a:off x="5265419" y="137000"/>
            <a:ext cx="3754055" cy="4883700"/>
          </a:xfrm>
          <a:prstGeom prst="rect">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8554"/>
              </a:solidFill>
            </a:endParaRPr>
          </a:p>
        </p:txBody>
      </p:sp>
      <p:sp>
        <p:nvSpPr>
          <p:cNvPr id="4"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ustDataLst>
      <p:tags r:id="rId20"/>
    </p:custDataLst>
  </p:cSld>
  <p:clrMap bg1="lt1" tx1="dk1" bg2="dk2" tx2="lt2" accent1="accent1" accent2="accent2" accent3="accent3" accent4="accent4" accent5="accent5" accent6="accent6" hlink="hlink" folHlink="folHlink"/>
  <p:sldLayoutIdLst>
    <p:sldLayoutId id="2147483648" r:id="rId1"/>
    <p:sldLayoutId id="2147483666" r:id="rId2"/>
    <p:sldLayoutId id="2147483649" r:id="rId3"/>
    <p:sldLayoutId id="2147483663" r:id="rId4"/>
    <p:sldLayoutId id="2147483664" r:id="rId5"/>
    <p:sldLayoutId id="2147483665" r:id="rId6"/>
    <p:sldLayoutId id="2147483662" r:id="rId7"/>
    <p:sldLayoutId id="2147483660" r:id="rId8"/>
    <p:sldLayoutId id="2147483656" r:id="rId9"/>
    <p:sldLayoutId id="2147483661" r:id="rId10"/>
    <p:sldLayoutId id="2147483653" r:id="rId11"/>
    <p:sldLayoutId id="2147483667" r:id="rId12"/>
    <p:sldLayoutId id="2147483668" r:id="rId13"/>
    <p:sldLayoutId id="2147483669" r:id="rId14"/>
    <p:sldLayoutId id="2147483670" r:id="rId15"/>
    <p:sldLayoutId id="2147483671" r:id="rId16"/>
    <p:sldLayoutId id="2147483658" r:id="rId17"/>
    <p:sldLayoutId id="2147483672" r:id="rId18"/>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3" name="Rectangle 2"/>
          <p:cNvSpPr/>
          <p:nvPr/>
        </p:nvSpPr>
        <p:spPr>
          <a:xfrm>
            <a:off x="126125" y="4221699"/>
            <a:ext cx="8895412" cy="816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6125" y="3964265"/>
            <a:ext cx="8895412" cy="1056770"/>
          </a:xfrm>
          <a:prstGeom prst="rect">
            <a:avLst/>
          </a:prstGeom>
          <a:solidFill>
            <a:srgbClr val="CEC394"/>
          </a:solidFill>
          <a:ln>
            <a:noFill/>
          </a:ln>
        </p:spPr>
        <p:style>
          <a:lnRef idx="2">
            <a:schemeClr val="accent1">
              <a:shade val="50000"/>
            </a:schemeClr>
          </a:lnRef>
          <a:fillRef idx="1">
            <a:schemeClr val="accent1"/>
          </a:fillRef>
          <a:effectRef idx="0">
            <a:schemeClr val="accent1"/>
          </a:effectRef>
          <a:fontRef idx="minor">
            <a:schemeClr val="lt1"/>
          </a:fontRef>
        </p:style>
        <p:txBody>
          <a:bodyPr lIns="1920240" rtlCol="0" anchor="ctr"/>
          <a:lstStyle/>
          <a:p>
            <a:pPr algn="ctr"/>
            <a:r>
              <a:rPr lang="en-US" sz="1600" dirty="0">
                <a:latin typeface="Trebuchet MS" panose="020B0603020202020204" pitchFamily="34" charset="0"/>
              </a:rPr>
              <a:t>Creating experiences that transform the heart, mind and practice</a:t>
            </a:r>
            <a:r>
              <a:rPr lang="en-US" sz="1600" dirty="0">
                <a:latin typeface="Museo Sans 500" panose="02000000000000000000" pitchFamily="2" charset="0"/>
              </a:rPr>
              <a:t>.</a:t>
            </a:r>
          </a:p>
        </p:txBody>
      </p:sp>
      <p:sp>
        <p:nvSpPr>
          <p:cNvPr id="10" name="Google Shape;50;p13"/>
          <p:cNvSpPr txBox="1">
            <a:spLocks noGrp="1"/>
          </p:cNvSpPr>
          <p:nvPr>
            <p:ph type="title"/>
          </p:nvPr>
        </p:nvSpPr>
        <p:spPr>
          <a:xfrm>
            <a:off x="509217" y="1680364"/>
            <a:ext cx="8036745" cy="167273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400" dirty="0" smtClean="0">
                <a:solidFill>
                  <a:srgbClr val="6351A3"/>
                </a:solidFill>
                <a:latin typeface="Trebuchet MS" panose="020B0603020202020204" pitchFamily="34" charset="0"/>
              </a:rPr>
              <a:t>California Consistency in Determining Findings: Instructor-Led Skill Building</a:t>
            </a:r>
            <a:endParaRPr sz="3200" dirty="0">
              <a:solidFill>
                <a:srgbClr val="6351A3"/>
              </a:solidFill>
              <a:latin typeface="Trebuchet MS" panose="020B0603020202020204" pitchFamily="34" charset="0"/>
            </a:endParaRPr>
          </a:p>
        </p:txBody>
      </p:sp>
      <p:pic>
        <p:nvPicPr>
          <p:cNvPr id="11" name="Google Shape;52;p13"/>
          <p:cNvPicPr preferRelativeResize="0"/>
          <p:nvPr/>
        </p:nvPicPr>
        <p:blipFill>
          <a:blip r:embed="rId4">
            <a:alphaModFix/>
          </a:blip>
          <a:stretch>
            <a:fillRect/>
          </a:stretch>
        </p:blipFill>
        <p:spPr>
          <a:xfrm>
            <a:off x="132511" y="3799672"/>
            <a:ext cx="8895412" cy="164592"/>
          </a:xfrm>
          <a:prstGeom prst="rect">
            <a:avLst/>
          </a:prstGeom>
          <a:noFill/>
          <a:ln>
            <a:noFill/>
          </a:ln>
        </p:spPr>
      </p:pic>
      <p:pic>
        <p:nvPicPr>
          <p:cNvPr id="5" name="Picture 4">
            <a:extLst>
              <a:ext uri="{FF2B5EF4-FFF2-40B4-BE49-F238E27FC236}">
                <a16:creationId xmlns:a16="http://schemas.microsoft.com/office/drawing/2014/main" id="{00398E6A-7F10-44A7-82A8-DACC0DF2D57E}"/>
              </a:ext>
            </a:extLst>
          </p:cNvPr>
          <p:cNvPicPr>
            <a:picLocks noChangeAspect="1"/>
          </p:cNvPicPr>
          <p:nvPr/>
        </p:nvPicPr>
        <p:blipFill rotWithShape="1">
          <a:blip r:embed="rId5"/>
          <a:srcRect b="22184"/>
          <a:stretch/>
        </p:blipFill>
        <p:spPr>
          <a:xfrm>
            <a:off x="393109" y="4168719"/>
            <a:ext cx="1580969" cy="61448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93" y="470302"/>
            <a:ext cx="2744438" cy="1005608"/>
          </a:xfrm>
          <a:prstGeom prst="rect">
            <a:avLst/>
          </a:prstGeom>
        </p:spPr>
      </p:pic>
    </p:spTree>
    <p:custDataLst>
      <p:tags r:id="rId1"/>
    </p:custDataLst>
    <p:extLst>
      <p:ext uri="{BB962C8B-B14F-4D97-AF65-F5344CB8AC3E}">
        <p14:creationId xmlns:p14="http://schemas.microsoft.com/office/powerpoint/2010/main" val="253588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24" name="Content Placeholder 4">
            <a:extLst>
              <a:ext uri="{FF2B5EF4-FFF2-40B4-BE49-F238E27FC236}">
                <a16:creationId xmlns:a16="http://schemas.microsoft.com/office/drawing/2014/main" id="{A368CC2A-CE62-4874-8022-445E314165CD}"/>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Physical</a:t>
            </a:r>
          </a:p>
        </p:txBody>
      </p:sp>
      <p:sp>
        <p:nvSpPr>
          <p:cNvPr id="35" name="Content Placeholder 4">
            <a:extLst>
              <a:ext uri="{FF2B5EF4-FFF2-40B4-BE49-F238E27FC236}">
                <a16:creationId xmlns:a16="http://schemas.microsoft.com/office/drawing/2014/main" id="{68D90326-9B54-4F3E-93C3-ABDB240983B7}"/>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Neglect</a:t>
            </a:r>
          </a:p>
        </p:txBody>
      </p:sp>
      <p:sp>
        <p:nvSpPr>
          <p:cNvPr id="36" name="Content Placeholder 4">
            <a:extLst>
              <a:ext uri="{FF2B5EF4-FFF2-40B4-BE49-F238E27FC236}">
                <a16:creationId xmlns:a16="http://schemas.microsoft.com/office/drawing/2014/main" id="{B601C943-44AB-474F-BE8D-09A3160B2C18}"/>
              </a:ext>
            </a:extLst>
          </p:cNvPr>
          <p:cNvSpPr txBox="1">
            <a:spLocks/>
          </p:cNvSpPr>
          <p:nvPr/>
        </p:nvSpPr>
        <p:spPr>
          <a:xfrm>
            <a:off x="209531" y="1890056"/>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37" name="Content Placeholder 4">
            <a:extLst>
              <a:ext uri="{FF2B5EF4-FFF2-40B4-BE49-F238E27FC236}">
                <a16:creationId xmlns:a16="http://schemas.microsoft.com/office/drawing/2014/main" id="{8FA7CE17-573D-432B-A38A-6790A30128BA}"/>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“Deprived”</a:t>
            </a:r>
          </a:p>
        </p:txBody>
      </p:sp>
      <p:sp>
        <p:nvSpPr>
          <p:cNvPr id="38" name="Content Placeholder 4">
            <a:extLst>
              <a:ext uri="{FF2B5EF4-FFF2-40B4-BE49-F238E27FC236}">
                <a16:creationId xmlns:a16="http://schemas.microsoft.com/office/drawing/2014/main" id="{21590230-41FA-4DF7-A7B6-8D319BE615DB}"/>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45" name="Content Placeholder 4">
            <a:extLst>
              <a:ext uri="{FF2B5EF4-FFF2-40B4-BE49-F238E27FC236}">
                <a16:creationId xmlns:a16="http://schemas.microsoft.com/office/drawing/2014/main" id="{5392B7FC-ACA8-48EA-8C37-1AA75A524FA4}"/>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46" name="Content Placeholder 4">
            <a:extLst>
              <a:ext uri="{FF2B5EF4-FFF2-40B4-BE49-F238E27FC236}">
                <a16:creationId xmlns:a16="http://schemas.microsoft.com/office/drawing/2014/main" id="{E6154F0A-CDEA-4CB6-81FE-545BA6F5A9E6}"/>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47" name="Content Placeholder 4">
            <a:extLst>
              <a:ext uri="{FF2B5EF4-FFF2-40B4-BE49-F238E27FC236}">
                <a16:creationId xmlns:a16="http://schemas.microsoft.com/office/drawing/2014/main" id="{084A0466-DCAF-4EDB-ADCF-02A408A6F043}"/>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48" name="Content Placeholder 4">
            <a:extLst>
              <a:ext uri="{FF2B5EF4-FFF2-40B4-BE49-F238E27FC236}">
                <a16:creationId xmlns:a16="http://schemas.microsoft.com/office/drawing/2014/main" id="{84B2CFD8-2B80-4B47-B2EB-D758820E5FCB}"/>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9" name="Content Placeholder 4">
            <a:extLst>
              <a:ext uri="{FF2B5EF4-FFF2-40B4-BE49-F238E27FC236}">
                <a16:creationId xmlns:a16="http://schemas.microsoft.com/office/drawing/2014/main" id="{3DA2F726-77FE-4D33-9BBC-5521B8CF776E}"/>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50" name="Content Placeholder 4">
            <a:extLst>
              <a:ext uri="{FF2B5EF4-FFF2-40B4-BE49-F238E27FC236}">
                <a16:creationId xmlns:a16="http://schemas.microsoft.com/office/drawing/2014/main" id="{6DFC2B68-747E-4411-A47F-B0993F8031B1}"/>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51" name="Content Placeholder 4">
            <a:extLst>
              <a:ext uri="{FF2B5EF4-FFF2-40B4-BE49-F238E27FC236}">
                <a16:creationId xmlns:a16="http://schemas.microsoft.com/office/drawing/2014/main" id="{4D29D7BC-B6E7-4E7A-83C9-43DE483FBF0A}"/>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52" name="Content Placeholder 4">
            <a:extLst>
              <a:ext uri="{FF2B5EF4-FFF2-40B4-BE49-F238E27FC236}">
                <a16:creationId xmlns:a16="http://schemas.microsoft.com/office/drawing/2014/main" id="{CDCF7797-A570-4748-83A8-9DE9E1650F2B}"/>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53" name="Content Placeholder 4">
            <a:extLst>
              <a:ext uri="{FF2B5EF4-FFF2-40B4-BE49-F238E27FC236}">
                <a16:creationId xmlns:a16="http://schemas.microsoft.com/office/drawing/2014/main" id="{B2CAAE8F-B0CD-42C0-94B5-A0555503E03A}"/>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28" name="TextBox 27">
            <a:extLst>
              <a:ext uri="{FF2B5EF4-FFF2-40B4-BE49-F238E27FC236}">
                <a16:creationId xmlns:a16="http://schemas.microsoft.com/office/drawing/2014/main" id="{E5050E22-D59D-4D9F-8DAC-5CDD163A3B7A}"/>
              </a:ext>
            </a:extLst>
          </p:cNvPr>
          <p:cNvSpPr txBox="1"/>
          <p:nvPr/>
        </p:nvSpPr>
        <p:spPr>
          <a:xfrm>
            <a:off x="5279000" y="132791"/>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345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4" name="Content Placeholder 4">
            <a:extLst>
              <a:ext uri="{FF2B5EF4-FFF2-40B4-BE49-F238E27FC236}">
                <a16:creationId xmlns:a16="http://schemas.microsoft.com/office/drawing/2014/main" id="{DA3CFE53-55A2-4981-B333-061BD1E19F10}"/>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“Malnourished”</a:t>
            </a:r>
          </a:p>
        </p:txBody>
      </p:sp>
      <p:sp>
        <p:nvSpPr>
          <p:cNvPr id="24" name="Content Placeholder 4">
            <a:extLst>
              <a:ext uri="{FF2B5EF4-FFF2-40B4-BE49-F238E27FC236}">
                <a16:creationId xmlns:a16="http://schemas.microsoft.com/office/drawing/2014/main" id="{6072E62B-6E9B-4D46-93FF-37B491AC1D09}"/>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Physical</a:t>
            </a:r>
          </a:p>
        </p:txBody>
      </p:sp>
      <p:sp>
        <p:nvSpPr>
          <p:cNvPr id="35" name="Content Placeholder 4">
            <a:extLst>
              <a:ext uri="{FF2B5EF4-FFF2-40B4-BE49-F238E27FC236}">
                <a16:creationId xmlns:a16="http://schemas.microsoft.com/office/drawing/2014/main" id="{C0FC50F8-7B20-4B75-86BD-125E0577DF09}"/>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Neglect</a:t>
            </a:r>
          </a:p>
        </p:txBody>
      </p:sp>
      <p:sp>
        <p:nvSpPr>
          <p:cNvPr id="37" name="Content Placeholder 4">
            <a:extLst>
              <a:ext uri="{FF2B5EF4-FFF2-40B4-BE49-F238E27FC236}">
                <a16:creationId xmlns:a16="http://schemas.microsoft.com/office/drawing/2014/main" id="{1AAB4B24-5736-4209-B86C-191A5E65D37A}"/>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Self-neglect</a:t>
            </a:r>
          </a:p>
        </p:txBody>
      </p:sp>
      <p:sp>
        <p:nvSpPr>
          <p:cNvPr id="38" name="Content Placeholder 4">
            <a:extLst>
              <a:ext uri="{FF2B5EF4-FFF2-40B4-BE49-F238E27FC236}">
                <a16:creationId xmlns:a16="http://schemas.microsoft.com/office/drawing/2014/main" id="{1A2BD04C-0FAD-4935-AC18-0E8D52562EFD}"/>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39" name="Content Placeholder 4">
            <a:extLst>
              <a:ext uri="{FF2B5EF4-FFF2-40B4-BE49-F238E27FC236}">
                <a16:creationId xmlns:a16="http://schemas.microsoft.com/office/drawing/2014/main" id="{E0C54FE9-F4CC-4B2E-BB69-949E2D44041C}"/>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40" name="Content Placeholder 4">
            <a:extLst>
              <a:ext uri="{FF2B5EF4-FFF2-40B4-BE49-F238E27FC236}">
                <a16:creationId xmlns:a16="http://schemas.microsoft.com/office/drawing/2014/main" id="{5DF4C417-C43E-4A71-9A0F-FBD01D504DFB}"/>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41" name="Content Placeholder 4">
            <a:extLst>
              <a:ext uri="{FF2B5EF4-FFF2-40B4-BE49-F238E27FC236}">
                <a16:creationId xmlns:a16="http://schemas.microsoft.com/office/drawing/2014/main" id="{38E38400-4778-44A1-8E66-C1774A33E3E8}"/>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42" name="Content Placeholder 4">
            <a:extLst>
              <a:ext uri="{FF2B5EF4-FFF2-40B4-BE49-F238E27FC236}">
                <a16:creationId xmlns:a16="http://schemas.microsoft.com/office/drawing/2014/main" id="{E3F4D69B-B885-4733-96AB-8A0624EBC7C0}"/>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43" name="Content Placeholder 4">
            <a:extLst>
              <a:ext uri="{FF2B5EF4-FFF2-40B4-BE49-F238E27FC236}">
                <a16:creationId xmlns:a16="http://schemas.microsoft.com/office/drawing/2014/main" id="{6C3A5775-B692-43D3-BC35-B57F111BE0FC}"/>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44" name="Content Placeholder 4">
            <a:extLst>
              <a:ext uri="{FF2B5EF4-FFF2-40B4-BE49-F238E27FC236}">
                <a16:creationId xmlns:a16="http://schemas.microsoft.com/office/drawing/2014/main" id="{FA816919-0575-4177-8C18-ABC0B09C79FF}"/>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5" name="Content Placeholder 4">
            <a:extLst>
              <a:ext uri="{FF2B5EF4-FFF2-40B4-BE49-F238E27FC236}">
                <a16:creationId xmlns:a16="http://schemas.microsoft.com/office/drawing/2014/main" id="{2F1DC3A3-567D-472D-B52D-C823C36B0793}"/>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6" name="Content Placeholder 4">
            <a:extLst>
              <a:ext uri="{FF2B5EF4-FFF2-40B4-BE49-F238E27FC236}">
                <a16:creationId xmlns:a16="http://schemas.microsoft.com/office/drawing/2014/main" id="{E45AA3FD-9042-45EC-99A9-DD060A7F4E80}"/>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7" name="Content Placeholder 4">
            <a:extLst>
              <a:ext uri="{FF2B5EF4-FFF2-40B4-BE49-F238E27FC236}">
                <a16:creationId xmlns:a16="http://schemas.microsoft.com/office/drawing/2014/main" id="{5A09EF4C-2B2E-4AFD-8338-98FA961D15DC}"/>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8" name="Content Placeholder 4">
            <a:extLst>
              <a:ext uri="{FF2B5EF4-FFF2-40B4-BE49-F238E27FC236}">
                <a16:creationId xmlns:a16="http://schemas.microsoft.com/office/drawing/2014/main" id="{E11D49A1-40AA-45AD-A81E-7F0B07E3BFB5}"/>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49" name="Content Placeholder 4">
            <a:extLst>
              <a:ext uri="{FF2B5EF4-FFF2-40B4-BE49-F238E27FC236}">
                <a16:creationId xmlns:a16="http://schemas.microsoft.com/office/drawing/2014/main" id="{06269BA0-3584-47DC-A6BD-4FDC19DD9A84}"/>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30" name="TextBox 29">
            <a:extLst>
              <a:ext uri="{FF2B5EF4-FFF2-40B4-BE49-F238E27FC236}">
                <a16:creationId xmlns:a16="http://schemas.microsoft.com/office/drawing/2014/main" id="{356837DD-AB62-4D2B-9DC7-5BD48466B31D}"/>
              </a:ext>
            </a:extLst>
          </p:cNvPr>
          <p:cNvSpPr txBox="1"/>
          <p:nvPr/>
        </p:nvSpPr>
        <p:spPr>
          <a:xfrm>
            <a:off x="5249504" y="132791"/>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624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3" name="Content Placeholder 4">
            <a:extLst>
              <a:ext uri="{FF2B5EF4-FFF2-40B4-BE49-F238E27FC236}">
                <a16:creationId xmlns:a16="http://schemas.microsoft.com/office/drawing/2014/main" id="{3705DDBA-2E9C-4B0F-B8D9-BDB30BC207EF}"/>
              </a:ext>
            </a:extLst>
          </p:cNvPr>
          <p:cNvSpPr txBox="1">
            <a:spLocks/>
          </p:cNvSpPr>
          <p:nvPr/>
        </p:nvSpPr>
        <p:spPr>
          <a:xfrm>
            <a:off x="770228" y="3114969"/>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“Restraint”</a:t>
            </a:r>
          </a:p>
        </p:txBody>
      </p:sp>
      <p:sp>
        <p:nvSpPr>
          <p:cNvPr id="34" name="Content Placeholder 4">
            <a:extLst>
              <a:ext uri="{FF2B5EF4-FFF2-40B4-BE49-F238E27FC236}">
                <a16:creationId xmlns:a16="http://schemas.microsoft.com/office/drawing/2014/main" id="{DA3CFE53-55A2-4981-B333-061BD1E19F10}"/>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“Malnourished”</a:t>
            </a:r>
          </a:p>
        </p:txBody>
      </p:sp>
      <p:sp>
        <p:nvSpPr>
          <p:cNvPr id="24" name="Content Placeholder 4">
            <a:extLst>
              <a:ext uri="{FF2B5EF4-FFF2-40B4-BE49-F238E27FC236}">
                <a16:creationId xmlns:a16="http://schemas.microsoft.com/office/drawing/2014/main" id="{30200C83-6FC2-4A82-94F2-C4CBC9F27705}"/>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Physical</a:t>
            </a:r>
          </a:p>
        </p:txBody>
      </p:sp>
      <p:sp>
        <p:nvSpPr>
          <p:cNvPr id="35" name="Content Placeholder 4">
            <a:extLst>
              <a:ext uri="{FF2B5EF4-FFF2-40B4-BE49-F238E27FC236}">
                <a16:creationId xmlns:a16="http://schemas.microsoft.com/office/drawing/2014/main" id="{3509EFE3-3E85-4CC0-B75C-0EA4F7B54050}"/>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36" name="Content Placeholder 4">
            <a:extLst>
              <a:ext uri="{FF2B5EF4-FFF2-40B4-BE49-F238E27FC236}">
                <a16:creationId xmlns:a16="http://schemas.microsoft.com/office/drawing/2014/main" id="{60ABF2F0-CEED-4DDE-98AF-AF91F89C3BA7}"/>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37" name="Content Placeholder 4">
            <a:extLst>
              <a:ext uri="{FF2B5EF4-FFF2-40B4-BE49-F238E27FC236}">
                <a16:creationId xmlns:a16="http://schemas.microsoft.com/office/drawing/2014/main" id="{7D25AC4D-C4F6-43EE-A0D9-8123636BB297}"/>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38" name="Content Placeholder 4">
            <a:extLst>
              <a:ext uri="{FF2B5EF4-FFF2-40B4-BE49-F238E27FC236}">
                <a16:creationId xmlns:a16="http://schemas.microsoft.com/office/drawing/2014/main" id="{21AEC4A8-A72A-41BC-81EB-338017EF1152}"/>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39" name="Content Placeholder 4">
            <a:extLst>
              <a:ext uri="{FF2B5EF4-FFF2-40B4-BE49-F238E27FC236}">
                <a16:creationId xmlns:a16="http://schemas.microsoft.com/office/drawing/2014/main" id="{D71D1889-3C99-4AD1-A7DB-25787FD95BBA}"/>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40" name="Content Placeholder 4">
            <a:extLst>
              <a:ext uri="{FF2B5EF4-FFF2-40B4-BE49-F238E27FC236}">
                <a16:creationId xmlns:a16="http://schemas.microsoft.com/office/drawing/2014/main" id="{52F95540-5A8B-4CBA-BB9B-181CAE46EE16}"/>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41" name="Content Placeholder 4">
            <a:extLst>
              <a:ext uri="{FF2B5EF4-FFF2-40B4-BE49-F238E27FC236}">
                <a16:creationId xmlns:a16="http://schemas.microsoft.com/office/drawing/2014/main" id="{F928298B-560B-4B22-8783-089449EBD4F1}"/>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2" name="Content Placeholder 4">
            <a:extLst>
              <a:ext uri="{FF2B5EF4-FFF2-40B4-BE49-F238E27FC236}">
                <a16:creationId xmlns:a16="http://schemas.microsoft.com/office/drawing/2014/main" id="{D20365C3-CA39-4C0E-85C8-F77CAFD880E0}"/>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3" name="Content Placeholder 4">
            <a:extLst>
              <a:ext uri="{FF2B5EF4-FFF2-40B4-BE49-F238E27FC236}">
                <a16:creationId xmlns:a16="http://schemas.microsoft.com/office/drawing/2014/main" id="{73E59468-1C29-4C7A-A5BC-D55A450B4C42}"/>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4" name="Content Placeholder 4">
            <a:extLst>
              <a:ext uri="{FF2B5EF4-FFF2-40B4-BE49-F238E27FC236}">
                <a16:creationId xmlns:a16="http://schemas.microsoft.com/office/drawing/2014/main" id="{5B12ADDC-2FEE-4C43-9248-B96084DC9829}"/>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5" name="Content Placeholder 4">
            <a:extLst>
              <a:ext uri="{FF2B5EF4-FFF2-40B4-BE49-F238E27FC236}">
                <a16:creationId xmlns:a16="http://schemas.microsoft.com/office/drawing/2014/main" id="{5F2D62D2-EF7A-49BB-8FFF-A6811F6AF2DC}"/>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46" name="Content Placeholder 4">
            <a:extLst>
              <a:ext uri="{FF2B5EF4-FFF2-40B4-BE49-F238E27FC236}">
                <a16:creationId xmlns:a16="http://schemas.microsoft.com/office/drawing/2014/main" id="{6345FD45-EB19-4913-802E-0A4E58FDD754}"/>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28" name="TextBox 27">
            <a:extLst>
              <a:ext uri="{FF2B5EF4-FFF2-40B4-BE49-F238E27FC236}">
                <a16:creationId xmlns:a16="http://schemas.microsoft.com/office/drawing/2014/main" id="{D381CBB1-E30C-40B5-8697-330645425F70}"/>
              </a:ext>
            </a:extLst>
          </p:cNvPr>
          <p:cNvSpPr txBox="1"/>
          <p:nvPr/>
        </p:nvSpPr>
        <p:spPr>
          <a:xfrm>
            <a:off x="5274084" y="120896"/>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1079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
            <a:extLst>
              <a:ext uri="{FF2B5EF4-FFF2-40B4-BE49-F238E27FC236}">
                <a16:creationId xmlns:a16="http://schemas.microsoft.com/office/drawing/2014/main" id="{77538C92-0310-4C61-8D7E-0013B4B7BFB7}"/>
              </a:ext>
            </a:extLst>
          </p:cNvPr>
          <p:cNvSpPr txBox="1">
            <a:spLocks/>
          </p:cNvSpPr>
          <p:nvPr/>
        </p:nvSpPr>
        <p:spPr>
          <a:xfrm>
            <a:off x="6585081" y="3804132"/>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Isolation</a:t>
            </a:r>
          </a:p>
        </p:txBody>
      </p:sp>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2" y="1754636"/>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35" name="Content Placeholder 4">
            <a:extLst>
              <a:ext uri="{FF2B5EF4-FFF2-40B4-BE49-F238E27FC236}">
                <a16:creationId xmlns:a16="http://schemas.microsoft.com/office/drawing/2014/main" id="{E110E2DC-4542-4DEB-8BDA-1F4684FB3213}"/>
              </a:ext>
            </a:extLst>
          </p:cNvPr>
          <p:cNvSpPr txBox="1">
            <a:spLocks/>
          </p:cNvSpPr>
          <p:nvPr/>
        </p:nvSpPr>
        <p:spPr>
          <a:xfrm>
            <a:off x="6581774" y="27285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Physical</a:t>
            </a:r>
          </a:p>
        </p:txBody>
      </p:sp>
      <p:sp>
        <p:nvSpPr>
          <p:cNvPr id="36" name="Content Placeholder 4">
            <a:extLst>
              <a:ext uri="{FF2B5EF4-FFF2-40B4-BE49-F238E27FC236}">
                <a16:creationId xmlns:a16="http://schemas.microsoft.com/office/drawing/2014/main" id="{D9F5F3B0-D0CF-41D4-B7A1-24F031591B67}"/>
              </a:ext>
            </a:extLst>
          </p:cNvPr>
          <p:cNvSpPr txBox="1">
            <a:spLocks/>
          </p:cNvSpPr>
          <p:nvPr/>
        </p:nvSpPr>
        <p:spPr>
          <a:xfrm>
            <a:off x="6581773" y="76528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Sexual</a:t>
            </a:r>
          </a:p>
        </p:txBody>
      </p:sp>
      <p:sp>
        <p:nvSpPr>
          <p:cNvPr id="37" name="Content Placeholder 4">
            <a:extLst>
              <a:ext uri="{FF2B5EF4-FFF2-40B4-BE49-F238E27FC236}">
                <a16:creationId xmlns:a16="http://schemas.microsoft.com/office/drawing/2014/main" id="{7D648EDD-0E1F-45C4-9460-2CAC9E5C8A11}"/>
              </a:ext>
            </a:extLst>
          </p:cNvPr>
          <p:cNvSpPr txBox="1">
            <a:spLocks/>
          </p:cNvSpPr>
          <p:nvPr/>
        </p:nvSpPr>
        <p:spPr>
          <a:xfrm>
            <a:off x="6581772" y="125811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Financial</a:t>
            </a:r>
          </a:p>
        </p:txBody>
      </p:sp>
      <p:sp>
        <p:nvSpPr>
          <p:cNvPr id="38" name="Content Placeholder 4">
            <a:extLst>
              <a:ext uri="{FF2B5EF4-FFF2-40B4-BE49-F238E27FC236}">
                <a16:creationId xmlns:a16="http://schemas.microsoft.com/office/drawing/2014/main" id="{A232BBF6-3336-412D-9D1A-8E6A0C03ADA0}"/>
              </a:ext>
            </a:extLst>
          </p:cNvPr>
          <p:cNvSpPr txBox="1">
            <a:spLocks/>
          </p:cNvSpPr>
          <p:nvPr/>
        </p:nvSpPr>
        <p:spPr>
          <a:xfrm>
            <a:off x="6581772" y="1750133"/>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Neglect</a:t>
            </a:r>
          </a:p>
        </p:txBody>
      </p:sp>
      <p:sp>
        <p:nvSpPr>
          <p:cNvPr id="39" name="Content Placeholder 4">
            <a:extLst>
              <a:ext uri="{FF2B5EF4-FFF2-40B4-BE49-F238E27FC236}">
                <a16:creationId xmlns:a16="http://schemas.microsoft.com/office/drawing/2014/main" id="{E8A66C35-2CD8-403A-88C5-18AA0B2BC213}"/>
              </a:ext>
            </a:extLst>
          </p:cNvPr>
          <p:cNvSpPr txBox="1">
            <a:spLocks/>
          </p:cNvSpPr>
          <p:nvPr/>
        </p:nvSpPr>
        <p:spPr>
          <a:xfrm>
            <a:off x="6581773" y="3304686"/>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Abandonment</a:t>
            </a:r>
          </a:p>
        </p:txBody>
      </p:sp>
      <p:sp>
        <p:nvSpPr>
          <p:cNvPr id="40" name="Content Placeholder 4">
            <a:extLst>
              <a:ext uri="{FF2B5EF4-FFF2-40B4-BE49-F238E27FC236}">
                <a16:creationId xmlns:a16="http://schemas.microsoft.com/office/drawing/2014/main" id="{4B20C177-C473-434D-BD83-8774E802CDBC}"/>
              </a:ext>
            </a:extLst>
          </p:cNvPr>
          <p:cNvSpPr txBox="1">
            <a:spLocks/>
          </p:cNvSpPr>
          <p:nvPr/>
        </p:nvSpPr>
        <p:spPr>
          <a:xfrm>
            <a:off x="6581773" y="4328934"/>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Abduction</a:t>
            </a:r>
          </a:p>
        </p:txBody>
      </p:sp>
      <p:sp>
        <p:nvSpPr>
          <p:cNvPr id="41" name="Content Placeholder 4">
            <a:extLst>
              <a:ext uri="{FF2B5EF4-FFF2-40B4-BE49-F238E27FC236}">
                <a16:creationId xmlns:a16="http://schemas.microsoft.com/office/drawing/2014/main" id="{C362D25A-DC69-4B58-9383-EDCB6B94561E}"/>
              </a:ext>
            </a:extLst>
          </p:cNvPr>
          <p:cNvSpPr>
            <a:spLocks noGrp="1"/>
          </p:cNvSpPr>
          <p:nvPr>
            <p:ph sz="half" idx="4294967295"/>
          </p:nvPr>
        </p:nvSpPr>
        <p:spPr>
          <a:xfrm>
            <a:off x="4393586" y="3483457"/>
            <a:ext cx="1073150" cy="320675"/>
          </a:xfrm>
        </p:spPr>
        <p:txBody>
          <a:bodyPr>
            <a:normAutofit fontScale="92500" lnSpcReduction="20000"/>
          </a:bodyPr>
          <a:lstStyle/>
          <a:p>
            <a:r>
              <a:rPr lang="en-US" sz="1800" dirty="0">
                <a:latin typeface="Trebuchet MS" panose="020B0603020202020204" pitchFamily="34" charset="0"/>
              </a:rPr>
              <a:t>“Crime”</a:t>
            </a:r>
          </a:p>
        </p:txBody>
      </p:sp>
      <p:sp>
        <p:nvSpPr>
          <p:cNvPr id="43" name="Content Placeholder 4">
            <a:extLst>
              <a:ext uri="{FF2B5EF4-FFF2-40B4-BE49-F238E27FC236}">
                <a16:creationId xmlns:a16="http://schemas.microsoft.com/office/drawing/2014/main" id="{46AEC82A-0DE9-4A71-AA00-63F5A7148467}"/>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44" name="Content Placeholder 4">
            <a:extLst>
              <a:ext uri="{FF2B5EF4-FFF2-40B4-BE49-F238E27FC236}">
                <a16:creationId xmlns:a16="http://schemas.microsoft.com/office/drawing/2014/main" id="{8F8902C3-B048-4875-8699-725DF01D5A13}"/>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47" name="Content Placeholder 4">
            <a:extLst>
              <a:ext uri="{FF2B5EF4-FFF2-40B4-BE49-F238E27FC236}">
                <a16:creationId xmlns:a16="http://schemas.microsoft.com/office/drawing/2014/main" id="{135F3DA0-0A8E-4825-B2F4-8B6DEFF9B82B}"/>
              </a:ext>
            </a:extLst>
          </p:cNvPr>
          <p:cNvSpPr txBox="1">
            <a:spLocks/>
          </p:cNvSpPr>
          <p:nvPr/>
        </p:nvSpPr>
        <p:spPr>
          <a:xfrm>
            <a:off x="770228" y="3114969"/>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“Restraint”</a:t>
            </a:r>
          </a:p>
        </p:txBody>
      </p:sp>
      <p:sp>
        <p:nvSpPr>
          <p:cNvPr id="48" name="Content Placeholder 4">
            <a:extLst>
              <a:ext uri="{FF2B5EF4-FFF2-40B4-BE49-F238E27FC236}">
                <a16:creationId xmlns:a16="http://schemas.microsoft.com/office/drawing/2014/main" id="{8C3AE451-B703-43B3-8FC5-4802148249BD}"/>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“Malnourished”</a:t>
            </a:r>
          </a:p>
        </p:txBody>
      </p:sp>
      <p:sp>
        <p:nvSpPr>
          <p:cNvPr id="49" name="Content Placeholder 4">
            <a:extLst>
              <a:ext uri="{FF2B5EF4-FFF2-40B4-BE49-F238E27FC236}">
                <a16:creationId xmlns:a16="http://schemas.microsoft.com/office/drawing/2014/main" id="{85F5B5BD-8A3F-47CA-A0E2-825E08D8C830}"/>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50" name="Content Placeholder 4">
            <a:extLst>
              <a:ext uri="{FF2B5EF4-FFF2-40B4-BE49-F238E27FC236}">
                <a16:creationId xmlns:a16="http://schemas.microsoft.com/office/drawing/2014/main" id="{964926F6-8F3A-4283-A6DF-8C5EE1E6721C}"/>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51" name="Content Placeholder 4">
            <a:extLst>
              <a:ext uri="{FF2B5EF4-FFF2-40B4-BE49-F238E27FC236}">
                <a16:creationId xmlns:a16="http://schemas.microsoft.com/office/drawing/2014/main" id="{30539BEE-0B44-405C-986F-D4347B1B1002}"/>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52" name="Content Placeholder 4">
            <a:extLst>
              <a:ext uri="{FF2B5EF4-FFF2-40B4-BE49-F238E27FC236}">
                <a16:creationId xmlns:a16="http://schemas.microsoft.com/office/drawing/2014/main" id="{73C47F2E-F44B-40A7-AC9F-7470F870A272}"/>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53" name="Content Placeholder 4">
            <a:extLst>
              <a:ext uri="{FF2B5EF4-FFF2-40B4-BE49-F238E27FC236}">
                <a16:creationId xmlns:a16="http://schemas.microsoft.com/office/drawing/2014/main" id="{5C7BE29F-EC53-4523-970F-7CA23516A635}"/>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54" name="Content Placeholder 4">
            <a:extLst>
              <a:ext uri="{FF2B5EF4-FFF2-40B4-BE49-F238E27FC236}">
                <a16:creationId xmlns:a16="http://schemas.microsoft.com/office/drawing/2014/main" id="{CCA3FB6F-22DD-4200-9C18-87DC6550C6BA}"/>
              </a:ext>
            </a:extLst>
          </p:cNvPr>
          <p:cNvSpPr txBox="1">
            <a:spLocks/>
          </p:cNvSpPr>
          <p:nvPr/>
        </p:nvSpPr>
        <p:spPr>
          <a:xfrm>
            <a:off x="6581772" y="3810238"/>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55" name="Content Placeholder 4">
            <a:extLst>
              <a:ext uri="{FF2B5EF4-FFF2-40B4-BE49-F238E27FC236}">
                <a16:creationId xmlns:a16="http://schemas.microsoft.com/office/drawing/2014/main" id="{64823116-8924-4427-9394-991C9283275F}"/>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56" name="Content Placeholder 4">
            <a:extLst>
              <a:ext uri="{FF2B5EF4-FFF2-40B4-BE49-F238E27FC236}">
                <a16:creationId xmlns:a16="http://schemas.microsoft.com/office/drawing/2014/main" id="{04ED2584-B450-4E54-A9CC-AED812736364}"/>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57" name="Content Placeholder 4">
            <a:extLst>
              <a:ext uri="{FF2B5EF4-FFF2-40B4-BE49-F238E27FC236}">
                <a16:creationId xmlns:a16="http://schemas.microsoft.com/office/drawing/2014/main" id="{40B342D5-6F5B-4F9C-90F1-07DC6BC3BA5D}"/>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58" name="Content Placeholder 4">
            <a:extLst>
              <a:ext uri="{FF2B5EF4-FFF2-40B4-BE49-F238E27FC236}">
                <a16:creationId xmlns:a16="http://schemas.microsoft.com/office/drawing/2014/main" id="{B28DB2E8-3D78-47D3-AFDC-54A196793C4A}"/>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59" name="Content Placeholder 4">
            <a:extLst>
              <a:ext uri="{FF2B5EF4-FFF2-40B4-BE49-F238E27FC236}">
                <a16:creationId xmlns:a16="http://schemas.microsoft.com/office/drawing/2014/main" id="{31F8446D-B2F4-475A-9CCC-82D34089D6C6}"/>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60" name="Content Placeholder 4">
            <a:extLst>
              <a:ext uri="{FF2B5EF4-FFF2-40B4-BE49-F238E27FC236}">
                <a16:creationId xmlns:a16="http://schemas.microsoft.com/office/drawing/2014/main" id="{5D5FE44A-2956-41D8-9965-E08BD791E530}"/>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34" name="TextBox 33">
            <a:extLst>
              <a:ext uri="{FF2B5EF4-FFF2-40B4-BE49-F238E27FC236}">
                <a16:creationId xmlns:a16="http://schemas.microsoft.com/office/drawing/2014/main" id="{50C5BEB5-F476-41D7-A1D1-BDFACEC4DD24}"/>
              </a:ext>
            </a:extLst>
          </p:cNvPr>
          <p:cNvSpPr txBox="1"/>
          <p:nvPr/>
        </p:nvSpPr>
        <p:spPr>
          <a:xfrm>
            <a:off x="5193621" y="134763"/>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Tree>
    <p:extLst>
      <p:ext uri="{BB962C8B-B14F-4D97-AF65-F5344CB8AC3E}">
        <p14:creationId xmlns:p14="http://schemas.microsoft.com/office/powerpoint/2010/main" val="7650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2" grpId="0"/>
      <p:bldP spid="53" grpId="0"/>
      <p:bldP spid="54" grpId="0"/>
      <p:bldP spid="55"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31CAF7C6-1EB2-4295-9E2C-49171A8239DC}"/>
              </a:ext>
            </a:extLst>
          </p:cNvPr>
          <p:cNvSpPr>
            <a:spLocks noGrp="1"/>
          </p:cNvSpPr>
          <p:nvPr>
            <p:ph sz="half" idx="4294967295"/>
          </p:nvPr>
        </p:nvSpPr>
        <p:spPr>
          <a:xfrm>
            <a:off x="4347729" y="3045159"/>
            <a:ext cx="1073150" cy="320675"/>
          </a:xfrm>
        </p:spPr>
        <p:txBody>
          <a:bodyPr>
            <a:normAutofit fontScale="92500" lnSpcReduction="20000"/>
          </a:bodyPr>
          <a:lstStyle/>
          <a:p>
            <a:r>
              <a:rPr lang="en-US" sz="1800" dirty="0">
                <a:solidFill>
                  <a:schemeClr val="bg1">
                    <a:lumMod val="95000"/>
                  </a:schemeClr>
                </a:solidFill>
                <a:latin typeface="Trebuchet MS" panose="020B0603020202020204" pitchFamily="34" charset="0"/>
              </a:rPr>
              <a:t>“Crime”</a:t>
            </a:r>
          </a:p>
        </p:txBody>
      </p:sp>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1" name="Content Placeholder 4">
            <a:extLst>
              <a:ext uri="{FF2B5EF4-FFF2-40B4-BE49-F238E27FC236}">
                <a16:creationId xmlns:a16="http://schemas.microsoft.com/office/drawing/2014/main" id="{F6C36C3D-52B7-475F-A323-D9ABF7C1DD7E}"/>
              </a:ext>
            </a:extLst>
          </p:cNvPr>
          <p:cNvSpPr txBox="1">
            <a:spLocks/>
          </p:cNvSpPr>
          <p:nvPr/>
        </p:nvSpPr>
        <p:spPr>
          <a:xfrm>
            <a:off x="2806669" y="3520673"/>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“Exploited”</a:t>
            </a:r>
          </a:p>
        </p:txBody>
      </p:sp>
      <p:sp>
        <p:nvSpPr>
          <p:cNvPr id="33" name="Content Placeholder 4">
            <a:extLst>
              <a:ext uri="{FF2B5EF4-FFF2-40B4-BE49-F238E27FC236}">
                <a16:creationId xmlns:a16="http://schemas.microsoft.com/office/drawing/2014/main" id="{3705DDBA-2E9C-4B0F-B8D9-BDB30BC207EF}"/>
              </a:ext>
            </a:extLst>
          </p:cNvPr>
          <p:cNvSpPr txBox="1">
            <a:spLocks/>
          </p:cNvSpPr>
          <p:nvPr/>
        </p:nvSpPr>
        <p:spPr>
          <a:xfrm>
            <a:off x="770228" y="3114969"/>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“Restraint”</a:t>
            </a:r>
          </a:p>
        </p:txBody>
      </p:sp>
      <p:sp>
        <p:nvSpPr>
          <p:cNvPr id="34" name="Content Placeholder 4">
            <a:extLst>
              <a:ext uri="{FF2B5EF4-FFF2-40B4-BE49-F238E27FC236}">
                <a16:creationId xmlns:a16="http://schemas.microsoft.com/office/drawing/2014/main" id="{DA3CFE53-55A2-4981-B333-061BD1E19F10}"/>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“Malnourished”</a:t>
            </a:r>
          </a:p>
        </p:txBody>
      </p:sp>
      <p:sp>
        <p:nvSpPr>
          <p:cNvPr id="23" name="Content Placeholder 4">
            <a:extLst>
              <a:ext uri="{FF2B5EF4-FFF2-40B4-BE49-F238E27FC236}">
                <a16:creationId xmlns:a16="http://schemas.microsoft.com/office/drawing/2014/main" id="{BACF9425-D5A0-43C5-B837-23856B078683}"/>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Financial</a:t>
            </a:r>
          </a:p>
        </p:txBody>
      </p:sp>
      <p:sp>
        <p:nvSpPr>
          <p:cNvPr id="35" name="Content Placeholder 4">
            <a:extLst>
              <a:ext uri="{FF2B5EF4-FFF2-40B4-BE49-F238E27FC236}">
                <a16:creationId xmlns:a16="http://schemas.microsoft.com/office/drawing/2014/main" id="{5C120B00-F4A2-416D-AC75-137123C04EE0}"/>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Isolation</a:t>
            </a:r>
          </a:p>
        </p:txBody>
      </p:sp>
      <p:sp>
        <p:nvSpPr>
          <p:cNvPr id="36" name="Content Placeholder 4">
            <a:extLst>
              <a:ext uri="{FF2B5EF4-FFF2-40B4-BE49-F238E27FC236}">
                <a16:creationId xmlns:a16="http://schemas.microsoft.com/office/drawing/2014/main" id="{082A3289-F5C2-4303-BD84-DD676851B0E0}"/>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37" name="Content Placeholder 4">
            <a:extLst>
              <a:ext uri="{FF2B5EF4-FFF2-40B4-BE49-F238E27FC236}">
                <a16:creationId xmlns:a16="http://schemas.microsoft.com/office/drawing/2014/main" id="{7292AF6E-D4D5-456D-8397-71F81ED75985}"/>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38" name="Content Placeholder 4">
            <a:extLst>
              <a:ext uri="{FF2B5EF4-FFF2-40B4-BE49-F238E27FC236}">
                <a16:creationId xmlns:a16="http://schemas.microsoft.com/office/drawing/2014/main" id="{247C5261-C7B2-4496-AFBD-A07D7E531538}"/>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39" name="Content Placeholder 4">
            <a:extLst>
              <a:ext uri="{FF2B5EF4-FFF2-40B4-BE49-F238E27FC236}">
                <a16:creationId xmlns:a16="http://schemas.microsoft.com/office/drawing/2014/main" id="{1BA7EB13-A1DB-4C59-9306-D7D479B65DD2}"/>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40" name="Content Placeholder 4">
            <a:extLst>
              <a:ext uri="{FF2B5EF4-FFF2-40B4-BE49-F238E27FC236}">
                <a16:creationId xmlns:a16="http://schemas.microsoft.com/office/drawing/2014/main" id="{E17E8E02-C78A-4C62-AEC0-750138CB6F6C}"/>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41" name="Content Placeholder 4">
            <a:extLst>
              <a:ext uri="{FF2B5EF4-FFF2-40B4-BE49-F238E27FC236}">
                <a16:creationId xmlns:a16="http://schemas.microsoft.com/office/drawing/2014/main" id="{2BA6910B-3E42-4E2C-B692-6C68F2C48492}"/>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42" name="Content Placeholder 4">
            <a:extLst>
              <a:ext uri="{FF2B5EF4-FFF2-40B4-BE49-F238E27FC236}">
                <a16:creationId xmlns:a16="http://schemas.microsoft.com/office/drawing/2014/main" id="{AD288A54-7674-4D35-8444-EA79B0F5F95B}"/>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3" name="Content Placeholder 4">
            <a:extLst>
              <a:ext uri="{FF2B5EF4-FFF2-40B4-BE49-F238E27FC236}">
                <a16:creationId xmlns:a16="http://schemas.microsoft.com/office/drawing/2014/main" id="{EB60A84E-5F8F-469A-958A-3D2540CF93C7}"/>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4" name="Content Placeholder 4">
            <a:extLst>
              <a:ext uri="{FF2B5EF4-FFF2-40B4-BE49-F238E27FC236}">
                <a16:creationId xmlns:a16="http://schemas.microsoft.com/office/drawing/2014/main" id="{F7F6EED4-1E44-4862-9491-5730DFB6DFB2}"/>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5" name="Content Placeholder 4">
            <a:extLst>
              <a:ext uri="{FF2B5EF4-FFF2-40B4-BE49-F238E27FC236}">
                <a16:creationId xmlns:a16="http://schemas.microsoft.com/office/drawing/2014/main" id="{3FA8814A-294E-4FBA-A203-DBCFE0DB98F8}"/>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6" name="Content Placeholder 4">
            <a:extLst>
              <a:ext uri="{FF2B5EF4-FFF2-40B4-BE49-F238E27FC236}">
                <a16:creationId xmlns:a16="http://schemas.microsoft.com/office/drawing/2014/main" id="{1F5F569C-3AD2-40A7-A04B-A53ECF1A66CE}"/>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47" name="Content Placeholder 4">
            <a:extLst>
              <a:ext uri="{FF2B5EF4-FFF2-40B4-BE49-F238E27FC236}">
                <a16:creationId xmlns:a16="http://schemas.microsoft.com/office/drawing/2014/main" id="{CD3CC3C8-EE1B-467F-B47C-0CB80E8ECE86}"/>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32" name="TextBox 31">
            <a:extLst>
              <a:ext uri="{FF2B5EF4-FFF2-40B4-BE49-F238E27FC236}">
                <a16:creationId xmlns:a16="http://schemas.microsoft.com/office/drawing/2014/main" id="{A90C7B4E-4E0C-4824-A49F-53BE924DE70C}"/>
              </a:ext>
            </a:extLst>
          </p:cNvPr>
          <p:cNvSpPr txBox="1"/>
          <p:nvPr/>
        </p:nvSpPr>
        <p:spPr>
          <a:xfrm>
            <a:off x="5254420" y="143587"/>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Tree>
    <p:extLst>
      <p:ext uri="{BB962C8B-B14F-4D97-AF65-F5344CB8AC3E}">
        <p14:creationId xmlns:p14="http://schemas.microsoft.com/office/powerpoint/2010/main" val="4974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
            <a:extLst>
              <a:ext uri="{FF2B5EF4-FFF2-40B4-BE49-F238E27FC236}">
                <a16:creationId xmlns:a16="http://schemas.microsoft.com/office/drawing/2014/main" id="{FC1DCDFE-D008-4506-B799-12A6CFADE285}"/>
              </a:ext>
            </a:extLst>
          </p:cNvPr>
          <p:cNvSpPr txBox="1">
            <a:spLocks/>
          </p:cNvSpPr>
          <p:nvPr/>
        </p:nvSpPr>
        <p:spPr>
          <a:xfrm>
            <a:off x="6584907" y="27598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Physical</a:t>
            </a:r>
          </a:p>
        </p:txBody>
      </p:sp>
      <p:sp>
        <p:nvSpPr>
          <p:cNvPr id="47" name="Content Placeholder 4">
            <a:extLst>
              <a:ext uri="{FF2B5EF4-FFF2-40B4-BE49-F238E27FC236}">
                <a16:creationId xmlns:a16="http://schemas.microsoft.com/office/drawing/2014/main" id="{9F27F8E1-0C6A-4356-BFE8-5ED07BBC89AE}"/>
              </a:ext>
            </a:extLst>
          </p:cNvPr>
          <p:cNvSpPr txBox="1">
            <a:spLocks/>
          </p:cNvSpPr>
          <p:nvPr/>
        </p:nvSpPr>
        <p:spPr>
          <a:xfrm>
            <a:off x="6584907" y="768414"/>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Sexual</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31CAF7C6-1EB2-4295-9E2C-49171A8239DC}"/>
              </a:ext>
            </a:extLst>
          </p:cNvPr>
          <p:cNvSpPr>
            <a:spLocks noGrp="1"/>
          </p:cNvSpPr>
          <p:nvPr>
            <p:ph sz="half" idx="4294967295"/>
          </p:nvPr>
        </p:nvSpPr>
        <p:spPr>
          <a:xfrm>
            <a:off x="4394674" y="3199998"/>
            <a:ext cx="1073150" cy="320675"/>
          </a:xfrm>
        </p:spPr>
        <p:txBody>
          <a:bodyPr>
            <a:normAutofit fontScale="92500" lnSpcReduction="20000"/>
          </a:bodyPr>
          <a:lstStyle/>
          <a:p>
            <a:r>
              <a:rPr lang="en-US" sz="1800" dirty="0">
                <a:solidFill>
                  <a:schemeClr val="bg1">
                    <a:lumMod val="95000"/>
                  </a:schemeClr>
                </a:solidFill>
                <a:latin typeface="Trebuchet MS" panose="020B0603020202020204" pitchFamily="34" charset="0"/>
              </a:rPr>
              <a:t>“Crime”</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Financial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6" name="Content Placeholder 4">
            <a:extLst>
              <a:ext uri="{FF2B5EF4-FFF2-40B4-BE49-F238E27FC236}">
                <a16:creationId xmlns:a16="http://schemas.microsoft.com/office/drawing/2014/main" id="{97FC4FA6-E6C6-4C59-A88F-A055F58BC230}"/>
              </a:ext>
            </a:extLst>
          </p:cNvPr>
          <p:cNvSpPr txBox="1">
            <a:spLocks/>
          </p:cNvSpPr>
          <p:nvPr/>
        </p:nvSpPr>
        <p:spPr>
          <a:xfrm>
            <a:off x="1062255" y="4258380"/>
            <a:ext cx="1623234" cy="3217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“Intimidated”</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1" name="Content Placeholder 4">
            <a:extLst>
              <a:ext uri="{FF2B5EF4-FFF2-40B4-BE49-F238E27FC236}">
                <a16:creationId xmlns:a16="http://schemas.microsoft.com/office/drawing/2014/main" id="{F6C36C3D-52B7-475F-A323-D9ABF7C1DD7E}"/>
              </a:ext>
            </a:extLst>
          </p:cNvPr>
          <p:cNvSpPr txBox="1">
            <a:spLocks/>
          </p:cNvSpPr>
          <p:nvPr/>
        </p:nvSpPr>
        <p:spPr>
          <a:xfrm>
            <a:off x="2806669" y="3520673"/>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“Exploited”</a:t>
            </a:r>
          </a:p>
        </p:txBody>
      </p:sp>
      <p:sp>
        <p:nvSpPr>
          <p:cNvPr id="32" name="Content Placeholder 4">
            <a:extLst>
              <a:ext uri="{FF2B5EF4-FFF2-40B4-BE49-F238E27FC236}">
                <a16:creationId xmlns:a16="http://schemas.microsoft.com/office/drawing/2014/main" id="{9DCB2E98-0602-425A-89D8-B6F71E53A326}"/>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33" name="Content Placeholder 4">
            <a:extLst>
              <a:ext uri="{FF2B5EF4-FFF2-40B4-BE49-F238E27FC236}">
                <a16:creationId xmlns:a16="http://schemas.microsoft.com/office/drawing/2014/main" id="{3705DDBA-2E9C-4B0F-B8D9-BDB30BC207EF}"/>
              </a:ext>
            </a:extLst>
          </p:cNvPr>
          <p:cNvSpPr txBox="1">
            <a:spLocks/>
          </p:cNvSpPr>
          <p:nvPr/>
        </p:nvSpPr>
        <p:spPr>
          <a:xfrm>
            <a:off x="770228" y="3114969"/>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“Restraint”</a:t>
            </a:r>
          </a:p>
        </p:txBody>
      </p:sp>
      <p:sp>
        <p:nvSpPr>
          <p:cNvPr id="34" name="Content Placeholder 4">
            <a:extLst>
              <a:ext uri="{FF2B5EF4-FFF2-40B4-BE49-F238E27FC236}">
                <a16:creationId xmlns:a16="http://schemas.microsoft.com/office/drawing/2014/main" id="{DA3CFE53-55A2-4981-B333-061BD1E19F10}"/>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“Malnourished”</a:t>
            </a:r>
          </a:p>
        </p:txBody>
      </p:sp>
      <p:sp>
        <p:nvSpPr>
          <p:cNvPr id="23" name="Content Placeholder 4">
            <a:extLst>
              <a:ext uri="{FF2B5EF4-FFF2-40B4-BE49-F238E27FC236}">
                <a16:creationId xmlns:a16="http://schemas.microsoft.com/office/drawing/2014/main" id="{16509AE2-64AC-49FE-930C-9B0FAFCACA18}"/>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Psychological</a:t>
            </a:r>
          </a:p>
        </p:txBody>
      </p:sp>
      <p:sp>
        <p:nvSpPr>
          <p:cNvPr id="24" name="Content Placeholder 4">
            <a:extLst>
              <a:ext uri="{FF2B5EF4-FFF2-40B4-BE49-F238E27FC236}">
                <a16:creationId xmlns:a16="http://schemas.microsoft.com/office/drawing/2014/main" id="{0ECC684A-698A-476D-BB43-95211837B145}"/>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35" name="Content Placeholder 4">
            <a:extLst>
              <a:ext uri="{FF2B5EF4-FFF2-40B4-BE49-F238E27FC236}">
                <a16:creationId xmlns:a16="http://schemas.microsoft.com/office/drawing/2014/main" id="{812F9004-F71B-4B4F-B6C7-4A55E496082D}"/>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36" name="Content Placeholder 4">
            <a:extLst>
              <a:ext uri="{FF2B5EF4-FFF2-40B4-BE49-F238E27FC236}">
                <a16:creationId xmlns:a16="http://schemas.microsoft.com/office/drawing/2014/main" id="{2A543360-F9D3-4318-B1B0-5C72EB5133D6}"/>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37" name="Content Placeholder 4">
            <a:extLst>
              <a:ext uri="{FF2B5EF4-FFF2-40B4-BE49-F238E27FC236}">
                <a16:creationId xmlns:a16="http://schemas.microsoft.com/office/drawing/2014/main" id="{300876C6-D982-4441-A375-14CDD2B44BB3}"/>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38" name="Content Placeholder 4">
            <a:extLst>
              <a:ext uri="{FF2B5EF4-FFF2-40B4-BE49-F238E27FC236}">
                <a16:creationId xmlns:a16="http://schemas.microsoft.com/office/drawing/2014/main" id="{94E426E0-ABEA-4EAB-9EA5-03006858EDB5}"/>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39" name="Content Placeholder 4">
            <a:extLst>
              <a:ext uri="{FF2B5EF4-FFF2-40B4-BE49-F238E27FC236}">
                <a16:creationId xmlns:a16="http://schemas.microsoft.com/office/drawing/2014/main" id="{AEDBFB7B-B2B1-469E-B575-5DF0C8A6E47D}"/>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0" name="Content Placeholder 4">
            <a:extLst>
              <a:ext uri="{FF2B5EF4-FFF2-40B4-BE49-F238E27FC236}">
                <a16:creationId xmlns:a16="http://schemas.microsoft.com/office/drawing/2014/main" id="{BE885080-FA91-4AF6-88EC-224CDC8548E1}"/>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1" name="Content Placeholder 4">
            <a:extLst>
              <a:ext uri="{FF2B5EF4-FFF2-40B4-BE49-F238E27FC236}">
                <a16:creationId xmlns:a16="http://schemas.microsoft.com/office/drawing/2014/main" id="{CE28A128-76DB-471F-87B3-AF077BA4CBC8}"/>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2" name="Content Placeholder 4">
            <a:extLst>
              <a:ext uri="{FF2B5EF4-FFF2-40B4-BE49-F238E27FC236}">
                <a16:creationId xmlns:a16="http://schemas.microsoft.com/office/drawing/2014/main" id="{BE4C80FC-C1C5-410F-8909-5CD3EB9986E1}"/>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3" name="Content Placeholder 4">
            <a:extLst>
              <a:ext uri="{FF2B5EF4-FFF2-40B4-BE49-F238E27FC236}">
                <a16:creationId xmlns:a16="http://schemas.microsoft.com/office/drawing/2014/main" id="{59D042ED-904C-4B1F-B849-FC87DCD39FDE}"/>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44" name="Content Placeholder 4">
            <a:extLst>
              <a:ext uri="{FF2B5EF4-FFF2-40B4-BE49-F238E27FC236}">
                <a16:creationId xmlns:a16="http://schemas.microsoft.com/office/drawing/2014/main" id="{951C12EF-85AD-4CA9-AFE7-A8E018B2BDD8}"/>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45" name="TextBox 44">
            <a:extLst>
              <a:ext uri="{FF2B5EF4-FFF2-40B4-BE49-F238E27FC236}">
                <a16:creationId xmlns:a16="http://schemas.microsoft.com/office/drawing/2014/main" id="{8CCE92CF-F219-4155-8EF1-25345AA4A02E}"/>
              </a:ext>
            </a:extLst>
          </p:cNvPr>
          <p:cNvSpPr txBox="1"/>
          <p:nvPr/>
        </p:nvSpPr>
        <p:spPr>
          <a:xfrm>
            <a:off x="5264253" y="145153"/>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Tree>
    <p:extLst>
      <p:ext uri="{BB962C8B-B14F-4D97-AF65-F5344CB8AC3E}">
        <p14:creationId xmlns:p14="http://schemas.microsoft.com/office/powerpoint/2010/main" val="20704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31CAF7C6-1EB2-4295-9E2C-49171A8239DC}"/>
              </a:ext>
            </a:extLst>
          </p:cNvPr>
          <p:cNvSpPr>
            <a:spLocks noGrp="1"/>
          </p:cNvSpPr>
          <p:nvPr>
            <p:ph sz="half" idx="4294967295"/>
          </p:nvPr>
        </p:nvSpPr>
        <p:spPr>
          <a:xfrm>
            <a:off x="4292569" y="3216209"/>
            <a:ext cx="1073150" cy="320675"/>
          </a:xfrm>
        </p:spPr>
        <p:txBody>
          <a:bodyPr>
            <a:normAutofit fontScale="92500" lnSpcReduction="20000"/>
          </a:bodyPr>
          <a:lstStyle/>
          <a:p>
            <a:r>
              <a:rPr lang="en-US" sz="1800" dirty="0">
                <a:solidFill>
                  <a:schemeClr val="bg1">
                    <a:lumMod val="95000"/>
                  </a:schemeClr>
                </a:solidFill>
                <a:latin typeface="Trebuchet MS" panose="020B0603020202020204" pitchFamily="34" charset="0"/>
              </a:rPr>
              <a:t>“Crime”</a:t>
            </a:r>
          </a:p>
        </p:txBody>
      </p:sp>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6" name="Content Placeholder 4">
            <a:extLst>
              <a:ext uri="{FF2B5EF4-FFF2-40B4-BE49-F238E27FC236}">
                <a16:creationId xmlns:a16="http://schemas.microsoft.com/office/drawing/2014/main" id="{97FC4FA6-E6C6-4C59-A88F-A055F58BC230}"/>
              </a:ext>
            </a:extLst>
          </p:cNvPr>
          <p:cNvSpPr txBox="1">
            <a:spLocks/>
          </p:cNvSpPr>
          <p:nvPr/>
        </p:nvSpPr>
        <p:spPr>
          <a:xfrm>
            <a:off x="1062255" y="4258380"/>
            <a:ext cx="1623234" cy="3217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“Intimidated”</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8" name="Content Placeholder 4">
            <a:extLst>
              <a:ext uri="{FF2B5EF4-FFF2-40B4-BE49-F238E27FC236}">
                <a16:creationId xmlns:a16="http://schemas.microsoft.com/office/drawing/2014/main" id="{394EE3E9-2F64-48FF-B72A-A48FA78D4DD4}"/>
              </a:ext>
            </a:extLst>
          </p:cNvPr>
          <p:cNvSpPr txBox="1">
            <a:spLocks/>
          </p:cNvSpPr>
          <p:nvPr/>
        </p:nvSpPr>
        <p:spPr>
          <a:xfrm>
            <a:off x="4156015" y="3998353"/>
            <a:ext cx="1067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“Power”</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0" name="Content Placeholder 4">
            <a:extLst>
              <a:ext uri="{FF2B5EF4-FFF2-40B4-BE49-F238E27FC236}">
                <a16:creationId xmlns:a16="http://schemas.microsoft.com/office/drawing/2014/main" id="{DC4C9575-33FD-492C-A408-FBBF66681138}"/>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31" name="Content Placeholder 4">
            <a:extLst>
              <a:ext uri="{FF2B5EF4-FFF2-40B4-BE49-F238E27FC236}">
                <a16:creationId xmlns:a16="http://schemas.microsoft.com/office/drawing/2014/main" id="{F6C36C3D-52B7-475F-A323-D9ABF7C1DD7E}"/>
              </a:ext>
            </a:extLst>
          </p:cNvPr>
          <p:cNvSpPr txBox="1">
            <a:spLocks/>
          </p:cNvSpPr>
          <p:nvPr/>
        </p:nvSpPr>
        <p:spPr>
          <a:xfrm>
            <a:off x="2806669" y="3520673"/>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“Exploited”</a:t>
            </a:r>
          </a:p>
        </p:txBody>
      </p:sp>
      <p:sp>
        <p:nvSpPr>
          <p:cNvPr id="32" name="Content Placeholder 4">
            <a:extLst>
              <a:ext uri="{FF2B5EF4-FFF2-40B4-BE49-F238E27FC236}">
                <a16:creationId xmlns:a16="http://schemas.microsoft.com/office/drawing/2014/main" id="{9DCB2E98-0602-425A-89D8-B6F71E53A326}"/>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33" name="Content Placeholder 4">
            <a:extLst>
              <a:ext uri="{FF2B5EF4-FFF2-40B4-BE49-F238E27FC236}">
                <a16:creationId xmlns:a16="http://schemas.microsoft.com/office/drawing/2014/main" id="{3705DDBA-2E9C-4B0F-B8D9-BDB30BC207EF}"/>
              </a:ext>
            </a:extLst>
          </p:cNvPr>
          <p:cNvSpPr txBox="1">
            <a:spLocks/>
          </p:cNvSpPr>
          <p:nvPr/>
        </p:nvSpPr>
        <p:spPr>
          <a:xfrm>
            <a:off x="770228" y="3114969"/>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“Restraint”</a:t>
            </a:r>
          </a:p>
        </p:txBody>
      </p:sp>
      <p:sp>
        <p:nvSpPr>
          <p:cNvPr id="34" name="Content Placeholder 4">
            <a:extLst>
              <a:ext uri="{FF2B5EF4-FFF2-40B4-BE49-F238E27FC236}">
                <a16:creationId xmlns:a16="http://schemas.microsoft.com/office/drawing/2014/main" id="{DA3CFE53-55A2-4981-B333-061BD1E19F10}"/>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“Malnourished”</a:t>
            </a:r>
          </a:p>
        </p:txBody>
      </p:sp>
      <p:sp>
        <p:nvSpPr>
          <p:cNvPr id="23" name="Content Placeholder 4">
            <a:extLst>
              <a:ext uri="{FF2B5EF4-FFF2-40B4-BE49-F238E27FC236}">
                <a16:creationId xmlns:a16="http://schemas.microsoft.com/office/drawing/2014/main" id="{284FA187-AAAE-43BF-B494-95C3298BC8B2}"/>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Psychological</a:t>
            </a:r>
          </a:p>
        </p:txBody>
      </p:sp>
      <p:sp>
        <p:nvSpPr>
          <p:cNvPr id="24" name="Content Placeholder 4">
            <a:extLst>
              <a:ext uri="{FF2B5EF4-FFF2-40B4-BE49-F238E27FC236}">
                <a16:creationId xmlns:a16="http://schemas.microsoft.com/office/drawing/2014/main" id="{026E69AA-D55B-4662-AED4-1DD5E831DDD8}"/>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Physical</a:t>
            </a:r>
          </a:p>
        </p:txBody>
      </p:sp>
      <p:sp>
        <p:nvSpPr>
          <p:cNvPr id="35" name="Content Placeholder 4">
            <a:extLst>
              <a:ext uri="{FF2B5EF4-FFF2-40B4-BE49-F238E27FC236}">
                <a16:creationId xmlns:a16="http://schemas.microsoft.com/office/drawing/2014/main" id="{45D53FF8-2F9E-4E0D-AA1E-1A250827A9DD}"/>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Sexual</a:t>
            </a:r>
          </a:p>
        </p:txBody>
      </p:sp>
      <p:sp>
        <p:nvSpPr>
          <p:cNvPr id="36" name="Content Placeholder 4">
            <a:extLst>
              <a:ext uri="{FF2B5EF4-FFF2-40B4-BE49-F238E27FC236}">
                <a16:creationId xmlns:a16="http://schemas.microsoft.com/office/drawing/2014/main" id="{EEF7DAD2-1DB6-4C4C-8DB8-C08D28DEFA6A}"/>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Isolation</a:t>
            </a:r>
          </a:p>
        </p:txBody>
      </p:sp>
      <p:sp>
        <p:nvSpPr>
          <p:cNvPr id="37" name="Content Placeholder 4">
            <a:extLst>
              <a:ext uri="{FF2B5EF4-FFF2-40B4-BE49-F238E27FC236}">
                <a16:creationId xmlns:a16="http://schemas.microsoft.com/office/drawing/2014/main" id="{0D8DACB4-6286-41AC-94A4-DF2C9C786CAF}"/>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Financial</a:t>
            </a:r>
          </a:p>
        </p:txBody>
      </p:sp>
      <p:sp>
        <p:nvSpPr>
          <p:cNvPr id="38" name="Content Placeholder 4">
            <a:extLst>
              <a:ext uri="{FF2B5EF4-FFF2-40B4-BE49-F238E27FC236}">
                <a16:creationId xmlns:a16="http://schemas.microsoft.com/office/drawing/2014/main" id="{35B0BBEB-8945-48FE-9A6A-72ADC30159DE}"/>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42" name="Content Placeholder 4">
            <a:extLst>
              <a:ext uri="{FF2B5EF4-FFF2-40B4-BE49-F238E27FC236}">
                <a16:creationId xmlns:a16="http://schemas.microsoft.com/office/drawing/2014/main" id="{F45CBC01-6256-482B-B111-AC4F3802B7E5}"/>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43" name="Content Placeholder 4">
            <a:extLst>
              <a:ext uri="{FF2B5EF4-FFF2-40B4-BE49-F238E27FC236}">
                <a16:creationId xmlns:a16="http://schemas.microsoft.com/office/drawing/2014/main" id="{F01931DC-FB10-4A81-9F46-8F04054D8240}"/>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44" name="Content Placeholder 4">
            <a:extLst>
              <a:ext uri="{FF2B5EF4-FFF2-40B4-BE49-F238E27FC236}">
                <a16:creationId xmlns:a16="http://schemas.microsoft.com/office/drawing/2014/main" id="{0A0BC1C6-5882-47C8-9D56-B3BBF2205CF8}"/>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45" name="Content Placeholder 4">
            <a:extLst>
              <a:ext uri="{FF2B5EF4-FFF2-40B4-BE49-F238E27FC236}">
                <a16:creationId xmlns:a16="http://schemas.microsoft.com/office/drawing/2014/main" id="{D2A66B72-FF36-4452-BADF-3CFE7F0D9B18}"/>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6" name="Content Placeholder 4">
            <a:extLst>
              <a:ext uri="{FF2B5EF4-FFF2-40B4-BE49-F238E27FC236}">
                <a16:creationId xmlns:a16="http://schemas.microsoft.com/office/drawing/2014/main" id="{2FFBF030-208D-4FB2-AA14-8DA24655C5C9}"/>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7" name="Content Placeholder 4">
            <a:extLst>
              <a:ext uri="{FF2B5EF4-FFF2-40B4-BE49-F238E27FC236}">
                <a16:creationId xmlns:a16="http://schemas.microsoft.com/office/drawing/2014/main" id="{844FE93D-EF82-484A-AB36-ADF028B931F7}"/>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8" name="Content Placeholder 4">
            <a:extLst>
              <a:ext uri="{FF2B5EF4-FFF2-40B4-BE49-F238E27FC236}">
                <a16:creationId xmlns:a16="http://schemas.microsoft.com/office/drawing/2014/main" id="{766F95D0-099A-40F3-B164-9DAEC28CB12D}"/>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9" name="Content Placeholder 4">
            <a:extLst>
              <a:ext uri="{FF2B5EF4-FFF2-40B4-BE49-F238E27FC236}">
                <a16:creationId xmlns:a16="http://schemas.microsoft.com/office/drawing/2014/main" id="{922B6161-DD3D-4193-86D4-23D7647114F4}"/>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50" name="Content Placeholder 4">
            <a:extLst>
              <a:ext uri="{FF2B5EF4-FFF2-40B4-BE49-F238E27FC236}">
                <a16:creationId xmlns:a16="http://schemas.microsoft.com/office/drawing/2014/main" id="{FE812E72-CA17-4BBF-8F20-9E3C02D0078D}"/>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39" name="TextBox 38">
            <a:extLst>
              <a:ext uri="{FF2B5EF4-FFF2-40B4-BE49-F238E27FC236}">
                <a16:creationId xmlns:a16="http://schemas.microsoft.com/office/drawing/2014/main" id="{608B7E2A-E957-4D6C-9DB4-15948D30F82D}"/>
              </a:ext>
            </a:extLst>
          </p:cNvPr>
          <p:cNvSpPr txBox="1"/>
          <p:nvPr/>
        </p:nvSpPr>
        <p:spPr>
          <a:xfrm>
            <a:off x="5223765" y="146499"/>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Tree>
    <p:extLst>
      <p:ext uri="{BB962C8B-B14F-4D97-AF65-F5344CB8AC3E}">
        <p14:creationId xmlns:p14="http://schemas.microsoft.com/office/powerpoint/2010/main" val="29464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31CAF7C6-1EB2-4295-9E2C-49171A8239DC}"/>
              </a:ext>
            </a:extLst>
          </p:cNvPr>
          <p:cNvSpPr>
            <a:spLocks noGrp="1"/>
          </p:cNvSpPr>
          <p:nvPr>
            <p:ph sz="half" idx="4294967295"/>
          </p:nvPr>
        </p:nvSpPr>
        <p:spPr>
          <a:xfrm>
            <a:off x="4327020" y="3499817"/>
            <a:ext cx="1073150" cy="320675"/>
          </a:xfrm>
        </p:spPr>
        <p:txBody>
          <a:bodyPr>
            <a:normAutofit fontScale="92500" lnSpcReduction="20000"/>
          </a:bodyPr>
          <a:lstStyle/>
          <a:p>
            <a:r>
              <a:rPr lang="en-US" sz="1800" dirty="0">
                <a:solidFill>
                  <a:schemeClr val="bg1">
                    <a:lumMod val="95000"/>
                  </a:schemeClr>
                </a:solidFill>
                <a:latin typeface="Trebuchet MS" panose="020B0603020202020204" pitchFamily="34" charset="0"/>
              </a:rPr>
              <a:t>“Crime”</a:t>
            </a:r>
          </a:p>
        </p:txBody>
      </p:sp>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95000"/>
                  </a:schemeClr>
                </a:solidFill>
                <a:latin typeface="Trebuchet MS" panose="020B0603020202020204" pitchFamily="34" charset="0"/>
              </a:rPr>
              <a:t>Abduction</a:t>
            </a:r>
          </a:p>
        </p:txBody>
      </p:sp>
      <p:sp>
        <p:nvSpPr>
          <p:cNvPr id="26" name="Content Placeholder 4">
            <a:extLst>
              <a:ext uri="{FF2B5EF4-FFF2-40B4-BE49-F238E27FC236}">
                <a16:creationId xmlns:a16="http://schemas.microsoft.com/office/drawing/2014/main" id="{97FC4FA6-E6C6-4C59-A88F-A055F58BC230}"/>
              </a:ext>
            </a:extLst>
          </p:cNvPr>
          <p:cNvSpPr txBox="1">
            <a:spLocks/>
          </p:cNvSpPr>
          <p:nvPr/>
        </p:nvSpPr>
        <p:spPr>
          <a:xfrm>
            <a:off x="1062255" y="4258380"/>
            <a:ext cx="1623234" cy="3217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“Intimidated”</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8" name="Content Placeholder 4">
            <a:extLst>
              <a:ext uri="{FF2B5EF4-FFF2-40B4-BE49-F238E27FC236}">
                <a16:creationId xmlns:a16="http://schemas.microsoft.com/office/drawing/2014/main" id="{394EE3E9-2F64-48FF-B72A-A48FA78D4DD4}"/>
              </a:ext>
            </a:extLst>
          </p:cNvPr>
          <p:cNvSpPr txBox="1">
            <a:spLocks/>
          </p:cNvSpPr>
          <p:nvPr/>
        </p:nvSpPr>
        <p:spPr>
          <a:xfrm>
            <a:off x="4156015" y="3998353"/>
            <a:ext cx="1067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“Power”</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0" name="Content Placeholder 4">
            <a:extLst>
              <a:ext uri="{FF2B5EF4-FFF2-40B4-BE49-F238E27FC236}">
                <a16:creationId xmlns:a16="http://schemas.microsoft.com/office/drawing/2014/main" id="{DC4C9575-33FD-492C-A408-FBBF66681138}"/>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31" name="Content Placeholder 4">
            <a:extLst>
              <a:ext uri="{FF2B5EF4-FFF2-40B4-BE49-F238E27FC236}">
                <a16:creationId xmlns:a16="http://schemas.microsoft.com/office/drawing/2014/main" id="{F6C36C3D-52B7-475F-A323-D9ABF7C1DD7E}"/>
              </a:ext>
            </a:extLst>
          </p:cNvPr>
          <p:cNvSpPr txBox="1">
            <a:spLocks/>
          </p:cNvSpPr>
          <p:nvPr/>
        </p:nvSpPr>
        <p:spPr>
          <a:xfrm>
            <a:off x="2806669" y="3520673"/>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“Exploited”</a:t>
            </a:r>
          </a:p>
        </p:txBody>
      </p:sp>
      <p:sp>
        <p:nvSpPr>
          <p:cNvPr id="32" name="Content Placeholder 4">
            <a:extLst>
              <a:ext uri="{FF2B5EF4-FFF2-40B4-BE49-F238E27FC236}">
                <a16:creationId xmlns:a16="http://schemas.microsoft.com/office/drawing/2014/main" id="{9DCB2E98-0602-425A-89D8-B6F71E53A326}"/>
              </a:ext>
            </a:extLst>
          </p:cNvPr>
          <p:cNvSpPr txBox="1">
            <a:spLocks/>
          </p:cNvSpPr>
          <p:nvPr/>
        </p:nvSpPr>
        <p:spPr>
          <a:xfrm>
            <a:off x="3844276" y="2089394"/>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“Deprived”</a:t>
            </a:r>
          </a:p>
        </p:txBody>
      </p:sp>
      <p:sp>
        <p:nvSpPr>
          <p:cNvPr id="33" name="Content Placeholder 4">
            <a:extLst>
              <a:ext uri="{FF2B5EF4-FFF2-40B4-BE49-F238E27FC236}">
                <a16:creationId xmlns:a16="http://schemas.microsoft.com/office/drawing/2014/main" id="{3705DDBA-2E9C-4B0F-B8D9-BDB30BC207EF}"/>
              </a:ext>
            </a:extLst>
          </p:cNvPr>
          <p:cNvSpPr txBox="1">
            <a:spLocks/>
          </p:cNvSpPr>
          <p:nvPr/>
        </p:nvSpPr>
        <p:spPr>
          <a:xfrm>
            <a:off x="770228" y="3114969"/>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“Restraint”</a:t>
            </a:r>
          </a:p>
        </p:txBody>
      </p:sp>
      <p:sp>
        <p:nvSpPr>
          <p:cNvPr id="34" name="Content Placeholder 4">
            <a:extLst>
              <a:ext uri="{FF2B5EF4-FFF2-40B4-BE49-F238E27FC236}">
                <a16:creationId xmlns:a16="http://schemas.microsoft.com/office/drawing/2014/main" id="{DA3CFE53-55A2-4981-B333-061BD1E19F10}"/>
              </a:ext>
            </a:extLst>
          </p:cNvPr>
          <p:cNvSpPr txBox="1">
            <a:spLocks/>
          </p:cNvSpPr>
          <p:nvPr/>
        </p:nvSpPr>
        <p:spPr>
          <a:xfrm>
            <a:off x="2202656" y="2644496"/>
            <a:ext cx="1752945" cy="4113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“Malnourished”</a:t>
            </a:r>
          </a:p>
        </p:txBody>
      </p:sp>
      <p:sp>
        <p:nvSpPr>
          <p:cNvPr id="38" name="Content Placeholder 4">
            <a:extLst>
              <a:ext uri="{FF2B5EF4-FFF2-40B4-BE49-F238E27FC236}">
                <a16:creationId xmlns:a16="http://schemas.microsoft.com/office/drawing/2014/main" id="{35B0BBEB-8945-48FE-9A6A-72ADC30159DE}"/>
              </a:ext>
            </a:extLst>
          </p:cNvPr>
          <p:cNvSpPr txBox="1">
            <a:spLocks/>
          </p:cNvSpPr>
          <p:nvPr/>
        </p:nvSpPr>
        <p:spPr>
          <a:xfrm>
            <a:off x="209531" y="1890057"/>
            <a:ext cx="3576461" cy="521099"/>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lumMod val="95000"/>
                  </a:schemeClr>
                </a:solidFill>
                <a:latin typeface="Trebuchet MS" panose="020B0603020202020204" pitchFamily="34" charset="0"/>
              </a:rPr>
              <a:t>“Demeanor/personality/behavior changed”</a:t>
            </a:r>
          </a:p>
        </p:txBody>
      </p:sp>
      <p:sp>
        <p:nvSpPr>
          <p:cNvPr id="39" name="TextBox 38">
            <a:extLst>
              <a:ext uri="{FF2B5EF4-FFF2-40B4-BE49-F238E27FC236}">
                <a16:creationId xmlns:a16="http://schemas.microsoft.com/office/drawing/2014/main" id="{91BE8AE8-2451-4A13-AB5D-288FE81ADD5F}"/>
              </a:ext>
            </a:extLst>
          </p:cNvPr>
          <p:cNvSpPr txBox="1"/>
          <p:nvPr/>
        </p:nvSpPr>
        <p:spPr>
          <a:xfrm>
            <a:off x="5288833" y="99080"/>
            <a:ext cx="2364625" cy="276999"/>
          </a:xfrm>
          <a:prstGeom prst="rect">
            <a:avLst/>
          </a:prstGeom>
          <a:noFill/>
        </p:spPr>
        <p:txBody>
          <a:bodyPr wrap="square" rtlCol="0">
            <a:spAutoFit/>
          </a:bodyPr>
          <a:lstStyle/>
          <a:p>
            <a:r>
              <a:rPr lang="en-US" sz="1200" dirty="0">
                <a:solidFill>
                  <a:schemeClr val="bg1">
                    <a:lumMod val="95000"/>
                  </a:schemeClr>
                </a:solidFill>
                <a:latin typeface="Trebuchet MS" panose="020B0603020202020204" pitchFamily="34" charset="0"/>
              </a:rPr>
              <a:t>Tends to indicate…</a:t>
            </a:r>
          </a:p>
        </p:txBody>
      </p:sp>
      <p:sp>
        <p:nvSpPr>
          <p:cNvPr id="2" name="TextBox 1">
            <a:extLst>
              <a:ext uri="{FF2B5EF4-FFF2-40B4-BE49-F238E27FC236}">
                <a16:creationId xmlns:a16="http://schemas.microsoft.com/office/drawing/2014/main" id="{33FE45E5-441E-4573-89FD-35E28B7E2ACD}"/>
              </a:ext>
            </a:extLst>
          </p:cNvPr>
          <p:cNvSpPr txBox="1"/>
          <p:nvPr/>
        </p:nvSpPr>
        <p:spPr>
          <a:xfrm>
            <a:off x="185582" y="1630445"/>
            <a:ext cx="5038183" cy="2631490"/>
          </a:xfrm>
          <a:prstGeom prst="rect">
            <a:avLst/>
          </a:prstGeom>
          <a:noFill/>
        </p:spPr>
        <p:txBody>
          <a:bodyPr wrap="square" rtlCol="0">
            <a:spAutoFit/>
          </a:bodyPr>
          <a:lstStyle/>
          <a:p>
            <a:r>
              <a:rPr lang="en-US" sz="3300" dirty="0">
                <a:latin typeface="Trebuchet MS" panose="020B0603020202020204" pitchFamily="34" charset="0"/>
              </a:rPr>
              <a:t>What are some other words that come to your mind when thinking of the various types of abuse?</a:t>
            </a:r>
          </a:p>
        </p:txBody>
      </p:sp>
    </p:spTree>
    <p:extLst>
      <p:ext uri="{BB962C8B-B14F-4D97-AF65-F5344CB8AC3E}">
        <p14:creationId xmlns:p14="http://schemas.microsoft.com/office/powerpoint/2010/main" val="5659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08F5AB29-2818-4A5A-86BE-E71EEFA50FC9}"/>
              </a:ext>
            </a:extLst>
          </p:cNvPr>
          <p:cNvPicPr>
            <a:picLocks noChangeAspect="1"/>
          </p:cNvPicPr>
          <p:nvPr/>
        </p:nvPicPr>
        <p:blipFill rotWithShape="1">
          <a:blip r:embed="rId2"/>
          <a:srcRect l="6883" t="23294" r="22740"/>
          <a:stretch/>
        </p:blipFill>
        <p:spPr>
          <a:xfrm>
            <a:off x="1268361" y="899703"/>
            <a:ext cx="6425395" cy="3939314"/>
          </a:xfrm>
          <a:prstGeom prst="rect">
            <a:avLst/>
          </a:prstGeom>
        </p:spPr>
      </p:pic>
      <p:sp>
        <p:nvSpPr>
          <p:cNvPr id="5" name="Title 4"/>
          <p:cNvSpPr txBox="1">
            <a:spLocks noGrp="1"/>
          </p:cNvSpPr>
          <p:nvPr>
            <p:ph type="title"/>
          </p:nvPr>
        </p:nvSpPr>
        <p:spPr>
          <a:xfrm>
            <a:off x="168850" y="194019"/>
            <a:ext cx="8229600" cy="553968"/>
          </a:xfrm>
          <a:prstGeom prst="rect">
            <a:avLst/>
          </a:prstGeom>
          <a:noFill/>
        </p:spPr>
        <p:txBody>
          <a:bodyPr wrap="square" rtlCol="0">
            <a:spAutoFit/>
          </a:bodyPr>
          <a:lstStyle/>
          <a:p>
            <a:r>
              <a:rPr lang="en-US" sz="2400" dirty="0" smtClean="0">
                <a:latin typeface="Trebuchet MS" panose="020B0603020202020204" pitchFamily="34" charset="0"/>
              </a:rPr>
              <a:t>The Consistency Matrix</a:t>
            </a:r>
            <a:endParaRPr lang="en-US" sz="2400" dirty="0">
              <a:latin typeface="Trebuchet MS" panose="020B0603020202020204" pitchFamily="34" charset="0"/>
            </a:endParaRPr>
          </a:p>
        </p:txBody>
      </p:sp>
    </p:spTree>
    <p:extLst>
      <p:ext uri="{BB962C8B-B14F-4D97-AF65-F5344CB8AC3E}">
        <p14:creationId xmlns:p14="http://schemas.microsoft.com/office/powerpoint/2010/main" val="85301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rebuchet MS" panose="020B0603020202020204" pitchFamily="34" charset="0"/>
              </a:rPr>
              <a:t/>
            </a:r>
            <a:br>
              <a:rPr lang="en-US" b="1" dirty="0" smtClean="0">
                <a:latin typeface="Trebuchet MS" panose="020B0603020202020204" pitchFamily="34" charset="0"/>
              </a:rPr>
            </a:br>
            <a:r>
              <a:rPr lang="en-US" b="1" dirty="0" smtClean="0">
                <a:latin typeface="Trebuchet MS" panose="020B0603020202020204" pitchFamily="34" charset="0"/>
              </a:rPr>
              <a:t>Reviewing </a:t>
            </a:r>
            <a:r>
              <a:rPr lang="en-US" b="1" dirty="0">
                <a:latin typeface="Trebuchet MS" panose="020B0603020202020204" pitchFamily="34" charset="0"/>
              </a:rPr>
              <a:t>the Columns</a:t>
            </a:r>
            <a:br>
              <a:rPr lang="en-US" b="1" dirty="0">
                <a:latin typeface="Trebuchet MS" panose="020B0603020202020204" pitchFamily="34" charset="0"/>
              </a:rPr>
            </a:br>
            <a:endParaRPr lang="en-US" dirty="0">
              <a:latin typeface="Trebuchet MS" panose="020B0603020202020204" pitchFamily="34" charset="0"/>
            </a:endParaRPr>
          </a:p>
        </p:txBody>
      </p:sp>
      <p:pic>
        <p:nvPicPr>
          <p:cNvPr id="12" name="Picture 11">
            <a:extLst>
              <a:ext uri="{FF2B5EF4-FFF2-40B4-BE49-F238E27FC236}">
                <a16:creationId xmlns:a16="http://schemas.microsoft.com/office/drawing/2014/main" id="{F6205A80-9B42-473A-B3E1-068158927248}"/>
              </a:ext>
            </a:extLst>
          </p:cNvPr>
          <p:cNvPicPr>
            <a:picLocks noChangeAspect="1"/>
          </p:cNvPicPr>
          <p:nvPr/>
        </p:nvPicPr>
        <p:blipFill rotWithShape="1">
          <a:blip r:embed="rId2"/>
          <a:srcRect l="6883" t="23294" r="22740"/>
          <a:stretch/>
        </p:blipFill>
        <p:spPr>
          <a:xfrm>
            <a:off x="427597" y="828114"/>
            <a:ext cx="8017301" cy="4197796"/>
          </a:xfrm>
          <a:prstGeom prst="rect">
            <a:avLst/>
          </a:prstGeom>
        </p:spPr>
      </p:pic>
      <p:sp>
        <p:nvSpPr>
          <p:cNvPr id="13" name="Rectangle 12">
            <a:extLst>
              <a:ext uri="{FF2B5EF4-FFF2-40B4-BE49-F238E27FC236}">
                <a16:creationId xmlns:a16="http://schemas.microsoft.com/office/drawing/2014/main" id="{CEFC4ECB-1D4D-4BEB-A253-238BC3D22CBA}"/>
              </a:ext>
            </a:extLst>
          </p:cNvPr>
          <p:cNvSpPr/>
          <p:nvPr/>
        </p:nvSpPr>
        <p:spPr>
          <a:xfrm>
            <a:off x="2478487" y="1213414"/>
            <a:ext cx="1080437" cy="3753291"/>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FC4ECB-1D4D-4BEB-A253-238BC3D22CBA}"/>
              </a:ext>
            </a:extLst>
          </p:cNvPr>
          <p:cNvSpPr/>
          <p:nvPr/>
        </p:nvSpPr>
        <p:spPr>
          <a:xfrm>
            <a:off x="3558924" y="1213414"/>
            <a:ext cx="2657680" cy="3753291"/>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FC4ECB-1D4D-4BEB-A253-238BC3D22CBA}"/>
              </a:ext>
            </a:extLst>
          </p:cNvPr>
          <p:cNvSpPr/>
          <p:nvPr/>
        </p:nvSpPr>
        <p:spPr>
          <a:xfrm>
            <a:off x="6216603" y="1213414"/>
            <a:ext cx="1901163" cy="3753291"/>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2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Welcome </a:t>
            </a:r>
            <a:r>
              <a:rPr lang="en-US" dirty="0">
                <a:latin typeface="Trebuchet MS" panose="020B0603020202020204" pitchFamily="34" charset="0"/>
              </a:rPr>
              <a:t>&amp; Introductions</a:t>
            </a:r>
            <a:br>
              <a:rPr lang="en-US" dirty="0">
                <a:latin typeface="Trebuchet MS" panose="020B0603020202020204" pitchFamily="34" charset="0"/>
              </a:rPr>
            </a:br>
            <a:endParaRPr lang="en-US" dirty="0">
              <a:latin typeface="Trebuchet MS" panose="020B0603020202020204" pitchFamily="34" charset="0"/>
            </a:endParaRPr>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Facilitator introduction</a:t>
            </a:r>
          </a:p>
          <a:p>
            <a:pPr lvl="0"/>
            <a:r>
              <a:rPr lang="en-US" dirty="0">
                <a:solidFill>
                  <a:schemeClr val="tx1"/>
                </a:solidFill>
                <a:latin typeface="Trebuchet MS" panose="020B0603020202020204" pitchFamily="34" charset="0"/>
              </a:rPr>
              <a:t>APS’s goals with course</a:t>
            </a:r>
          </a:p>
          <a:p>
            <a:r>
              <a:rPr lang="en-US" dirty="0">
                <a:solidFill>
                  <a:schemeClr val="tx1"/>
                </a:solidFill>
                <a:latin typeface="Trebuchet MS" panose="020B0603020202020204" pitchFamily="34" charset="0"/>
              </a:rPr>
              <a:t>Introductions</a:t>
            </a:r>
          </a:p>
          <a:p>
            <a:pPr lvl="0"/>
            <a:r>
              <a:rPr lang="en-US" dirty="0">
                <a:solidFill>
                  <a:schemeClr val="tx1"/>
                </a:solidFill>
                <a:latin typeface="Trebuchet MS" panose="020B0603020202020204" pitchFamily="34" charset="0"/>
              </a:rPr>
              <a:t>Course overview</a:t>
            </a:r>
          </a:p>
          <a:p>
            <a:pPr marL="0" indent="0">
              <a:buNone/>
            </a:pPr>
            <a:endParaRPr lang="en-US"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latin typeface="Trebuchet MS" panose="020B0603020202020204" pitchFamily="34" charset="0"/>
            </a:endParaRPr>
          </a:p>
          <a:p>
            <a:pPr marL="0" lvl="0" indent="0" algn="l" rtl="0">
              <a:lnSpc>
                <a:spcPct val="150000"/>
              </a:lnSpc>
              <a:spcBef>
                <a:spcPts val="0"/>
              </a:spcBef>
              <a:spcAft>
                <a:spcPts val="0"/>
              </a:spcAft>
              <a:buClr>
                <a:schemeClr val="dk1"/>
              </a:buClr>
              <a:buSzPts val="1100"/>
              <a:buFont typeface="Arial"/>
              <a:buNone/>
            </a:pPr>
            <a:r>
              <a:rPr lang="en-US" sz="2000" dirty="0">
                <a:latin typeface="Trebuchet MS" panose="020B0603020202020204" pitchFamily="34" charset="0"/>
              </a:rPr>
              <a:t>    </a:t>
            </a:r>
            <a:endParaRPr sz="2000" dirty="0">
              <a:latin typeface="Trebuchet MS" panose="020B0603020202020204" pitchFamily="34" charset="0"/>
            </a:endParaRPr>
          </a:p>
          <a:p>
            <a:pPr marL="0" marR="0" lvl="0" indent="0" algn="l" rtl="0">
              <a:lnSpc>
                <a:spcPct val="150000"/>
              </a:lnSpc>
              <a:spcBef>
                <a:spcPts val="0"/>
              </a:spcBef>
              <a:spcAft>
                <a:spcPts val="0"/>
              </a:spcAft>
              <a:buClr>
                <a:srgbClr val="8A3838"/>
              </a:buClr>
              <a:buFont typeface="Arial"/>
              <a:buNone/>
            </a:pPr>
            <a:endParaRPr sz="2000" dirty="0">
              <a:latin typeface="Trebuchet MS" panose="020B0603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167" y="1991508"/>
            <a:ext cx="3587382" cy="2389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253052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Finding </a:t>
            </a:r>
            <a:r>
              <a:rPr lang="en-US" dirty="0">
                <a:latin typeface="Trebuchet MS" panose="020B0603020202020204" pitchFamily="34" charset="0"/>
              </a:rPr>
              <a:t>Standards</a:t>
            </a:r>
            <a:br>
              <a:rPr lang="en-US" dirty="0">
                <a:latin typeface="Trebuchet MS" panose="020B0603020202020204" pitchFamily="34" charset="0"/>
              </a:rPr>
            </a:br>
            <a:endParaRPr lang="en-US" dirty="0">
              <a:latin typeface="Trebuchet MS" panose="020B0603020202020204" pitchFamily="34" charset="0"/>
            </a:endParaRPr>
          </a:p>
        </p:txBody>
      </p:sp>
      <p:grpSp>
        <p:nvGrpSpPr>
          <p:cNvPr id="4" name="Group 3">
            <a:extLst>
              <a:ext uri="{FF2B5EF4-FFF2-40B4-BE49-F238E27FC236}">
                <a16:creationId xmlns:a16="http://schemas.microsoft.com/office/drawing/2014/main" id="{EE6E129A-A85D-4B24-9D2B-D32F696791E4}"/>
              </a:ext>
            </a:extLst>
          </p:cNvPr>
          <p:cNvGrpSpPr/>
          <p:nvPr/>
        </p:nvGrpSpPr>
        <p:grpSpPr>
          <a:xfrm>
            <a:off x="595891" y="1055658"/>
            <a:ext cx="7802559" cy="3735184"/>
            <a:chOff x="747401" y="787940"/>
            <a:chExt cx="10606398" cy="5252178"/>
          </a:xfrm>
        </p:grpSpPr>
        <p:sp>
          <p:nvSpPr>
            <p:cNvPr id="5" name="Content Placeholder 4">
              <a:extLst>
                <a:ext uri="{FF2B5EF4-FFF2-40B4-BE49-F238E27FC236}">
                  <a16:creationId xmlns:a16="http://schemas.microsoft.com/office/drawing/2014/main" id="{1D3553D0-09A5-4C1A-A61B-EFB21DEE9BE1}"/>
                </a:ext>
              </a:extLst>
            </p:cNvPr>
            <p:cNvSpPr txBox="1">
              <a:spLocks/>
            </p:cNvSpPr>
            <p:nvPr/>
          </p:nvSpPr>
          <p:spPr>
            <a:xfrm>
              <a:off x="2271914" y="1368269"/>
              <a:ext cx="9081885" cy="4034353"/>
            </a:xfrm>
            <a:prstGeom prst="rect">
              <a:avLst/>
            </a:prstGeom>
            <a:ln>
              <a:no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Trebuchet MS" panose="020B0603020202020204" pitchFamily="34" charset="0"/>
                </a:rPr>
                <a:t>Confirmed </a:t>
              </a:r>
              <a:r>
                <a:rPr lang="en-US" dirty="0">
                  <a:latin typeface="Trebuchet MS" panose="020B0603020202020204" pitchFamily="34" charset="0"/>
                </a:rPr>
                <a:t>= evidence reasonably </a:t>
              </a:r>
              <a:r>
                <a:rPr lang="en-US" b="1" dirty="0">
                  <a:latin typeface="Trebuchet MS" panose="020B0603020202020204" pitchFamily="34" charset="0"/>
                </a:rPr>
                <a:t>supports </a:t>
              </a:r>
              <a:r>
                <a:rPr lang="en-US" b="1" u="sng" dirty="0">
                  <a:latin typeface="Trebuchet MS" panose="020B0603020202020204" pitchFamily="34" charset="0"/>
                </a:rPr>
                <a:t>all</a:t>
              </a:r>
              <a:r>
                <a:rPr lang="en-US" b="1" dirty="0">
                  <a:latin typeface="Trebuchet MS" panose="020B0603020202020204" pitchFamily="34" charset="0"/>
                </a:rPr>
                <a:t> </a:t>
              </a:r>
              <a:r>
                <a:rPr lang="en-US" dirty="0">
                  <a:latin typeface="Trebuchet MS" panose="020B0603020202020204" pitchFamily="34" charset="0"/>
                </a:rPr>
                <a:t>of the essential elements of the alleged abuse. </a:t>
              </a:r>
            </a:p>
            <a:p>
              <a:endParaRPr lang="en-US" dirty="0">
                <a:latin typeface="Trebuchet MS" panose="020B0603020202020204" pitchFamily="34" charset="0"/>
              </a:endParaRPr>
            </a:p>
            <a:p>
              <a:r>
                <a:rPr lang="en-US" b="1" dirty="0">
                  <a:latin typeface="Trebuchet MS" panose="020B0603020202020204" pitchFamily="34" charset="0"/>
                </a:rPr>
                <a:t>Inconclusive </a:t>
              </a:r>
              <a:r>
                <a:rPr lang="en-US" dirty="0">
                  <a:latin typeface="Trebuchet MS" panose="020B0603020202020204" pitchFamily="34" charset="0"/>
                </a:rPr>
                <a:t>= evidence reasonably </a:t>
              </a:r>
              <a:r>
                <a:rPr lang="en-US" b="1" dirty="0">
                  <a:latin typeface="Trebuchet MS" panose="020B0603020202020204" pitchFamily="34" charset="0"/>
                </a:rPr>
                <a:t>supports </a:t>
              </a:r>
              <a:r>
                <a:rPr lang="en-US" b="1" u="sng" dirty="0">
                  <a:latin typeface="Trebuchet MS" panose="020B0603020202020204" pitchFamily="34" charset="0"/>
                </a:rPr>
                <a:t>only some</a:t>
              </a:r>
              <a:r>
                <a:rPr lang="en-US" dirty="0">
                  <a:latin typeface="Trebuchet MS" panose="020B0603020202020204" pitchFamily="34" charset="0"/>
                </a:rPr>
                <a:t> of the essential elements of the alleged abuse. </a:t>
              </a:r>
            </a:p>
            <a:p>
              <a:endParaRPr lang="en-US" dirty="0">
                <a:latin typeface="Trebuchet MS" panose="020B0603020202020204" pitchFamily="34" charset="0"/>
              </a:endParaRPr>
            </a:p>
            <a:p>
              <a:r>
                <a:rPr lang="en-US" b="1" dirty="0">
                  <a:latin typeface="Trebuchet MS" panose="020B0603020202020204" pitchFamily="34" charset="0"/>
                </a:rPr>
                <a:t>Unfounded </a:t>
              </a:r>
              <a:r>
                <a:rPr lang="en-US" dirty="0">
                  <a:latin typeface="Trebuchet MS" panose="020B0603020202020204" pitchFamily="34" charset="0"/>
                </a:rPr>
                <a:t>= evidence reasonably </a:t>
              </a:r>
              <a:r>
                <a:rPr lang="en-US" b="1" dirty="0">
                  <a:latin typeface="Trebuchet MS" panose="020B0603020202020204" pitchFamily="34" charset="0"/>
                </a:rPr>
                <a:t>refutes</a:t>
              </a:r>
              <a:r>
                <a:rPr lang="en-US" dirty="0">
                  <a:latin typeface="Trebuchet MS" panose="020B0603020202020204" pitchFamily="34" charset="0"/>
                </a:rPr>
                <a:t> the essential elements of the alleged abuse. </a:t>
              </a:r>
            </a:p>
          </p:txBody>
        </p:sp>
        <p:sp>
          <p:nvSpPr>
            <p:cNvPr id="6" name="TextBox 5">
              <a:extLst>
                <a:ext uri="{FF2B5EF4-FFF2-40B4-BE49-F238E27FC236}">
                  <a16:creationId xmlns:a16="http://schemas.microsoft.com/office/drawing/2014/main" id="{2525DD28-18CD-4C96-A666-38C2E0E1513C}"/>
                </a:ext>
              </a:extLst>
            </p:cNvPr>
            <p:cNvSpPr txBox="1"/>
            <p:nvPr/>
          </p:nvSpPr>
          <p:spPr>
            <a:xfrm>
              <a:off x="946826" y="787940"/>
              <a:ext cx="554477" cy="2207156"/>
            </a:xfrm>
            <a:prstGeom prst="rect">
              <a:avLst/>
            </a:prstGeom>
            <a:noFill/>
          </p:spPr>
          <p:txBody>
            <a:bodyPr wrap="square" rtlCol="0">
              <a:spAutoFit/>
            </a:bodyPr>
            <a:lstStyle/>
            <a:p>
              <a:r>
                <a:rPr lang="en-US" sz="9600" b="1" dirty="0">
                  <a:solidFill>
                    <a:srgbClr val="00B050"/>
                  </a:solidFill>
                  <a:latin typeface="Trebuchet MS" panose="020B0603020202020204" pitchFamily="34" charset="0"/>
                  <a:sym typeface="Wingdings" panose="05000000000000000000" pitchFamily="2" charset="2"/>
                </a:rPr>
                <a:t></a:t>
              </a:r>
              <a:endParaRPr lang="en-US" sz="9600" dirty="0">
                <a:latin typeface="Trebuchet MS" panose="020B0603020202020204" pitchFamily="34" charset="0"/>
              </a:endParaRPr>
            </a:p>
          </p:txBody>
        </p:sp>
        <p:sp>
          <p:nvSpPr>
            <p:cNvPr id="7" name="TextBox 6">
              <a:extLst>
                <a:ext uri="{FF2B5EF4-FFF2-40B4-BE49-F238E27FC236}">
                  <a16:creationId xmlns:a16="http://schemas.microsoft.com/office/drawing/2014/main" id="{DAC91006-3CE1-4147-91DE-45CCACC8F1EE}"/>
                </a:ext>
              </a:extLst>
            </p:cNvPr>
            <p:cNvSpPr txBox="1"/>
            <p:nvPr/>
          </p:nvSpPr>
          <p:spPr>
            <a:xfrm>
              <a:off x="971144" y="2310451"/>
              <a:ext cx="505839" cy="2207156"/>
            </a:xfrm>
            <a:prstGeom prst="rect">
              <a:avLst/>
            </a:prstGeom>
            <a:noFill/>
          </p:spPr>
          <p:txBody>
            <a:bodyPr wrap="square" rtlCol="0">
              <a:spAutoFit/>
            </a:bodyPr>
            <a:lstStyle/>
            <a:p>
              <a:r>
                <a:rPr lang="en-US" sz="9600" b="1" dirty="0">
                  <a:latin typeface="Trebuchet MS" panose="020B0603020202020204" pitchFamily="34" charset="0"/>
                </a:rPr>
                <a:t>?</a:t>
              </a:r>
              <a:endParaRPr lang="en-US" sz="9600" dirty="0">
                <a:latin typeface="Trebuchet MS" panose="020B0603020202020204" pitchFamily="34" charset="0"/>
              </a:endParaRPr>
            </a:p>
          </p:txBody>
        </p:sp>
        <p:sp>
          <p:nvSpPr>
            <p:cNvPr id="8" name="TextBox 7">
              <a:extLst>
                <a:ext uri="{FF2B5EF4-FFF2-40B4-BE49-F238E27FC236}">
                  <a16:creationId xmlns:a16="http://schemas.microsoft.com/office/drawing/2014/main" id="{060F48E2-5966-48A6-8E03-214F7C3F473E}"/>
                </a:ext>
              </a:extLst>
            </p:cNvPr>
            <p:cNvSpPr txBox="1"/>
            <p:nvPr/>
          </p:nvSpPr>
          <p:spPr>
            <a:xfrm>
              <a:off x="747401" y="3832962"/>
              <a:ext cx="505839" cy="2207156"/>
            </a:xfrm>
            <a:prstGeom prst="rect">
              <a:avLst/>
            </a:prstGeom>
            <a:noFill/>
          </p:spPr>
          <p:txBody>
            <a:bodyPr wrap="square" rtlCol="0">
              <a:spAutoFit/>
            </a:bodyPr>
            <a:lstStyle/>
            <a:p>
              <a:r>
                <a:rPr lang="en-US" sz="9600" b="1" dirty="0">
                  <a:solidFill>
                    <a:srgbClr val="FF0000"/>
                  </a:solidFill>
                  <a:latin typeface="Trebuchet MS" panose="020B0603020202020204" pitchFamily="34" charset="0"/>
                  <a:sym typeface="Wingdings" panose="05000000000000000000" pitchFamily="2" charset="2"/>
                </a:rPr>
                <a:t></a:t>
              </a:r>
            </a:p>
          </p:txBody>
        </p:sp>
      </p:grpSp>
    </p:spTree>
    <p:extLst>
      <p:ext uri="{BB962C8B-B14F-4D97-AF65-F5344CB8AC3E}">
        <p14:creationId xmlns:p14="http://schemas.microsoft.com/office/powerpoint/2010/main" val="418959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1DFE7-68FC-4CF8-9E59-52B63D49F4C1}"/>
              </a:ext>
            </a:extLst>
          </p:cNvPr>
          <p:cNvSpPr txBox="1">
            <a:spLocks noGrp="1"/>
          </p:cNvSpPr>
          <p:nvPr>
            <p:ph type="title"/>
          </p:nvPr>
        </p:nvSpPr>
        <p:spPr>
          <a:xfrm>
            <a:off x="457200" y="-402281"/>
            <a:ext cx="8229600" cy="1661963"/>
          </a:xfrm>
          <a:prstGeom prst="rect">
            <a:avLst/>
          </a:prstGeom>
          <a:noFill/>
        </p:spPr>
        <p:txBody>
          <a:bodyPr wrap="square" rtlCol="0">
            <a:spAutoFit/>
          </a:bodyPr>
          <a:lstStyle/>
          <a:p>
            <a:r>
              <a:rPr lang="en-US" sz="3200" dirty="0" smtClean="0">
                <a:latin typeface="Trebuchet MS" panose="020B0603020202020204" pitchFamily="34" charset="0"/>
              </a:rPr>
              <a:t/>
            </a:r>
            <a:br>
              <a:rPr lang="en-US" sz="3200" dirty="0" smtClean="0">
                <a:latin typeface="Trebuchet MS" panose="020B0603020202020204" pitchFamily="34" charset="0"/>
              </a:rPr>
            </a:br>
            <a:r>
              <a:rPr lang="en-US" sz="3200" dirty="0" smtClean="0">
                <a:latin typeface="Trebuchet MS" panose="020B0603020202020204" pitchFamily="34" charset="0"/>
              </a:rPr>
              <a:t>Finding </a:t>
            </a:r>
            <a:r>
              <a:rPr lang="en-US" sz="3200" dirty="0">
                <a:latin typeface="Trebuchet MS" panose="020B0603020202020204" pitchFamily="34" charset="0"/>
              </a:rPr>
              <a:t>Standards </a:t>
            </a:r>
            <a:r>
              <a:rPr lang="en-US" sz="3200" b="1" dirty="0">
                <a:latin typeface="Trebuchet MS" panose="020B0603020202020204" pitchFamily="34" charset="0"/>
              </a:rPr>
              <a:t>Clarified</a:t>
            </a:r>
            <a:br>
              <a:rPr lang="en-US" sz="3200" b="1" dirty="0">
                <a:latin typeface="Trebuchet MS" panose="020B0603020202020204" pitchFamily="34" charset="0"/>
              </a:rPr>
            </a:br>
            <a:endParaRPr lang="en-US" sz="3200" b="1" dirty="0">
              <a:latin typeface="Trebuchet MS" panose="020B0603020202020204" pitchFamily="34" charset="0"/>
            </a:endParaRPr>
          </a:p>
        </p:txBody>
      </p:sp>
      <p:sp>
        <p:nvSpPr>
          <p:cNvPr id="6" name="Content Placeholder 4">
            <a:extLst>
              <a:ext uri="{FF2B5EF4-FFF2-40B4-BE49-F238E27FC236}">
                <a16:creationId xmlns:a16="http://schemas.microsoft.com/office/drawing/2014/main" id="{1D3553D0-09A5-4C1A-A61B-EFB21DEE9BE1}"/>
              </a:ext>
            </a:extLst>
          </p:cNvPr>
          <p:cNvSpPr txBox="1">
            <a:spLocks/>
          </p:cNvSpPr>
          <p:nvPr/>
        </p:nvSpPr>
        <p:spPr>
          <a:xfrm>
            <a:off x="2446021" y="2346856"/>
            <a:ext cx="5828514" cy="9034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rebuchet MS" panose="020B0603020202020204" pitchFamily="34" charset="0"/>
              </a:rPr>
              <a:t>Inconclusive</a:t>
            </a:r>
            <a:r>
              <a:rPr lang="en-US" sz="2000" dirty="0">
                <a:latin typeface="Trebuchet MS" panose="020B0603020202020204" pitchFamily="34" charset="0"/>
              </a:rPr>
              <a:t> = evidence </a:t>
            </a:r>
            <a:r>
              <a:rPr lang="en-US" sz="2000" b="1" dirty="0">
                <a:latin typeface="Trebuchet MS" panose="020B0603020202020204" pitchFamily="34" charset="0"/>
              </a:rPr>
              <a:t>insufficient</a:t>
            </a:r>
            <a:r>
              <a:rPr lang="en-US" sz="2000" dirty="0">
                <a:latin typeface="Trebuchet MS" panose="020B0603020202020204" pitchFamily="34" charset="0"/>
              </a:rPr>
              <a:t> to lead to a conclusion, </a:t>
            </a:r>
            <a:r>
              <a:rPr lang="en-US" sz="2400" b="1" i="1" dirty="0">
                <a:latin typeface="Trebuchet MS" panose="020B0603020202020204" pitchFamily="34" charset="0"/>
              </a:rPr>
              <a:t>BUT</a:t>
            </a:r>
            <a:r>
              <a:rPr lang="en-US" sz="2000" b="1" i="1" dirty="0">
                <a:latin typeface="Trebuchet MS" panose="020B0603020202020204" pitchFamily="34" charset="0"/>
              </a:rPr>
              <a:t> ALSO</a:t>
            </a:r>
            <a:r>
              <a:rPr lang="en-US" sz="2000" i="1" dirty="0">
                <a:latin typeface="Trebuchet MS" panose="020B0603020202020204" pitchFamily="34" charset="0"/>
              </a:rPr>
              <a:t> </a:t>
            </a:r>
            <a:r>
              <a:rPr lang="en-US" sz="2000" dirty="0">
                <a:latin typeface="Trebuchet MS" panose="020B0603020202020204" pitchFamily="34" charset="0"/>
              </a:rPr>
              <a:t>that </a:t>
            </a:r>
            <a:r>
              <a:rPr lang="en-US" sz="2000" b="1" dirty="0">
                <a:latin typeface="Trebuchet MS" panose="020B0603020202020204" pitchFamily="34" charset="0"/>
              </a:rPr>
              <a:t>does not remove </a:t>
            </a:r>
            <a:r>
              <a:rPr lang="en-US" sz="2000" dirty="0">
                <a:latin typeface="Trebuchet MS" panose="020B0603020202020204" pitchFamily="34" charset="0"/>
              </a:rPr>
              <a:t>all doubt that abuse occurred. </a:t>
            </a:r>
          </a:p>
          <a:p>
            <a:pPr marL="0" indent="0" algn="ctr">
              <a:buFont typeface="Arial" panose="020B0604020202020204" pitchFamily="34" charset="0"/>
              <a:buNone/>
            </a:pPr>
            <a:endParaRPr lang="en-US" sz="4400" dirty="0">
              <a:latin typeface="Trebuchet MS" panose="020B0603020202020204" pitchFamily="34" charset="0"/>
            </a:endParaRPr>
          </a:p>
        </p:txBody>
      </p:sp>
      <p:sp>
        <p:nvSpPr>
          <p:cNvPr id="7" name="Content Placeholder 4">
            <a:extLst>
              <a:ext uri="{FF2B5EF4-FFF2-40B4-BE49-F238E27FC236}">
                <a16:creationId xmlns:a16="http://schemas.microsoft.com/office/drawing/2014/main" id="{26B15E9A-EEFA-4720-91D3-E0D84CCDBC34}"/>
              </a:ext>
            </a:extLst>
          </p:cNvPr>
          <p:cNvSpPr txBox="1">
            <a:spLocks/>
          </p:cNvSpPr>
          <p:nvPr/>
        </p:nvSpPr>
        <p:spPr>
          <a:xfrm>
            <a:off x="2446021" y="1046277"/>
            <a:ext cx="5930742" cy="114850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rebuchet MS" panose="020B0603020202020204" pitchFamily="34" charset="0"/>
              </a:rPr>
              <a:t>Confirmed </a:t>
            </a:r>
            <a:r>
              <a:rPr lang="en-US" sz="2000" dirty="0">
                <a:latin typeface="Trebuchet MS" panose="020B0603020202020204" pitchFamily="34" charset="0"/>
              </a:rPr>
              <a:t>= evidence with a ≥51% likelihood of </a:t>
            </a:r>
            <a:r>
              <a:rPr lang="en-US" sz="2000" b="1" dirty="0">
                <a:latin typeface="Trebuchet MS" panose="020B0603020202020204" pitchFamily="34" charset="0"/>
              </a:rPr>
              <a:t>supporting </a:t>
            </a:r>
            <a:r>
              <a:rPr lang="en-US" sz="2000" b="1" u="sng" dirty="0">
                <a:latin typeface="Trebuchet MS" panose="020B0603020202020204" pitchFamily="34" charset="0"/>
              </a:rPr>
              <a:t>all</a:t>
            </a:r>
            <a:r>
              <a:rPr lang="en-US" sz="2000" b="1" dirty="0">
                <a:latin typeface="Trebuchet MS" panose="020B0603020202020204" pitchFamily="34" charset="0"/>
              </a:rPr>
              <a:t> </a:t>
            </a:r>
            <a:r>
              <a:rPr lang="en-US" sz="2000" dirty="0">
                <a:latin typeface="Trebuchet MS" panose="020B0603020202020204" pitchFamily="34" charset="0"/>
              </a:rPr>
              <a:t>of the legal components of the alleged abuse</a:t>
            </a:r>
            <a:r>
              <a:rPr lang="en-US" sz="2000" dirty="0" smtClean="0">
                <a:latin typeface="Trebuchet MS" panose="020B0603020202020204" pitchFamily="34" charset="0"/>
              </a:rPr>
              <a:t>. </a:t>
            </a:r>
          </a:p>
          <a:p>
            <a:pPr lvl="1"/>
            <a:r>
              <a:rPr lang="en-US" sz="1600" dirty="0" smtClean="0">
                <a:latin typeface="Trebuchet MS" panose="020B0603020202020204" pitchFamily="34" charset="0"/>
              </a:rPr>
              <a:t>Abuse occurred or most likely occurred</a:t>
            </a:r>
            <a:endParaRPr lang="en-US" sz="1600" dirty="0">
              <a:latin typeface="Trebuchet MS" panose="020B0603020202020204" pitchFamily="34" charset="0"/>
            </a:endParaRPr>
          </a:p>
          <a:p>
            <a:endParaRPr lang="en-US" sz="2000" dirty="0">
              <a:latin typeface="Trebuchet MS" panose="020B0603020202020204" pitchFamily="34" charset="0"/>
            </a:endParaRPr>
          </a:p>
          <a:p>
            <a:pPr marL="0" indent="0" algn="ctr">
              <a:buFont typeface="Arial" panose="020B0604020202020204" pitchFamily="34" charset="0"/>
              <a:buNone/>
            </a:pPr>
            <a:endParaRPr lang="en-US" sz="4000" dirty="0">
              <a:latin typeface="Trebuchet MS" panose="020B0603020202020204" pitchFamily="34" charset="0"/>
            </a:endParaRPr>
          </a:p>
        </p:txBody>
      </p:sp>
      <p:sp>
        <p:nvSpPr>
          <p:cNvPr id="8" name="Content Placeholder 4">
            <a:extLst>
              <a:ext uri="{FF2B5EF4-FFF2-40B4-BE49-F238E27FC236}">
                <a16:creationId xmlns:a16="http://schemas.microsoft.com/office/drawing/2014/main" id="{09BF6F6B-D563-4462-B53C-24B86C7D6E7C}"/>
              </a:ext>
            </a:extLst>
          </p:cNvPr>
          <p:cNvSpPr txBox="1">
            <a:spLocks/>
          </p:cNvSpPr>
          <p:nvPr/>
        </p:nvSpPr>
        <p:spPr>
          <a:xfrm>
            <a:off x="2446021" y="3563715"/>
            <a:ext cx="5983534" cy="8770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rebuchet MS" panose="020B0603020202020204" pitchFamily="34" charset="0"/>
              </a:rPr>
              <a:t>Unfounded</a:t>
            </a:r>
            <a:r>
              <a:rPr lang="en-US" sz="2000" b="1" dirty="0">
                <a:latin typeface="Trebuchet MS" panose="020B0603020202020204" pitchFamily="34" charset="0"/>
              </a:rPr>
              <a:t> </a:t>
            </a:r>
            <a:r>
              <a:rPr lang="en-US" sz="2000" dirty="0">
                <a:latin typeface="Trebuchet MS" panose="020B0603020202020204" pitchFamily="34" charset="0"/>
              </a:rPr>
              <a:t>= evidence with a ≤49% likelihood of </a:t>
            </a:r>
            <a:r>
              <a:rPr lang="en-US" sz="2000" b="1" dirty="0">
                <a:latin typeface="Trebuchet MS" panose="020B0603020202020204" pitchFamily="34" charset="0"/>
              </a:rPr>
              <a:t>supporting </a:t>
            </a:r>
            <a:r>
              <a:rPr lang="en-US" sz="2000" b="1" u="sng" dirty="0">
                <a:latin typeface="Trebuchet MS" panose="020B0603020202020204" pitchFamily="34" charset="0"/>
              </a:rPr>
              <a:t>all</a:t>
            </a:r>
            <a:r>
              <a:rPr lang="en-US" sz="2000" dirty="0">
                <a:latin typeface="Trebuchet MS" panose="020B0603020202020204" pitchFamily="34" charset="0"/>
              </a:rPr>
              <a:t> the legal components of the alleged abuse. </a:t>
            </a:r>
          </a:p>
          <a:p>
            <a:endParaRPr lang="en-US" sz="2400" dirty="0">
              <a:latin typeface="Trebuchet MS" panose="020B0603020202020204" pitchFamily="34" charset="0"/>
            </a:endParaRPr>
          </a:p>
          <a:p>
            <a:pPr marL="0" indent="0" algn="ctr">
              <a:buFont typeface="Arial" panose="020B0604020202020204" pitchFamily="34" charset="0"/>
              <a:buNone/>
            </a:pPr>
            <a:endParaRPr lang="en-US" sz="4400" dirty="0">
              <a:latin typeface="Trebuchet MS" panose="020B0603020202020204" pitchFamily="34" charset="0"/>
            </a:endParaRPr>
          </a:p>
        </p:txBody>
      </p:sp>
      <p:sp>
        <p:nvSpPr>
          <p:cNvPr id="14" name="TextBox 13">
            <a:extLst>
              <a:ext uri="{FF2B5EF4-FFF2-40B4-BE49-F238E27FC236}">
                <a16:creationId xmlns:a16="http://schemas.microsoft.com/office/drawing/2014/main" id="{2BE609E2-4EBE-4F5A-BDDB-FB101ED1489A}"/>
              </a:ext>
            </a:extLst>
          </p:cNvPr>
          <p:cNvSpPr txBox="1"/>
          <p:nvPr/>
        </p:nvSpPr>
        <p:spPr>
          <a:xfrm>
            <a:off x="1428408" y="2194783"/>
            <a:ext cx="621095" cy="923330"/>
          </a:xfrm>
          <a:prstGeom prst="rect">
            <a:avLst/>
          </a:prstGeom>
          <a:noFill/>
        </p:spPr>
        <p:txBody>
          <a:bodyPr wrap="square" rtlCol="0">
            <a:spAutoFit/>
          </a:bodyPr>
          <a:lstStyle/>
          <a:p>
            <a:r>
              <a:rPr lang="en-US" sz="5400" b="1" dirty="0">
                <a:latin typeface="Trebuchet MS" panose="020B0603020202020204" pitchFamily="34" charset="0"/>
              </a:rPr>
              <a:t>?</a:t>
            </a:r>
            <a:endParaRPr lang="en-US" sz="5400" dirty="0">
              <a:latin typeface="Trebuchet MS" panose="020B0603020202020204" pitchFamily="34" charset="0"/>
            </a:endParaRPr>
          </a:p>
        </p:txBody>
      </p:sp>
      <p:sp>
        <p:nvSpPr>
          <p:cNvPr id="15" name="TextBox 14">
            <a:extLst>
              <a:ext uri="{FF2B5EF4-FFF2-40B4-BE49-F238E27FC236}">
                <a16:creationId xmlns:a16="http://schemas.microsoft.com/office/drawing/2014/main" id="{21136305-25A5-4646-826A-46E897F845A8}"/>
              </a:ext>
            </a:extLst>
          </p:cNvPr>
          <p:cNvSpPr txBox="1"/>
          <p:nvPr/>
        </p:nvSpPr>
        <p:spPr>
          <a:xfrm>
            <a:off x="1568402" y="944062"/>
            <a:ext cx="680816" cy="830997"/>
          </a:xfrm>
          <a:prstGeom prst="rect">
            <a:avLst/>
          </a:prstGeom>
          <a:noFill/>
        </p:spPr>
        <p:txBody>
          <a:bodyPr wrap="square" rtlCol="0">
            <a:spAutoFit/>
          </a:bodyPr>
          <a:lstStyle/>
          <a:p>
            <a:r>
              <a:rPr lang="en-US" sz="4800" b="1" dirty="0">
                <a:solidFill>
                  <a:srgbClr val="00B050"/>
                </a:solidFill>
                <a:latin typeface="Trebuchet MS" panose="020B0603020202020204" pitchFamily="34" charset="0"/>
                <a:sym typeface="Wingdings" panose="05000000000000000000" pitchFamily="2" charset="2"/>
              </a:rPr>
              <a:t></a:t>
            </a:r>
            <a:endParaRPr lang="en-US" sz="4800" dirty="0">
              <a:latin typeface="Trebuchet MS" panose="020B0603020202020204" pitchFamily="34" charset="0"/>
            </a:endParaRPr>
          </a:p>
        </p:txBody>
      </p:sp>
      <p:sp>
        <p:nvSpPr>
          <p:cNvPr id="16" name="TextBox 15">
            <a:extLst>
              <a:ext uri="{FF2B5EF4-FFF2-40B4-BE49-F238E27FC236}">
                <a16:creationId xmlns:a16="http://schemas.microsoft.com/office/drawing/2014/main" id="{B76DCE36-0760-46B7-91C2-B34329C1ECC8}"/>
              </a:ext>
            </a:extLst>
          </p:cNvPr>
          <p:cNvSpPr txBox="1"/>
          <p:nvPr/>
        </p:nvSpPr>
        <p:spPr>
          <a:xfrm>
            <a:off x="-41544" y="972637"/>
            <a:ext cx="2091047" cy="646331"/>
          </a:xfrm>
          <a:prstGeom prst="rect">
            <a:avLst/>
          </a:prstGeom>
          <a:noFill/>
        </p:spPr>
        <p:txBody>
          <a:bodyPr wrap="square" rtlCol="0">
            <a:spAutoFit/>
          </a:bodyPr>
          <a:lstStyle/>
          <a:p>
            <a:pPr algn="ctr"/>
            <a:r>
              <a:rPr lang="en-US" sz="3600" dirty="0">
                <a:latin typeface="Trebuchet MS" panose="020B0603020202020204" pitchFamily="34" charset="0"/>
              </a:rPr>
              <a:t>≥ 51%</a:t>
            </a:r>
          </a:p>
        </p:txBody>
      </p:sp>
      <p:sp>
        <p:nvSpPr>
          <p:cNvPr id="17" name="TextBox 16">
            <a:extLst>
              <a:ext uri="{FF2B5EF4-FFF2-40B4-BE49-F238E27FC236}">
                <a16:creationId xmlns:a16="http://schemas.microsoft.com/office/drawing/2014/main" id="{732FFA74-789E-4E14-B949-6E9E0DAC6147}"/>
              </a:ext>
            </a:extLst>
          </p:cNvPr>
          <p:cNvSpPr txBox="1"/>
          <p:nvPr/>
        </p:nvSpPr>
        <p:spPr>
          <a:xfrm>
            <a:off x="1428408" y="3529468"/>
            <a:ext cx="621095" cy="769441"/>
          </a:xfrm>
          <a:prstGeom prst="rect">
            <a:avLst/>
          </a:prstGeom>
          <a:noFill/>
        </p:spPr>
        <p:txBody>
          <a:bodyPr wrap="square" rtlCol="0">
            <a:spAutoFit/>
          </a:bodyPr>
          <a:lstStyle/>
          <a:p>
            <a:r>
              <a:rPr lang="en-US" sz="4400" b="1" dirty="0">
                <a:solidFill>
                  <a:srgbClr val="FF0000"/>
                </a:solidFill>
                <a:latin typeface="Trebuchet MS" panose="020B0603020202020204" pitchFamily="34" charset="0"/>
                <a:sym typeface="Wingdings" panose="05000000000000000000" pitchFamily="2" charset="2"/>
              </a:rPr>
              <a:t></a:t>
            </a:r>
          </a:p>
        </p:txBody>
      </p:sp>
      <p:sp>
        <p:nvSpPr>
          <p:cNvPr id="18" name="TextBox 17">
            <a:extLst>
              <a:ext uri="{FF2B5EF4-FFF2-40B4-BE49-F238E27FC236}">
                <a16:creationId xmlns:a16="http://schemas.microsoft.com/office/drawing/2014/main" id="{F950B708-7B66-4C26-8372-3AD220E9B3B3}"/>
              </a:ext>
            </a:extLst>
          </p:cNvPr>
          <p:cNvSpPr txBox="1"/>
          <p:nvPr/>
        </p:nvSpPr>
        <p:spPr>
          <a:xfrm>
            <a:off x="-272135" y="3571614"/>
            <a:ext cx="2180945" cy="646331"/>
          </a:xfrm>
          <a:prstGeom prst="rect">
            <a:avLst/>
          </a:prstGeom>
          <a:noFill/>
        </p:spPr>
        <p:txBody>
          <a:bodyPr wrap="square" rtlCol="0">
            <a:spAutoFit/>
          </a:bodyPr>
          <a:lstStyle/>
          <a:p>
            <a:pPr algn="ctr"/>
            <a:r>
              <a:rPr lang="en-US" sz="3600" dirty="0">
                <a:latin typeface="Trebuchet MS" panose="020B0603020202020204" pitchFamily="34" charset="0"/>
              </a:rPr>
              <a:t>≤ 49%</a:t>
            </a:r>
          </a:p>
        </p:txBody>
      </p:sp>
    </p:spTree>
    <p:extLst>
      <p:ext uri="{BB962C8B-B14F-4D97-AF65-F5344CB8AC3E}">
        <p14:creationId xmlns:p14="http://schemas.microsoft.com/office/powerpoint/2010/main" val="4179253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07" y="182049"/>
            <a:ext cx="8229600" cy="857400"/>
          </a:xfrm>
        </p:spPr>
        <p:txBody>
          <a:bodyPr/>
          <a:lstStyle/>
          <a:p>
            <a:r>
              <a:rPr lang="en-US" dirty="0">
                <a:latin typeface="Trebuchet MS" panose="020B0603020202020204" pitchFamily="34" charset="0"/>
              </a:rPr>
              <a:t>Using the Matrix with Evidence: </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Peter </a:t>
            </a:r>
            <a:r>
              <a:rPr lang="en-US" dirty="0">
                <a:latin typeface="Trebuchet MS" panose="020B0603020202020204" pitchFamily="34" charset="0"/>
              </a:rPr>
              <a:t>Frown</a:t>
            </a:r>
          </a:p>
        </p:txBody>
      </p:sp>
      <p:pic>
        <p:nvPicPr>
          <p:cNvPr id="6" name="Content Placeholder 5"/>
          <p:cNvPicPr>
            <a:picLocks noGrp="1" noChangeAspect="1"/>
          </p:cNvPicPr>
          <p:nvPr>
            <p:ph idx="4294967295"/>
          </p:nvPr>
        </p:nvPicPr>
        <p:blipFill rotWithShape="1">
          <a:blip r:embed="rId2"/>
          <a:srcRect l="65195" t="15581" r="14866" b="10404"/>
          <a:stretch/>
        </p:blipFill>
        <p:spPr>
          <a:xfrm>
            <a:off x="4712040" y="1152921"/>
            <a:ext cx="2071687" cy="333216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 y="1154084"/>
            <a:ext cx="4315691" cy="3539430"/>
          </a:xfrm>
          <a:prstGeom prst="rect">
            <a:avLst/>
          </a:prstGeom>
          <a:noFill/>
        </p:spPr>
        <p:txBody>
          <a:bodyPr wrap="square" rtlCol="0">
            <a:spAutoFit/>
          </a:bodyPr>
          <a:lstStyle/>
          <a:p>
            <a:r>
              <a:rPr lang="en-US" dirty="0">
                <a:latin typeface="Trebuchet MS" panose="020B0603020202020204" pitchFamily="34" charset="0"/>
              </a:rPr>
              <a:t>APS receives a report from a caretaker alleging financial abuse by the client, Peter Frown’s son. The RP shows the APS professional a bank statement, with the client’s name on it, and a line item shows that a $10,000 withdrawal was made via check. The RP stated that Peter was upset at his son for taking control of his bank account. </a:t>
            </a:r>
          </a:p>
          <a:p>
            <a:r>
              <a:rPr lang="en-US" dirty="0">
                <a:latin typeface="Trebuchet MS" panose="020B0603020202020204" pitchFamily="34" charset="0"/>
              </a:rPr>
              <a:t>APS professional visits Peter and he is upset about his son taking over his account, but cannot give details of the events that led to it. APS professional calls the son, who offers to scan and email a copy of the DPOA, a copy of the check made to pay the overdue property tax, and a copy of the bill from the County’s tax collector for the overdue $10,000 in property tax and threatening legal action.  </a:t>
            </a:r>
          </a:p>
        </p:txBody>
      </p:sp>
      <p:pic>
        <p:nvPicPr>
          <p:cNvPr id="9" name="Picture 8"/>
          <p:cNvPicPr>
            <a:picLocks noChangeAspect="1"/>
          </p:cNvPicPr>
          <p:nvPr/>
        </p:nvPicPr>
        <p:blipFill rotWithShape="1">
          <a:blip r:embed="rId3"/>
          <a:srcRect l="34862" t="20516" r="34725" b="16494"/>
          <a:stretch/>
        </p:blipFill>
        <p:spPr>
          <a:xfrm>
            <a:off x="5118126" y="1170420"/>
            <a:ext cx="2343946" cy="329716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a:srcRect l="33058" t="22897" r="35034" b="10757"/>
          <a:stretch/>
        </p:blipFill>
        <p:spPr>
          <a:xfrm>
            <a:off x="5732019" y="1170420"/>
            <a:ext cx="2637417" cy="331995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5"/>
          <a:srcRect l="32646" t="23997" r="34725" b="20561"/>
          <a:stretch/>
        </p:blipFill>
        <p:spPr>
          <a:xfrm>
            <a:off x="6424290" y="1170564"/>
            <a:ext cx="2409991" cy="3332018"/>
          </a:xfrm>
          <a:prstGeom prst="rect">
            <a:avLst/>
          </a:prstGeom>
        </p:spPr>
      </p:pic>
    </p:spTree>
    <p:extLst>
      <p:ext uri="{BB962C8B-B14F-4D97-AF65-F5344CB8AC3E}">
        <p14:creationId xmlns:p14="http://schemas.microsoft.com/office/powerpoint/2010/main" val="1023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43" y="136896"/>
            <a:ext cx="8229600" cy="857400"/>
          </a:xfrm>
        </p:spPr>
        <p:txBody>
          <a:bodyPr/>
          <a:lstStyle/>
          <a:p>
            <a:r>
              <a:rPr lang="en-US" dirty="0">
                <a:latin typeface="Trebuchet MS" panose="020B0603020202020204" pitchFamily="34" charset="0"/>
              </a:rPr>
              <a:t>Using the Matrix with Evidence: </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Janice Pho</a:t>
            </a:r>
            <a:endParaRPr lang="en-US" dirty="0">
              <a:latin typeface="Trebuchet MS" panose="020B0603020202020204" pitchFamily="34" charset="0"/>
            </a:endParaRPr>
          </a:p>
        </p:txBody>
      </p:sp>
      <p:pic>
        <p:nvPicPr>
          <p:cNvPr id="4" name="Content Placeholder 3"/>
          <p:cNvPicPr>
            <a:picLocks noGrp="1" noChangeAspect="1"/>
          </p:cNvPicPr>
          <p:nvPr>
            <p:ph idx="4294967295"/>
          </p:nvPr>
        </p:nvPicPr>
        <p:blipFill rotWithShape="1">
          <a:blip r:embed="rId2"/>
          <a:srcRect l="65580" t="18970" r="16340" b="6987"/>
          <a:stretch/>
        </p:blipFill>
        <p:spPr>
          <a:xfrm>
            <a:off x="5683250" y="1255110"/>
            <a:ext cx="2832100" cy="32623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67145" y="1373382"/>
            <a:ext cx="4281055" cy="3323987"/>
          </a:xfrm>
          <a:prstGeom prst="rect">
            <a:avLst/>
          </a:prstGeom>
          <a:noFill/>
        </p:spPr>
        <p:txBody>
          <a:bodyPr wrap="square" rtlCol="0">
            <a:spAutoFit/>
          </a:bodyPr>
          <a:lstStyle/>
          <a:p>
            <a:r>
              <a:rPr lang="en-US" sz="1500" dirty="0">
                <a:latin typeface="Trebuchet MS" panose="020B0603020202020204" pitchFamily="34" charset="0"/>
              </a:rPr>
              <a:t>APS receives a report from the Regional Center alleging sexual abuse. Their 20yo consumer with an intellectual disability is pregnant. The APS professional interviews the client, Janice Pho, who says that her cousin, who moved into her home a few months ago to work for her dad, took her for a ride in the mountains. When she said it was time for her to go home, he said that </a:t>
            </a:r>
            <a:r>
              <a:rPr lang="en-US" sz="1500" dirty="0" smtClean="0">
                <a:latin typeface="Trebuchet MS" panose="020B0603020202020204" pitchFamily="34" charset="0"/>
              </a:rPr>
              <a:t>he </a:t>
            </a:r>
            <a:r>
              <a:rPr lang="en-US" sz="1500" dirty="0">
                <a:latin typeface="Trebuchet MS" panose="020B0603020202020204" pitchFamily="34" charset="0"/>
              </a:rPr>
              <a:t>would not drive her back unless she had sex with him. She said that she didn’t want to, but he threw the keys in the backseat of the car until she would have sex with him. She reported, “I had to have sex with him so that I could get home”. </a:t>
            </a:r>
          </a:p>
        </p:txBody>
      </p:sp>
    </p:spTree>
    <p:extLst>
      <p:ext uri="{BB962C8B-B14F-4D97-AF65-F5344CB8AC3E}">
        <p14:creationId xmlns:p14="http://schemas.microsoft.com/office/powerpoint/2010/main" val="3186176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rebuchet MS" panose="020B0603020202020204" pitchFamily="34" charset="0"/>
              </a:rPr>
              <a:t>Scenario #1</a:t>
            </a:r>
            <a:endParaRPr lang="en-US" dirty="0">
              <a:latin typeface="Trebuchet MS" panose="020B0603020202020204" pitchFamily="34" charset="0"/>
            </a:endParaRPr>
          </a:p>
        </p:txBody>
      </p:sp>
      <p:sp>
        <p:nvSpPr>
          <p:cNvPr id="5" name="Content Placeholder 4"/>
          <p:cNvSpPr>
            <a:spLocks noGrp="1"/>
          </p:cNvSpPr>
          <p:nvPr>
            <p:ph type="body" idx="1"/>
          </p:nvPr>
        </p:nvSpPr>
        <p:spPr>
          <a:xfrm>
            <a:off x="457200" y="942975"/>
            <a:ext cx="5205852" cy="3394500"/>
          </a:xfrm>
        </p:spPr>
        <p:txBody>
          <a:bodyPr>
            <a:normAutofit/>
          </a:bodyPr>
          <a:lstStyle/>
          <a:p>
            <a:pPr marL="76200" indent="0">
              <a:buNone/>
            </a:pPr>
            <a:r>
              <a:rPr lang="en-US" dirty="0">
                <a:solidFill>
                  <a:schemeClr val="tx1"/>
                </a:solidFill>
                <a:latin typeface="Trebuchet MS" panose="020B0603020202020204" pitchFamily="34" charset="0"/>
              </a:rPr>
              <a:t>An 83 year old woman, has In-Home Supportive Services (IHSS) and gives her in-home provider her jewelry for safekeeping while she goes to the hospital for surgery. Upon her discharge from the hospital, the client asks the provider to bring back her jewelry. The provider keeps forgetting to return it. The client tells this to her Home Health Nurse, who in turn files a report with APS.</a:t>
            </a:r>
          </a:p>
          <a:p>
            <a:endParaRPr lang="en-US" dirty="0">
              <a:solidFill>
                <a:schemeClr val="tx1"/>
              </a:solidFill>
              <a:latin typeface="Trebuchet MS" panose="020B0603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792" y="1510492"/>
            <a:ext cx="3078734" cy="2050473"/>
          </a:xfrm>
          <a:prstGeom prst="rect">
            <a:avLst/>
          </a:prstGeom>
        </p:spPr>
      </p:pic>
    </p:spTree>
    <p:extLst>
      <p:ext uri="{BB962C8B-B14F-4D97-AF65-F5344CB8AC3E}">
        <p14:creationId xmlns:p14="http://schemas.microsoft.com/office/powerpoint/2010/main" val="301063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Scenario #2</a:t>
            </a:r>
            <a:endParaRPr lang="en-US" dirty="0">
              <a:latin typeface="Trebuchet MS" panose="020B0603020202020204" pitchFamily="34" charset="0"/>
            </a:endParaRPr>
          </a:p>
        </p:txBody>
      </p:sp>
      <p:sp>
        <p:nvSpPr>
          <p:cNvPr id="3" name="Content Placeholder 2"/>
          <p:cNvSpPr>
            <a:spLocks noGrp="1"/>
          </p:cNvSpPr>
          <p:nvPr>
            <p:ph type="body" idx="1"/>
          </p:nvPr>
        </p:nvSpPr>
        <p:spPr>
          <a:xfrm>
            <a:off x="457199" y="942975"/>
            <a:ext cx="3720709" cy="3422346"/>
          </a:xfrm>
          <a:ln>
            <a:solidFill>
              <a:schemeClr val="tx1"/>
            </a:solidFill>
          </a:ln>
        </p:spPr>
        <p:txBody>
          <a:bodyPr>
            <a:normAutofit/>
          </a:bodyPr>
          <a:lstStyle/>
          <a:p>
            <a:pPr marL="0" indent="0">
              <a:buNone/>
            </a:pPr>
            <a:r>
              <a:rPr lang="en-US" u="sng" dirty="0">
                <a:solidFill>
                  <a:schemeClr val="tx1"/>
                </a:solidFill>
                <a:latin typeface="Trebuchet MS" panose="020B0603020202020204" pitchFamily="34" charset="0"/>
              </a:rPr>
              <a:t>In groups</a:t>
            </a:r>
            <a:r>
              <a:rPr lang="en-US" dirty="0">
                <a:solidFill>
                  <a:schemeClr val="tx1"/>
                </a:solidFill>
                <a:latin typeface="Trebuchet MS" panose="020B0603020202020204" pitchFamily="34" charset="0"/>
              </a:rPr>
              <a:t>:</a:t>
            </a:r>
          </a:p>
          <a:p>
            <a:pPr marL="385763" indent="-385763">
              <a:buFont typeface="+mj-lt"/>
              <a:buAutoNum type="arabicPeriod"/>
            </a:pPr>
            <a:r>
              <a:rPr lang="en-US" sz="1800" dirty="0">
                <a:solidFill>
                  <a:schemeClr val="tx1"/>
                </a:solidFill>
                <a:latin typeface="Trebuchet MS" panose="020B0603020202020204" pitchFamily="34" charset="0"/>
              </a:rPr>
              <a:t>Evaluate evidence for abuse indicators</a:t>
            </a:r>
          </a:p>
          <a:p>
            <a:pPr marL="385763" indent="-385763">
              <a:buFont typeface="+mj-lt"/>
              <a:buAutoNum type="arabicPeriod"/>
            </a:pPr>
            <a:r>
              <a:rPr lang="en-US" sz="1800" dirty="0">
                <a:solidFill>
                  <a:schemeClr val="tx1"/>
                </a:solidFill>
                <a:latin typeface="Trebuchet MS" panose="020B0603020202020204" pitchFamily="34" charset="0"/>
              </a:rPr>
              <a:t>Determine if the evidence meets the abuse’s legal components</a:t>
            </a:r>
          </a:p>
          <a:p>
            <a:pPr marL="385763" indent="-385763">
              <a:buFont typeface="+mj-lt"/>
              <a:buAutoNum type="arabicPeriod"/>
            </a:pPr>
            <a:r>
              <a:rPr lang="en-US" sz="1800" dirty="0">
                <a:solidFill>
                  <a:schemeClr val="tx1"/>
                </a:solidFill>
                <a:latin typeface="Trebuchet MS" panose="020B0603020202020204" pitchFamily="34" charset="0"/>
              </a:rPr>
              <a:t>Explain how the evidence meets the abuse’s legal components</a:t>
            </a:r>
          </a:p>
          <a:p>
            <a:pPr marL="385763" indent="-385763">
              <a:buFont typeface="+mj-lt"/>
              <a:buAutoNum type="arabicPeriod"/>
            </a:pPr>
            <a:r>
              <a:rPr lang="en-US" sz="1800" dirty="0">
                <a:solidFill>
                  <a:schemeClr val="tx1"/>
                </a:solidFill>
                <a:latin typeface="Trebuchet MS" panose="020B0603020202020204" pitchFamily="34" charset="0"/>
              </a:rPr>
              <a:t>Assign a finding(s)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536" y="1378134"/>
            <a:ext cx="1440013" cy="202179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777" y="2318516"/>
            <a:ext cx="3002932" cy="1999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1569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rebuchet MS" panose="020B0603020202020204" pitchFamily="34" charset="0"/>
              </a:rPr>
              <a:t>Scenario #3</a:t>
            </a:r>
          </a:p>
        </p:txBody>
      </p:sp>
      <p:sp>
        <p:nvSpPr>
          <p:cNvPr id="4" name="TextBox 3"/>
          <p:cNvSpPr txBox="1"/>
          <p:nvPr/>
        </p:nvSpPr>
        <p:spPr>
          <a:xfrm>
            <a:off x="588518" y="855293"/>
            <a:ext cx="4208949" cy="4062651"/>
          </a:xfrm>
          <a:prstGeom prst="rect">
            <a:avLst/>
          </a:prstGeom>
          <a:noFill/>
          <a:ln>
            <a:solidFill>
              <a:schemeClr val="tx1"/>
            </a:solidFill>
          </a:ln>
        </p:spPr>
        <p:txBody>
          <a:bodyPr wrap="square" rtlCol="0">
            <a:spAutoFit/>
          </a:bodyPr>
          <a:lstStyle/>
          <a:p>
            <a:pPr lvl="0"/>
            <a:r>
              <a:rPr lang="en-US" sz="2000" u="sng" dirty="0">
                <a:latin typeface="Trebuchet MS" panose="020B0603020202020204" pitchFamily="34" charset="0"/>
              </a:rPr>
              <a:t>Individually</a:t>
            </a:r>
            <a:r>
              <a:rPr lang="en-US" sz="2000" dirty="0">
                <a:latin typeface="Trebuchet MS" panose="020B0603020202020204" pitchFamily="34" charset="0"/>
              </a:rPr>
              <a:t>:</a:t>
            </a:r>
          </a:p>
          <a:p>
            <a:pPr marL="514350" lvl="0" indent="-514350">
              <a:buFont typeface="+mj-lt"/>
              <a:buAutoNum type="arabicPeriod"/>
            </a:pPr>
            <a:r>
              <a:rPr lang="en-US" sz="1800" dirty="0">
                <a:latin typeface="Trebuchet MS" panose="020B0603020202020204" pitchFamily="34" charset="0"/>
              </a:rPr>
              <a:t>Evaluate evidence for abuse indicators</a:t>
            </a:r>
          </a:p>
          <a:p>
            <a:pPr marL="514350" lvl="0" indent="-514350">
              <a:buFont typeface="+mj-lt"/>
              <a:buAutoNum type="arabicPeriod"/>
            </a:pPr>
            <a:r>
              <a:rPr lang="en-US" sz="1800" dirty="0">
                <a:latin typeface="Trebuchet MS" panose="020B0603020202020204" pitchFamily="34" charset="0"/>
              </a:rPr>
              <a:t>Determine if the evidence meets the abuse’s legal components</a:t>
            </a:r>
          </a:p>
          <a:p>
            <a:pPr marL="514350" lvl="0" indent="-514350">
              <a:buFont typeface="+mj-lt"/>
              <a:buAutoNum type="arabicPeriod"/>
            </a:pPr>
            <a:r>
              <a:rPr lang="en-US" sz="1800" dirty="0">
                <a:latin typeface="Trebuchet MS" panose="020B0603020202020204" pitchFamily="34" charset="0"/>
              </a:rPr>
              <a:t>Explain how the evidence meets the abuse’s legal components</a:t>
            </a:r>
          </a:p>
          <a:p>
            <a:pPr marL="514350" lvl="0" indent="-514350">
              <a:buFont typeface="+mj-lt"/>
              <a:buAutoNum type="arabicPeriod"/>
            </a:pPr>
            <a:r>
              <a:rPr lang="en-US" sz="1800" dirty="0">
                <a:latin typeface="Trebuchet MS" panose="020B0603020202020204" pitchFamily="34" charset="0"/>
              </a:rPr>
              <a:t>Assign a </a:t>
            </a:r>
            <a:r>
              <a:rPr lang="en-US" sz="1800" dirty="0" smtClean="0">
                <a:latin typeface="Trebuchet MS" panose="020B0603020202020204" pitchFamily="34" charset="0"/>
              </a:rPr>
              <a:t>finding(s)</a:t>
            </a:r>
            <a:endParaRPr lang="en-US" sz="1800" dirty="0">
              <a:latin typeface="Trebuchet MS" panose="020B0603020202020204" pitchFamily="34" charset="0"/>
            </a:endParaRPr>
          </a:p>
          <a:p>
            <a:pPr lvl="0"/>
            <a:endParaRPr lang="en-US" sz="1800" dirty="0">
              <a:latin typeface="Trebuchet MS" panose="020B0603020202020204" pitchFamily="34" charset="0"/>
            </a:endParaRPr>
          </a:p>
          <a:p>
            <a:pPr lvl="0"/>
            <a:r>
              <a:rPr lang="en-US" sz="2000" dirty="0">
                <a:latin typeface="Trebuchet MS" panose="020B0603020202020204" pitchFamily="34" charset="0"/>
              </a:rPr>
              <a:t>After completed, come to consensus with team </a:t>
            </a:r>
            <a:r>
              <a:rPr lang="en-US" sz="2000" dirty="0" smtClean="0">
                <a:latin typeface="Trebuchet MS" panose="020B0603020202020204" pitchFamily="34" charset="0"/>
              </a:rPr>
              <a:t>members and record in your Findings Report Template.</a:t>
            </a:r>
            <a:endParaRPr lang="en-US" sz="2000" dirty="0">
              <a:latin typeface="Trebuchet MS" panose="020B0603020202020204" pitchFamily="34"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144" y="1518019"/>
            <a:ext cx="2251131" cy="150075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266" y="3138343"/>
            <a:ext cx="1883962" cy="1496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2714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603020202020204" pitchFamily="34" charset="0"/>
              </a:rPr>
              <a:t>Scenario #4</a:t>
            </a:r>
            <a:endParaRPr lang="en-US" dirty="0"/>
          </a:p>
        </p:txBody>
      </p:sp>
      <p:sp>
        <p:nvSpPr>
          <p:cNvPr id="7" name="TextBox 6"/>
          <p:cNvSpPr txBox="1"/>
          <p:nvPr/>
        </p:nvSpPr>
        <p:spPr>
          <a:xfrm>
            <a:off x="588519" y="855293"/>
            <a:ext cx="4284106" cy="4062651"/>
          </a:xfrm>
          <a:prstGeom prst="rect">
            <a:avLst/>
          </a:prstGeom>
          <a:noFill/>
          <a:ln>
            <a:solidFill>
              <a:schemeClr val="tx1"/>
            </a:solidFill>
          </a:ln>
        </p:spPr>
        <p:txBody>
          <a:bodyPr wrap="square" rtlCol="0">
            <a:spAutoFit/>
          </a:bodyPr>
          <a:lstStyle/>
          <a:p>
            <a:pPr lvl="0"/>
            <a:r>
              <a:rPr lang="en-US" sz="2000" u="sng" dirty="0">
                <a:latin typeface="Trebuchet MS" panose="020B0603020202020204" pitchFamily="34" charset="0"/>
              </a:rPr>
              <a:t>Individually</a:t>
            </a:r>
            <a:r>
              <a:rPr lang="en-US" sz="2000" dirty="0">
                <a:latin typeface="Trebuchet MS" panose="020B0603020202020204" pitchFamily="34" charset="0"/>
              </a:rPr>
              <a:t>:</a:t>
            </a:r>
          </a:p>
          <a:p>
            <a:pPr marL="514350" lvl="0" indent="-514350">
              <a:buFont typeface="+mj-lt"/>
              <a:buAutoNum type="arabicPeriod"/>
            </a:pPr>
            <a:r>
              <a:rPr lang="en-US" sz="1800" dirty="0">
                <a:latin typeface="Trebuchet MS" panose="020B0603020202020204" pitchFamily="34" charset="0"/>
              </a:rPr>
              <a:t>Evaluate evidence for abuse indicators</a:t>
            </a:r>
          </a:p>
          <a:p>
            <a:pPr marL="514350" lvl="0" indent="-514350">
              <a:buFont typeface="+mj-lt"/>
              <a:buAutoNum type="arabicPeriod"/>
            </a:pPr>
            <a:r>
              <a:rPr lang="en-US" sz="1800" dirty="0">
                <a:latin typeface="Trebuchet MS" panose="020B0603020202020204" pitchFamily="34" charset="0"/>
              </a:rPr>
              <a:t>Determine if the evidence meets the abuse’s legal components</a:t>
            </a:r>
          </a:p>
          <a:p>
            <a:pPr marL="514350" lvl="0" indent="-514350">
              <a:buFont typeface="+mj-lt"/>
              <a:buAutoNum type="arabicPeriod"/>
            </a:pPr>
            <a:r>
              <a:rPr lang="en-US" sz="1800" dirty="0">
                <a:latin typeface="Trebuchet MS" panose="020B0603020202020204" pitchFamily="34" charset="0"/>
              </a:rPr>
              <a:t>Explain how the evidence meets the abuse’s legal components</a:t>
            </a:r>
          </a:p>
          <a:p>
            <a:pPr marL="514350" lvl="0" indent="-514350">
              <a:buFont typeface="+mj-lt"/>
              <a:buAutoNum type="arabicPeriod"/>
            </a:pPr>
            <a:r>
              <a:rPr lang="en-US" sz="1800" dirty="0">
                <a:latin typeface="Trebuchet MS" panose="020B0603020202020204" pitchFamily="34" charset="0"/>
              </a:rPr>
              <a:t>Assign a </a:t>
            </a:r>
            <a:r>
              <a:rPr lang="en-US" sz="1800" dirty="0" smtClean="0">
                <a:latin typeface="Trebuchet MS" panose="020B0603020202020204" pitchFamily="34" charset="0"/>
              </a:rPr>
              <a:t>finding(s)</a:t>
            </a:r>
            <a:endParaRPr lang="en-US" sz="1800" dirty="0">
              <a:latin typeface="Trebuchet MS" panose="020B0603020202020204" pitchFamily="34" charset="0"/>
            </a:endParaRPr>
          </a:p>
          <a:p>
            <a:pPr lvl="0"/>
            <a:endParaRPr lang="en-US" sz="1800" dirty="0">
              <a:latin typeface="Trebuchet MS" panose="020B0603020202020204" pitchFamily="34" charset="0"/>
            </a:endParaRPr>
          </a:p>
          <a:p>
            <a:pPr lvl="0"/>
            <a:r>
              <a:rPr lang="en-US" sz="2000" dirty="0">
                <a:latin typeface="Trebuchet MS" panose="020B0603020202020204" pitchFamily="34" charset="0"/>
              </a:rPr>
              <a:t>After completed, come to consensus with team </a:t>
            </a:r>
            <a:r>
              <a:rPr lang="en-US" sz="2000" dirty="0" smtClean="0">
                <a:latin typeface="Trebuchet MS" panose="020B0603020202020204" pitchFamily="34" charset="0"/>
              </a:rPr>
              <a:t>members and record it in your Findings Report Template.</a:t>
            </a:r>
            <a:endParaRPr lang="en-US" sz="2000" dirty="0">
              <a:latin typeface="Trebuchet MS" panose="020B0603020202020204" pitchFamily="34" charset="0"/>
            </a:endParaRP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973" y="3056351"/>
            <a:ext cx="2490226" cy="166178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117" y="1189973"/>
            <a:ext cx="2344670" cy="1561578"/>
          </a:xfrm>
          <a:prstGeom prst="rect">
            <a:avLst/>
          </a:prstGeom>
          <a:ln>
            <a:noFill/>
          </a:ln>
          <a:effectLst>
            <a:softEdge rad="112500"/>
          </a:effectLst>
        </p:spPr>
      </p:pic>
    </p:spTree>
    <p:extLst>
      <p:ext uri="{BB962C8B-B14F-4D97-AF65-F5344CB8AC3E}">
        <p14:creationId xmlns:p14="http://schemas.microsoft.com/office/powerpoint/2010/main" val="647924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Skill Practice Lessons Learned</a:t>
            </a:r>
            <a:endParaRPr lang="en-US" dirty="0">
              <a:latin typeface="Trebuchet MS" panose="020B0603020202020204" pitchFamily="34" charset="0"/>
            </a:endParaRPr>
          </a:p>
        </p:txBody>
      </p:sp>
      <p:sp>
        <p:nvSpPr>
          <p:cNvPr id="3" name="Content Placeholder 2"/>
          <p:cNvSpPr>
            <a:spLocks noGrp="1"/>
          </p:cNvSpPr>
          <p:nvPr>
            <p:ph type="body" idx="1"/>
          </p:nvPr>
        </p:nvSpPr>
        <p:spPr/>
        <p:txBody>
          <a:bodyPr/>
          <a:lstStyle/>
          <a:p>
            <a:pPr lvl="0"/>
            <a:r>
              <a:rPr lang="en-US" dirty="0">
                <a:solidFill>
                  <a:schemeClr val="tx1"/>
                </a:solidFill>
                <a:latin typeface="Trebuchet MS" panose="020B0603020202020204" pitchFamily="34" charset="0"/>
              </a:rPr>
              <a:t>What seemed to be the clearest allegation to determine a finding?</a:t>
            </a:r>
          </a:p>
          <a:p>
            <a:pPr lvl="0"/>
            <a:r>
              <a:rPr lang="en-US" dirty="0">
                <a:solidFill>
                  <a:schemeClr val="tx1"/>
                </a:solidFill>
                <a:latin typeface="Trebuchet MS" panose="020B0603020202020204" pitchFamily="34" charset="0"/>
              </a:rPr>
              <a:t>What was most difficult?</a:t>
            </a:r>
          </a:p>
          <a:p>
            <a:pPr lvl="0"/>
            <a:r>
              <a:rPr lang="en-US" dirty="0">
                <a:solidFill>
                  <a:schemeClr val="tx1"/>
                </a:solidFill>
                <a:latin typeface="Trebuchet MS" panose="020B0603020202020204" pitchFamily="34" charset="0"/>
              </a:rPr>
              <a:t>What surprised you the most?</a:t>
            </a:r>
          </a:p>
          <a:p>
            <a:r>
              <a:rPr lang="en-US" dirty="0">
                <a:solidFill>
                  <a:schemeClr val="tx1"/>
                </a:solidFill>
                <a:latin typeface="Trebuchet MS" panose="020B0603020202020204" pitchFamily="34" charset="0"/>
              </a:rPr>
              <a:t>What will you take away from this activity? </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62900" y="2579228"/>
            <a:ext cx="2635550" cy="1758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6166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rebuchet MS" panose="020B0603020202020204" pitchFamily="34" charset="0"/>
              </a:rPr>
              <a:t>Peer Assessment</a:t>
            </a:r>
          </a:p>
        </p:txBody>
      </p:sp>
      <p:sp>
        <p:nvSpPr>
          <p:cNvPr id="3" name="Content Placeholder 2"/>
          <p:cNvSpPr>
            <a:spLocks noGrp="1"/>
          </p:cNvSpPr>
          <p:nvPr>
            <p:ph type="body" idx="1"/>
          </p:nvPr>
        </p:nvSpPr>
        <p:spPr/>
        <p:txBody>
          <a:bodyPr>
            <a:noAutofit/>
          </a:bodyPr>
          <a:lstStyle/>
          <a:p>
            <a:pPr marL="0" indent="0">
              <a:buNone/>
            </a:pPr>
            <a:r>
              <a:rPr lang="en-US" sz="1500" dirty="0">
                <a:solidFill>
                  <a:schemeClr val="tx1"/>
                </a:solidFill>
                <a:latin typeface="Trebuchet MS" panose="020B0603020202020204" pitchFamily="34" charset="0"/>
              </a:rPr>
              <a:t>Individually:</a:t>
            </a:r>
          </a:p>
          <a:p>
            <a:pPr lvl="0"/>
            <a:r>
              <a:rPr lang="en-US" sz="1500" dirty="0">
                <a:solidFill>
                  <a:schemeClr val="tx1"/>
                </a:solidFill>
                <a:latin typeface="Trebuchet MS" panose="020B0603020202020204" pitchFamily="34" charset="0"/>
              </a:rPr>
              <a:t>Evaluate evidence for abuse indicators</a:t>
            </a:r>
          </a:p>
          <a:p>
            <a:pPr lvl="0"/>
            <a:r>
              <a:rPr lang="en-US" sz="1500" dirty="0">
                <a:solidFill>
                  <a:schemeClr val="tx1"/>
                </a:solidFill>
                <a:latin typeface="Trebuchet MS" panose="020B0603020202020204" pitchFamily="34" charset="0"/>
              </a:rPr>
              <a:t>Determine if the evidence meets the abuse’s legal components</a:t>
            </a:r>
          </a:p>
          <a:p>
            <a:pPr lvl="0"/>
            <a:r>
              <a:rPr lang="en-US" sz="1500" dirty="0">
                <a:solidFill>
                  <a:schemeClr val="tx1"/>
                </a:solidFill>
                <a:latin typeface="Trebuchet MS" panose="020B0603020202020204" pitchFamily="34" charset="0"/>
              </a:rPr>
              <a:t>Explain how the evidence meets the abuse’s legal components</a:t>
            </a:r>
          </a:p>
          <a:p>
            <a:pPr lvl="0"/>
            <a:r>
              <a:rPr lang="en-US" sz="1500" dirty="0">
                <a:solidFill>
                  <a:schemeClr val="tx1"/>
                </a:solidFill>
                <a:latin typeface="Trebuchet MS" panose="020B0603020202020204" pitchFamily="34" charset="0"/>
              </a:rPr>
              <a:t>Assign a finding(s)</a:t>
            </a:r>
          </a:p>
          <a:p>
            <a:pPr marL="0" indent="0">
              <a:buNone/>
            </a:pPr>
            <a:endParaRPr lang="en-US" sz="1500" dirty="0">
              <a:solidFill>
                <a:schemeClr val="tx1"/>
              </a:solidFill>
              <a:latin typeface="Trebuchet MS" panose="020B0603020202020204" pitchFamily="34" charset="0"/>
            </a:endParaRPr>
          </a:p>
          <a:p>
            <a:pPr marL="0" indent="0">
              <a:buNone/>
            </a:pPr>
            <a:r>
              <a:rPr lang="en-US" sz="1500" dirty="0">
                <a:solidFill>
                  <a:schemeClr val="tx1"/>
                </a:solidFill>
                <a:latin typeface="Trebuchet MS" panose="020B0603020202020204" pitchFamily="34" charset="0"/>
              </a:rPr>
              <a:t>Then, pass to peer on </a:t>
            </a:r>
            <a:r>
              <a:rPr lang="en-US" sz="1500" dirty="0" smtClean="0">
                <a:solidFill>
                  <a:schemeClr val="tx1"/>
                </a:solidFill>
                <a:latin typeface="Trebuchet MS" panose="020B0603020202020204" pitchFamily="34" charset="0"/>
              </a:rPr>
              <a:t>your left </a:t>
            </a:r>
            <a:r>
              <a:rPr lang="en-US" sz="1500" dirty="0">
                <a:solidFill>
                  <a:schemeClr val="tx1"/>
                </a:solidFill>
                <a:latin typeface="Trebuchet MS" panose="020B0603020202020204" pitchFamily="34" charset="0"/>
              </a:rPr>
              <a:t>to asses. </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09419" y="2348259"/>
            <a:ext cx="3316767" cy="2208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101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Housekeeping</a:t>
            </a:r>
            <a:r>
              <a:rPr lang="en-US" dirty="0">
                <a:latin typeface="Trebuchet MS" panose="020B0603020202020204" pitchFamily="34" charset="0"/>
              </a:rPr>
              <a:t/>
            </a:r>
            <a:br>
              <a:rPr lang="en-US" dirty="0">
                <a:latin typeface="Trebuchet MS" panose="020B0603020202020204" pitchFamily="34" charset="0"/>
              </a:rPr>
            </a:br>
            <a:endParaRPr lang="en-US" dirty="0">
              <a:latin typeface="Trebuchet MS" panose="020B0603020202020204" pitchFamily="34" charset="0"/>
            </a:endParaRPr>
          </a:p>
        </p:txBody>
      </p:sp>
      <p:sp>
        <p:nvSpPr>
          <p:cNvPr id="61" name="Google Shape;61;p14"/>
          <p:cNvSpPr txBox="1">
            <a:spLocks noGrp="1"/>
          </p:cNvSpPr>
          <p:nvPr>
            <p:ph type="body" idx="1"/>
          </p:nvPr>
        </p:nvSpPr>
        <p:spPr/>
        <p:txBody>
          <a:bodyPr/>
          <a:lstStyle/>
          <a:p>
            <a:pPr lvl="0"/>
            <a:r>
              <a:rPr lang="en-US" sz="1800" dirty="0">
                <a:solidFill>
                  <a:schemeClr val="tx1"/>
                </a:solidFill>
                <a:latin typeface="Trebuchet MS" panose="020B0603020202020204" pitchFamily="34" charset="0"/>
              </a:rPr>
              <a:t>Cell phones on silent or vibrate</a:t>
            </a:r>
          </a:p>
          <a:p>
            <a:pPr lvl="0"/>
            <a:endParaRPr lang="en-US" sz="1800" dirty="0">
              <a:solidFill>
                <a:schemeClr val="tx1"/>
              </a:solidFill>
              <a:latin typeface="Trebuchet MS" panose="020B0603020202020204" pitchFamily="34" charset="0"/>
            </a:endParaRPr>
          </a:p>
          <a:p>
            <a:pPr lvl="0"/>
            <a:r>
              <a:rPr lang="en-US" sz="1800" dirty="0">
                <a:solidFill>
                  <a:schemeClr val="tx1"/>
                </a:solidFill>
                <a:latin typeface="Trebuchet MS" panose="020B0603020202020204" pitchFamily="34" charset="0"/>
              </a:rPr>
              <a:t>Location of restrooms and emergency exits</a:t>
            </a:r>
          </a:p>
          <a:p>
            <a:pPr lvl="0"/>
            <a:endParaRPr lang="en-US" sz="1800" dirty="0">
              <a:solidFill>
                <a:schemeClr val="tx1"/>
              </a:solidFill>
              <a:latin typeface="Trebuchet MS" panose="020B0603020202020204" pitchFamily="34" charset="0"/>
            </a:endParaRPr>
          </a:p>
          <a:p>
            <a:pPr lvl="0"/>
            <a:r>
              <a:rPr lang="en-US" sz="1800" dirty="0">
                <a:solidFill>
                  <a:schemeClr val="tx1"/>
                </a:solidFill>
                <a:latin typeface="Trebuchet MS" panose="020B0603020202020204" pitchFamily="34" charset="0"/>
              </a:rPr>
              <a:t>Schedule</a:t>
            </a:r>
          </a:p>
          <a:p>
            <a:pPr lvl="1"/>
            <a:r>
              <a:rPr lang="en-US" sz="1800" dirty="0">
                <a:solidFill>
                  <a:schemeClr val="tx1"/>
                </a:solidFill>
                <a:latin typeface="Trebuchet MS" panose="020B0603020202020204" pitchFamily="34" charset="0"/>
              </a:rPr>
              <a:t>1 break in morning and one in afternoon</a:t>
            </a:r>
          </a:p>
          <a:p>
            <a:pPr lvl="1"/>
            <a:r>
              <a:rPr lang="en-US" sz="1800" dirty="0">
                <a:solidFill>
                  <a:schemeClr val="tx1"/>
                </a:solidFill>
                <a:latin typeface="Trebuchet MS" panose="020B0603020202020204" pitchFamily="34" charset="0"/>
              </a:rPr>
              <a:t>An hour for lunch</a:t>
            </a:r>
          </a:p>
          <a:p>
            <a:pPr lvl="0"/>
            <a:endParaRPr lang="en-US" sz="1800" dirty="0">
              <a:solidFill>
                <a:schemeClr val="tx1"/>
              </a:solidFill>
              <a:latin typeface="Trebuchet MS" panose="020B0603020202020204" pitchFamily="34" charset="0"/>
            </a:endParaRPr>
          </a:p>
          <a:p>
            <a:pPr lvl="0"/>
            <a:r>
              <a:rPr lang="en-US" sz="1800" dirty="0">
                <a:solidFill>
                  <a:schemeClr val="tx1"/>
                </a:solidFill>
                <a:latin typeface="Trebuchet MS" panose="020B0603020202020204" pitchFamily="34" charset="0"/>
              </a:rPr>
              <a:t>Course Materials</a:t>
            </a:r>
          </a:p>
          <a:p>
            <a:pPr lvl="1"/>
            <a:r>
              <a:rPr lang="en-US" sz="1800" dirty="0">
                <a:solidFill>
                  <a:schemeClr val="tx1"/>
                </a:solidFill>
                <a:latin typeface="Trebuchet MS" panose="020B0603020202020204" pitchFamily="34" charset="0"/>
              </a:rPr>
              <a:t>PowerPoint handout/ Participant Manuals</a:t>
            </a:r>
          </a:p>
          <a:p>
            <a:pPr marL="0" indent="0">
              <a:buNone/>
            </a:pPr>
            <a:endParaRPr lang="en-US" sz="1800"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latin typeface="Trebuchet MS" panose="020B0603020202020204" pitchFamily="34" charset="0"/>
            </a:endParaRPr>
          </a:p>
          <a:p>
            <a:pPr marL="0" lvl="0" indent="0" algn="l" rtl="0">
              <a:lnSpc>
                <a:spcPct val="150000"/>
              </a:lnSpc>
              <a:spcBef>
                <a:spcPts val="0"/>
              </a:spcBef>
              <a:spcAft>
                <a:spcPts val="0"/>
              </a:spcAft>
              <a:buClr>
                <a:schemeClr val="dk1"/>
              </a:buClr>
              <a:buSzPts val="1100"/>
              <a:buFont typeface="Arial"/>
              <a:buNone/>
            </a:pPr>
            <a:r>
              <a:rPr lang="en-US" sz="2000" dirty="0">
                <a:latin typeface="Trebuchet MS" panose="020B0603020202020204" pitchFamily="34" charset="0"/>
              </a:rPr>
              <a:t>    </a:t>
            </a:r>
            <a:endParaRPr sz="2000" dirty="0">
              <a:latin typeface="Trebuchet MS" panose="020B0603020202020204" pitchFamily="34" charset="0"/>
            </a:endParaRPr>
          </a:p>
          <a:p>
            <a:pPr marL="0" marR="0" lvl="0" indent="0" algn="l" rtl="0">
              <a:lnSpc>
                <a:spcPct val="150000"/>
              </a:lnSpc>
              <a:spcBef>
                <a:spcPts val="0"/>
              </a:spcBef>
              <a:spcAft>
                <a:spcPts val="0"/>
              </a:spcAft>
              <a:buClr>
                <a:srgbClr val="8A3838"/>
              </a:buClr>
              <a:buFont typeface="Arial"/>
              <a:buNone/>
            </a:pPr>
            <a:endParaRPr sz="2000" dirty="0">
              <a:latin typeface="Trebuchet MS" panose="020B0603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3029" y="1132395"/>
            <a:ext cx="2553771" cy="3406693"/>
          </a:xfrm>
          <a:prstGeom prst="rect">
            <a:avLst/>
          </a:prstGeom>
        </p:spPr>
      </p:pic>
    </p:spTree>
    <p:custDataLst>
      <p:tags r:id="rId1"/>
    </p:custDataLst>
    <p:extLst>
      <p:ext uri="{BB962C8B-B14F-4D97-AF65-F5344CB8AC3E}">
        <p14:creationId xmlns:p14="http://schemas.microsoft.com/office/powerpoint/2010/main" val="730333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62"/>
            <a:ext cx="8229600" cy="857400"/>
          </a:xfrm>
        </p:spPr>
        <p:txBody>
          <a:bodyPr>
            <a:noAutofit/>
          </a:bodyPr>
          <a:lstStyle/>
          <a:p>
            <a:r>
              <a:rPr lang="en-US" dirty="0">
                <a:latin typeface="Trebuchet MS" panose="020B0603020202020204" pitchFamily="34" charset="0"/>
              </a:rPr>
              <a:t>Writing with Clarity and </a:t>
            </a:r>
            <a:br>
              <a:rPr lang="en-US" dirty="0">
                <a:latin typeface="Trebuchet MS" panose="020B0603020202020204" pitchFamily="34" charset="0"/>
              </a:rPr>
            </a:br>
            <a:r>
              <a:rPr lang="en-US" dirty="0">
                <a:latin typeface="Trebuchet MS" panose="020B0603020202020204" pitchFamily="34" charset="0"/>
              </a:rPr>
              <a:t>Thoroughness: “AFTER”</a:t>
            </a:r>
          </a:p>
        </p:txBody>
      </p:sp>
      <p:sp>
        <p:nvSpPr>
          <p:cNvPr id="3" name="Content Placeholder 2"/>
          <p:cNvSpPr>
            <a:spLocks noGrp="1"/>
          </p:cNvSpPr>
          <p:nvPr>
            <p:ph type="body" idx="1"/>
          </p:nvPr>
        </p:nvSpPr>
        <p:spPr/>
        <p:txBody>
          <a:bodyPr>
            <a:normAutofit/>
          </a:bodyPr>
          <a:lstStyle/>
          <a:p>
            <a:pPr marL="0" indent="0">
              <a:buNone/>
            </a:pPr>
            <a:endParaRPr lang="en-US" dirty="0" smtClean="0">
              <a:solidFill>
                <a:schemeClr val="tx1"/>
              </a:solidFill>
              <a:latin typeface="Trebuchet MS" panose="020B0603020202020204" pitchFamily="34" charset="0"/>
            </a:endParaRPr>
          </a:p>
          <a:p>
            <a:pPr marL="0" indent="0">
              <a:buNone/>
            </a:pPr>
            <a:r>
              <a:rPr lang="en-US" sz="1500" dirty="0">
                <a:solidFill>
                  <a:schemeClr val="tx1"/>
                </a:solidFill>
                <a:latin typeface="Trebuchet MS" panose="020B0603020202020204" pitchFamily="34" charset="0"/>
              </a:rPr>
              <a:t>Findings Rational Narratives should include:</a:t>
            </a:r>
          </a:p>
          <a:p>
            <a:r>
              <a:rPr lang="en-US" sz="1500" b="1" u="sng" dirty="0">
                <a:solidFill>
                  <a:schemeClr val="tx1"/>
                </a:solidFill>
                <a:latin typeface="Trebuchet MS" panose="020B0603020202020204" pitchFamily="34" charset="0"/>
              </a:rPr>
              <a:t>A</a:t>
            </a:r>
            <a:r>
              <a:rPr lang="en-US" sz="1500" dirty="0">
                <a:solidFill>
                  <a:schemeClr val="tx1"/>
                </a:solidFill>
                <a:latin typeface="Trebuchet MS" panose="020B0603020202020204" pitchFamily="34" charset="0"/>
              </a:rPr>
              <a:t>buse Type</a:t>
            </a:r>
          </a:p>
          <a:p>
            <a:r>
              <a:rPr lang="en-US" sz="1500" b="1" u="sng" dirty="0">
                <a:solidFill>
                  <a:schemeClr val="tx1"/>
                </a:solidFill>
                <a:latin typeface="Trebuchet MS" panose="020B0603020202020204" pitchFamily="34" charset="0"/>
              </a:rPr>
              <a:t>F</a:t>
            </a:r>
            <a:r>
              <a:rPr lang="en-US" sz="1500" dirty="0">
                <a:solidFill>
                  <a:schemeClr val="tx1"/>
                </a:solidFill>
                <a:latin typeface="Trebuchet MS" panose="020B0603020202020204" pitchFamily="34" charset="0"/>
              </a:rPr>
              <a:t>inding Determination</a:t>
            </a:r>
          </a:p>
          <a:p>
            <a:r>
              <a:rPr lang="en-US" sz="1500" b="1" u="sng" dirty="0">
                <a:solidFill>
                  <a:schemeClr val="tx1"/>
                </a:solidFill>
                <a:latin typeface="Trebuchet MS" panose="020B0603020202020204" pitchFamily="34" charset="0"/>
              </a:rPr>
              <a:t>T</a:t>
            </a:r>
            <a:r>
              <a:rPr lang="en-US" sz="1500" dirty="0">
                <a:solidFill>
                  <a:schemeClr val="tx1"/>
                </a:solidFill>
                <a:latin typeface="Trebuchet MS" panose="020B0603020202020204" pitchFamily="34" charset="0"/>
              </a:rPr>
              <a:t>heory of the events that led up to the allegation </a:t>
            </a:r>
          </a:p>
          <a:p>
            <a:pPr lvl="1"/>
            <a:r>
              <a:rPr lang="en-US" sz="1200" dirty="0">
                <a:solidFill>
                  <a:schemeClr val="tx1"/>
                </a:solidFill>
                <a:latin typeface="Trebuchet MS" panose="020B0603020202020204" pitchFamily="34" charset="0"/>
              </a:rPr>
              <a:t>D</a:t>
            </a:r>
            <a:r>
              <a:rPr lang="en-US" sz="1200" dirty="0" smtClean="0">
                <a:solidFill>
                  <a:schemeClr val="tx1"/>
                </a:solidFill>
                <a:latin typeface="Trebuchet MS" panose="020B0603020202020204" pitchFamily="34" charset="0"/>
              </a:rPr>
              <a:t>escribe </a:t>
            </a:r>
            <a:r>
              <a:rPr lang="en-US" sz="1200" dirty="0">
                <a:solidFill>
                  <a:schemeClr val="tx1"/>
                </a:solidFill>
                <a:latin typeface="Trebuchet MS" panose="020B0603020202020204" pitchFamily="34" charset="0"/>
              </a:rPr>
              <a:t>how/why abuse appears to have been committed</a:t>
            </a:r>
          </a:p>
          <a:p>
            <a:r>
              <a:rPr lang="en-US" sz="1500" b="1" u="sng" dirty="0">
                <a:solidFill>
                  <a:schemeClr val="tx1"/>
                </a:solidFill>
                <a:latin typeface="Trebuchet MS" panose="020B0603020202020204" pitchFamily="34" charset="0"/>
              </a:rPr>
              <a:t>E</a:t>
            </a:r>
            <a:r>
              <a:rPr lang="en-US" sz="1500" dirty="0">
                <a:solidFill>
                  <a:schemeClr val="tx1"/>
                </a:solidFill>
                <a:latin typeface="Trebuchet MS" panose="020B0603020202020204" pitchFamily="34" charset="0"/>
              </a:rPr>
              <a:t>vidence that supports the finding</a:t>
            </a:r>
          </a:p>
          <a:p>
            <a:r>
              <a:rPr lang="en-US" sz="1500" b="1" u="sng" dirty="0">
                <a:solidFill>
                  <a:schemeClr val="tx1"/>
                </a:solidFill>
                <a:latin typeface="Trebuchet MS" panose="020B0603020202020204" pitchFamily="34" charset="0"/>
              </a:rPr>
              <a:t>R</a:t>
            </a:r>
            <a:r>
              <a:rPr lang="en-US" sz="1500" dirty="0">
                <a:solidFill>
                  <a:schemeClr val="tx1"/>
                </a:solidFill>
                <a:latin typeface="Trebuchet MS" panose="020B0603020202020204" pitchFamily="34" charset="0"/>
              </a:rPr>
              <a:t>equired Action </a:t>
            </a:r>
          </a:p>
          <a:p>
            <a:pPr lvl="1"/>
            <a:r>
              <a:rPr lang="en-US" sz="1200" dirty="0">
                <a:solidFill>
                  <a:schemeClr val="tx1"/>
                </a:solidFill>
                <a:latin typeface="Trebuchet MS" panose="020B0603020202020204" pitchFamily="34" charset="0"/>
              </a:rPr>
              <a:t>D</a:t>
            </a:r>
            <a:r>
              <a:rPr lang="en-US" sz="1200" dirty="0" smtClean="0">
                <a:solidFill>
                  <a:schemeClr val="tx1"/>
                </a:solidFill>
                <a:latin typeface="Trebuchet MS" panose="020B0603020202020204" pitchFamily="34" charset="0"/>
              </a:rPr>
              <a:t>isposition </a:t>
            </a:r>
            <a:r>
              <a:rPr lang="en-US" sz="1200" dirty="0">
                <a:solidFill>
                  <a:schemeClr val="tx1"/>
                </a:solidFill>
                <a:latin typeface="Trebuchet MS" panose="020B0603020202020204" pitchFamily="34" charset="0"/>
              </a:rPr>
              <a:t>of case (e.g. Referred to L.E., Case closed, No Services needed, Protective Services offered, Conducted a needs assessment) </a:t>
            </a:r>
          </a:p>
          <a:p>
            <a:endParaRPr lang="en-US"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42115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rebuchet MS" panose="020B0603020202020204" pitchFamily="34" charset="0"/>
              </a:rPr>
              <a:t>Narrative Comparison 	</a:t>
            </a:r>
            <a:endParaRPr lang="en-US" dirty="0">
              <a:latin typeface="Trebuchet MS" panose="020B0603020202020204" pitchFamily="34" charset="0"/>
            </a:endParaRPr>
          </a:p>
        </p:txBody>
      </p:sp>
      <p:sp>
        <p:nvSpPr>
          <p:cNvPr id="13" name="Content Placeholder 12"/>
          <p:cNvSpPr>
            <a:spLocks noGrp="1"/>
          </p:cNvSpPr>
          <p:nvPr>
            <p:ph type="body" idx="1"/>
          </p:nvPr>
        </p:nvSpPr>
        <p:spPr>
          <a:xfrm>
            <a:off x="457199" y="1011555"/>
            <a:ext cx="8416413" cy="3963568"/>
          </a:xfrm>
        </p:spPr>
        <p:txBody>
          <a:bodyPr>
            <a:normAutofit fontScale="55000" lnSpcReduction="20000"/>
          </a:bodyPr>
          <a:lstStyle/>
          <a:p>
            <a:r>
              <a:rPr lang="en-US" sz="3300" dirty="0" smtClean="0">
                <a:solidFill>
                  <a:schemeClr val="tx1"/>
                </a:solidFill>
                <a:latin typeface="Trebuchet MS" panose="020B0603020202020204" pitchFamily="34" charset="0"/>
              </a:rPr>
              <a:t>Identify the “AFTER” elements:</a:t>
            </a:r>
          </a:p>
          <a:p>
            <a:pPr marL="0" indent="0">
              <a:buNone/>
            </a:pPr>
            <a:endParaRPr lang="en-US" dirty="0" smtClean="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smtClean="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smtClean="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smtClean="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lgn="ctr">
              <a:buNone/>
            </a:pPr>
            <a:endParaRPr lang="en-US" b="1" u="sng" dirty="0" smtClean="0">
              <a:solidFill>
                <a:schemeClr val="tx1"/>
              </a:solidFill>
              <a:latin typeface="Trebuchet MS" panose="020B0603020202020204" pitchFamily="34" charset="0"/>
            </a:endParaRPr>
          </a:p>
          <a:p>
            <a:pPr marL="0" indent="0" algn="ctr">
              <a:buNone/>
            </a:pPr>
            <a:endParaRPr lang="en-US" sz="2500" b="1" u="sng" dirty="0" smtClean="0">
              <a:solidFill>
                <a:schemeClr val="tx1"/>
              </a:solidFill>
              <a:latin typeface="Trebuchet MS" panose="020B0603020202020204" pitchFamily="34" charset="0"/>
            </a:endParaRPr>
          </a:p>
          <a:p>
            <a:pPr marL="0" indent="0" algn="ctr">
              <a:buNone/>
            </a:pPr>
            <a:endParaRPr lang="en-US" sz="2500" b="1" u="sng" dirty="0">
              <a:solidFill>
                <a:schemeClr val="tx1"/>
              </a:solidFill>
              <a:latin typeface="Trebuchet MS" panose="020B0603020202020204" pitchFamily="34" charset="0"/>
            </a:endParaRPr>
          </a:p>
          <a:p>
            <a:pPr marL="0" indent="0" algn="ctr">
              <a:buNone/>
            </a:pPr>
            <a:r>
              <a:rPr lang="en-US" sz="2500" b="1" u="sng" dirty="0" smtClean="0">
                <a:solidFill>
                  <a:schemeClr val="tx1"/>
                </a:solidFill>
                <a:latin typeface="Trebuchet MS" panose="020B0603020202020204" pitchFamily="34" charset="0"/>
              </a:rPr>
              <a:t>A</a:t>
            </a:r>
            <a:r>
              <a:rPr lang="en-US" sz="2500" dirty="0" smtClean="0">
                <a:solidFill>
                  <a:schemeClr val="tx1"/>
                </a:solidFill>
                <a:latin typeface="Trebuchet MS" panose="020B0603020202020204" pitchFamily="34" charset="0"/>
              </a:rPr>
              <a:t>buse Type</a:t>
            </a:r>
          </a:p>
          <a:p>
            <a:pPr marL="0" indent="0" algn="ctr">
              <a:buNone/>
            </a:pPr>
            <a:r>
              <a:rPr lang="en-US" sz="2500" b="1" u="sng" dirty="0" smtClean="0">
                <a:solidFill>
                  <a:schemeClr val="tx1"/>
                </a:solidFill>
                <a:latin typeface="Trebuchet MS" panose="020B0603020202020204" pitchFamily="34" charset="0"/>
              </a:rPr>
              <a:t>F</a:t>
            </a:r>
            <a:r>
              <a:rPr lang="en-US" sz="2500" dirty="0" smtClean="0">
                <a:solidFill>
                  <a:schemeClr val="tx1"/>
                </a:solidFill>
                <a:latin typeface="Trebuchet MS" panose="020B0603020202020204" pitchFamily="34" charset="0"/>
              </a:rPr>
              <a:t>indings Determination </a:t>
            </a:r>
          </a:p>
          <a:p>
            <a:pPr marL="0" indent="0" algn="ctr">
              <a:buNone/>
            </a:pPr>
            <a:r>
              <a:rPr lang="en-US" sz="2500" b="1" u="sng" dirty="0">
                <a:solidFill>
                  <a:schemeClr val="tx1"/>
                </a:solidFill>
                <a:latin typeface="Trebuchet MS" panose="020B0603020202020204" pitchFamily="34" charset="0"/>
              </a:rPr>
              <a:t>T</a:t>
            </a:r>
            <a:r>
              <a:rPr lang="en-US" sz="2500" dirty="0" smtClean="0">
                <a:solidFill>
                  <a:schemeClr val="tx1"/>
                </a:solidFill>
                <a:latin typeface="Trebuchet MS" panose="020B0603020202020204" pitchFamily="34" charset="0"/>
              </a:rPr>
              <a:t>heory of Events that led up to the allegation</a:t>
            </a:r>
          </a:p>
          <a:p>
            <a:pPr marL="0" indent="0" algn="ctr">
              <a:buNone/>
            </a:pPr>
            <a:r>
              <a:rPr lang="en-US" sz="2500" b="1" u="sng" dirty="0" smtClean="0">
                <a:solidFill>
                  <a:schemeClr val="tx1"/>
                </a:solidFill>
                <a:latin typeface="Trebuchet MS" panose="020B0603020202020204" pitchFamily="34" charset="0"/>
              </a:rPr>
              <a:t>E</a:t>
            </a:r>
            <a:r>
              <a:rPr lang="en-US" sz="2500" dirty="0" smtClean="0">
                <a:solidFill>
                  <a:schemeClr val="tx1"/>
                </a:solidFill>
                <a:latin typeface="Trebuchet MS" panose="020B0603020202020204" pitchFamily="34" charset="0"/>
              </a:rPr>
              <a:t>vidence to support the finding</a:t>
            </a:r>
          </a:p>
          <a:p>
            <a:pPr marL="0" indent="0" algn="ctr">
              <a:buNone/>
            </a:pPr>
            <a:r>
              <a:rPr lang="en-US" sz="2500" b="1" u="sng" dirty="0" smtClean="0">
                <a:solidFill>
                  <a:schemeClr val="tx1"/>
                </a:solidFill>
                <a:latin typeface="Trebuchet MS" panose="020B0603020202020204" pitchFamily="34" charset="0"/>
              </a:rPr>
              <a:t>R</a:t>
            </a:r>
            <a:r>
              <a:rPr lang="en-US" sz="2500" dirty="0" smtClean="0">
                <a:solidFill>
                  <a:schemeClr val="tx1"/>
                </a:solidFill>
                <a:latin typeface="Trebuchet MS" panose="020B0603020202020204" pitchFamily="34" charset="0"/>
              </a:rPr>
              <a:t>equired Action</a:t>
            </a:r>
            <a:endParaRPr lang="en-US" sz="2500" dirty="0">
              <a:solidFill>
                <a:schemeClr val="tx1"/>
              </a:solidFill>
              <a:latin typeface="Trebuchet MS" panose="020B0603020202020204" pitchFamily="34" charset="0"/>
            </a:endParaRPr>
          </a:p>
        </p:txBody>
      </p:sp>
      <p:sp>
        <p:nvSpPr>
          <p:cNvPr id="16" name="Text Box 2">
            <a:extLst>
              <a:ext uri="{FF2B5EF4-FFF2-40B4-BE49-F238E27FC236}">
                <a16:creationId xmlns:a16="http://schemas.microsoft.com/office/drawing/2014/main" id="{76CC0D90-7191-410D-89D2-31ADA2541627}"/>
              </a:ext>
            </a:extLst>
          </p:cNvPr>
          <p:cNvSpPr txBox="1">
            <a:spLocks noChangeArrowheads="1"/>
          </p:cNvSpPr>
          <p:nvPr/>
        </p:nvSpPr>
        <p:spPr bwMode="auto">
          <a:xfrm>
            <a:off x="400602" y="1570499"/>
            <a:ext cx="4618889" cy="1731243"/>
          </a:xfrm>
          <a:prstGeom prst="rect">
            <a:avLst/>
          </a:prstGeom>
          <a:solidFill>
            <a:srgbClr val="FFFFFF"/>
          </a:solidFill>
          <a:ln w="9525">
            <a:solidFill>
              <a:srgbClr val="000000"/>
            </a:solidFill>
            <a:miter lim="800000"/>
            <a:headEnd/>
            <a:tailEnd/>
          </a:ln>
        </p:spPr>
        <p:txBody>
          <a:bodyPr rot="0"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None/>
            </a:pPr>
            <a:r>
              <a:rPr lang="en-US" sz="1500" b="1" dirty="0">
                <a:highlight>
                  <a:srgbClr val="FFFFFF"/>
                </a:highlight>
                <a:latin typeface="Trebuchet MS" panose="020B0603020202020204" pitchFamily="34" charset="0"/>
                <a:ea typeface="Calibri" panose="020F0502020204030204" pitchFamily="34" charset="0"/>
              </a:rPr>
              <a:t>Financial Abuse - Unfounded</a:t>
            </a:r>
            <a:r>
              <a:rPr lang="en-US" sz="1500" dirty="0">
                <a:highlight>
                  <a:srgbClr val="FFFFFF"/>
                </a:highlight>
                <a:latin typeface="Trebuchet MS" panose="020B0603020202020204" pitchFamily="34" charset="0"/>
                <a:ea typeface="Calibri" panose="020F0502020204030204" pitchFamily="34" charset="0"/>
              </a:rPr>
              <a:t>. The client’s son used his DPOA to protect his mother from the consequences of not paying her overdue property tax. He produced copies of the bill for $10,000, the check used to pay the bill, and the DPOA. There is no evidence on the bank statement suggesting that the son is financially abusing the client. APS services are not needed.</a:t>
            </a:r>
            <a:endParaRPr lang="en-US" sz="900" dirty="0">
              <a:latin typeface="Trebuchet MS" panose="020B0603020202020204" pitchFamily="34" charset="0"/>
              <a:ea typeface="Arial" panose="020B0604020202020204" pitchFamily="34" charset="0"/>
            </a:endParaRPr>
          </a:p>
        </p:txBody>
      </p:sp>
      <p:sp>
        <p:nvSpPr>
          <p:cNvPr id="18" name="TextBox 17"/>
          <p:cNvSpPr txBox="1"/>
          <p:nvPr/>
        </p:nvSpPr>
        <p:spPr>
          <a:xfrm>
            <a:off x="5284006" y="1697456"/>
            <a:ext cx="3325091" cy="1477328"/>
          </a:xfrm>
          <a:prstGeom prst="rect">
            <a:avLst/>
          </a:prstGeom>
          <a:noFill/>
          <a:ln>
            <a:solidFill>
              <a:schemeClr val="tx1"/>
            </a:solidFill>
          </a:ln>
        </p:spPr>
        <p:txBody>
          <a:bodyPr wrap="square" rtlCol="0">
            <a:spAutoFit/>
          </a:bodyPr>
          <a:lstStyle/>
          <a:p>
            <a:r>
              <a:rPr lang="en-US" sz="1500" b="1" dirty="0">
                <a:latin typeface="Trebuchet MS" panose="020B0603020202020204" pitchFamily="34" charset="0"/>
              </a:rPr>
              <a:t>Financial Abuse - Inconclusive</a:t>
            </a:r>
            <a:r>
              <a:rPr lang="en-US" sz="1500" dirty="0">
                <a:latin typeface="Trebuchet MS" panose="020B0603020202020204" pitchFamily="34" charset="0"/>
              </a:rPr>
              <a:t>. Even though I can’t prove it, I know the provider’s sister is totally robbing the client, and the client lacks capacity.</a:t>
            </a:r>
          </a:p>
          <a:p>
            <a:endParaRPr lang="en-US" sz="1500" dirty="0">
              <a:latin typeface="Trebuchet MS" panose="020B0603020202020204" pitchFamily="34" charset="0"/>
            </a:endParaRPr>
          </a:p>
        </p:txBody>
      </p:sp>
    </p:spTree>
    <p:extLst>
      <p:ext uri="{BB962C8B-B14F-4D97-AF65-F5344CB8AC3E}">
        <p14:creationId xmlns:p14="http://schemas.microsoft.com/office/powerpoint/2010/main" val="798592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80" y="168033"/>
            <a:ext cx="8229600" cy="857400"/>
          </a:xfrm>
        </p:spPr>
        <p:txBody>
          <a:bodyPr/>
          <a:lstStyle/>
          <a:p>
            <a:r>
              <a:rPr lang="en-US" dirty="0" smtClean="0">
                <a:latin typeface="Trebuchet MS" panose="020B0603020202020204" pitchFamily="34" charset="0"/>
              </a:rPr>
              <a:t>Narrative Practice #1</a:t>
            </a:r>
            <a:endParaRPr lang="en-US" dirty="0">
              <a:latin typeface="Trebuchet MS" panose="020B0603020202020204" pitchFamily="34" charset="0"/>
            </a:endParaRPr>
          </a:p>
        </p:txBody>
      </p:sp>
      <p:sp>
        <p:nvSpPr>
          <p:cNvPr id="3" name="Content Placeholder 2"/>
          <p:cNvSpPr>
            <a:spLocks noGrp="1"/>
          </p:cNvSpPr>
          <p:nvPr>
            <p:ph type="body" idx="1"/>
          </p:nvPr>
        </p:nvSpPr>
        <p:spPr/>
        <p:txBody>
          <a:bodyPr>
            <a:normAutofit/>
          </a:bodyPr>
          <a:lstStyle/>
          <a:p>
            <a:pPr marL="0" indent="0">
              <a:buNone/>
            </a:pPr>
            <a:r>
              <a:rPr lang="en-US" dirty="0" smtClean="0">
                <a:solidFill>
                  <a:schemeClr val="tx1"/>
                </a:solidFill>
                <a:latin typeface="Trebuchet MS" panose="020B0603020202020204" pitchFamily="34" charset="0"/>
              </a:rPr>
              <a:t>Using </a:t>
            </a:r>
            <a:r>
              <a:rPr lang="en-US" u="sng" dirty="0" smtClean="0">
                <a:solidFill>
                  <a:schemeClr val="tx1"/>
                </a:solidFill>
                <a:latin typeface="Trebuchet MS" panose="020B0603020202020204" pitchFamily="34" charset="0"/>
              </a:rPr>
              <a:t>Scenario #3 </a:t>
            </a:r>
            <a:r>
              <a:rPr lang="en-US" dirty="0" smtClean="0">
                <a:solidFill>
                  <a:schemeClr val="tx1"/>
                </a:solidFill>
                <a:latin typeface="Trebuchet MS" panose="020B0603020202020204" pitchFamily="34" charset="0"/>
              </a:rPr>
              <a:t>from earlier, work in teams to:</a:t>
            </a:r>
          </a:p>
          <a:p>
            <a:r>
              <a:rPr lang="en-US" dirty="0" smtClean="0">
                <a:solidFill>
                  <a:schemeClr val="tx1"/>
                </a:solidFill>
                <a:latin typeface="Trebuchet MS" panose="020B0603020202020204" pitchFamily="34" charset="0"/>
              </a:rPr>
              <a:t>Construct a findings rational narrative, including “AFTER”.</a:t>
            </a:r>
          </a:p>
          <a:p>
            <a:pPr lvl="1"/>
            <a:r>
              <a:rPr lang="en-US" sz="1800" dirty="0" smtClean="0">
                <a:solidFill>
                  <a:schemeClr val="tx1"/>
                </a:solidFill>
                <a:latin typeface="Trebuchet MS" panose="020B0603020202020204" pitchFamily="34" charset="0"/>
              </a:rPr>
              <a:t>Organize info into a comprehensible, coherent explanation of your finding.</a:t>
            </a:r>
          </a:p>
          <a:p>
            <a:r>
              <a:rPr lang="en-US" dirty="0" smtClean="0">
                <a:solidFill>
                  <a:schemeClr val="tx1"/>
                </a:solidFill>
                <a:latin typeface="Trebuchet MS" panose="020B0603020202020204" pitchFamily="34" charset="0"/>
              </a:rPr>
              <a:t>Record on the “Narratives” section of a Findings Report Template.</a:t>
            </a:r>
            <a:endParaRPr lang="en-US" dirty="0">
              <a:solidFill>
                <a:schemeClr val="tx1"/>
              </a:solidFill>
              <a:latin typeface="Trebuchet MS" panose="020B0603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31327" y="3072006"/>
            <a:ext cx="2600914" cy="1735140"/>
          </a:xfrm>
          <a:prstGeom prst="rect">
            <a:avLst/>
          </a:prstGeom>
        </p:spPr>
      </p:pic>
    </p:spTree>
    <p:extLst>
      <p:ext uri="{BB962C8B-B14F-4D97-AF65-F5344CB8AC3E}">
        <p14:creationId xmlns:p14="http://schemas.microsoft.com/office/powerpoint/2010/main" val="4242086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603020202020204" pitchFamily="34" charset="0"/>
              </a:rPr>
              <a:t>Narrative Practice </a:t>
            </a:r>
            <a:r>
              <a:rPr lang="en-US" dirty="0" smtClean="0">
                <a:latin typeface="Trebuchet MS" panose="020B0603020202020204" pitchFamily="34" charset="0"/>
              </a:rPr>
              <a:t>#2</a:t>
            </a:r>
            <a:endParaRPr lang="en-US" dirty="0">
              <a:latin typeface="Trebuchet MS" panose="020B0603020202020204" pitchFamily="34" charset="0"/>
            </a:endParaRPr>
          </a:p>
        </p:txBody>
      </p:sp>
      <p:sp>
        <p:nvSpPr>
          <p:cNvPr id="3" name="Content Placeholder 2"/>
          <p:cNvSpPr>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Using </a:t>
            </a:r>
            <a:r>
              <a:rPr lang="en-US" u="sng" dirty="0">
                <a:solidFill>
                  <a:schemeClr val="tx1"/>
                </a:solidFill>
                <a:latin typeface="Trebuchet MS" panose="020B0603020202020204" pitchFamily="34" charset="0"/>
              </a:rPr>
              <a:t>Scenario </a:t>
            </a:r>
            <a:r>
              <a:rPr lang="en-US" u="sng" dirty="0" smtClean="0">
                <a:solidFill>
                  <a:schemeClr val="tx1"/>
                </a:solidFill>
                <a:latin typeface="Trebuchet MS" panose="020B0603020202020204" pitchFamily="34" charset="0"/>
              </a:rPr>
              <a:t>#4 </a:t>
            </a:r>
            <a:r>
              <a:rPr lang="en-US" dirty="0">
                <a:solidFill>
                  <a:schemeClr val="tx1"/>
                </a:solidFill>
                <a:latin typeface="Trebuchet MS" panose="020B0603020202020204" pitchFamily="34" charset="0"/>
              </a:rPr>
              <a:t>from earlier, work </a:t>
            </a:r>
            <a:r>
              <a:rPr lang="en-US" dirty="0" smtClean="0">
                <a:solidFill>
                  <a:schemeClr val="tx1"/>
                </a:solidFill>
                <a:latin typeface="Trebuchet MS" panose="020B0603020202020204" pitchFamily="34" charset="0"/>
              </a:rPr>
              <a:t>individually </a:t>
            </a:r>
            <a:r>
              <a:rPr lang="en-US" dirty="0">
                <a:solidFill>
                  <a:schemeClr val="tx1"/>
                </a:solidFill>
                <a:latin typeface="Trebuchet MS" panose="020B0603020202020204" pitchFamily="34" charset="0"/>
              </a:rPr>
              <a:t>to:</a:t>
            </a:r>
          </a:p>
          <a:p>
            <a:r>
              <a:rPr lang="en-US" dirty="0">
                <a:solidFill>
                  <a:schemeClr val="tx1"/>
                </a:solidFill>
                <a:latin typeface="Trebuchet MS" panose="020B0603020202020204" pitchFamily="34" charset="0"/>
              </a:rPr>
              <a:t>Construct a findings rational narrative, including “AFTER”.</a:t>
            </a:r>
          </a:p>
          <a:p>
            <a:pPr lvl="1"/>
            <a:r>
              <a:rPr lang="en-US" sz="1800" dirty="0">
                <a:solidFill>
                  <a:schemeClr val="tx1"/>
                </a:solidFill>
                <a:latin typeface="Trebuchet MS" panose="020B0603020202020204" pitchFamily="34" charset="0"/>
              </a:rPr>
              <a:t>Organize info into a comprehensible, coherent explanation of your </a:t>
            </a:r>
            <a:r>
              <a:rPr lang="en-US" sz="1800" dirty="0" smtClean="0">
                <a:solidFill>
                  <a:schemeClr val="tx1"/>
                </a:solidFill>
                <a:latin typeface="Trebuchet MS" panose="020B0603020202020204" pitchFamily="34" charset="0"/>
              </a:rPr>
              <a:t>finding.</a:t>
            </a:r>
            <a:endParaRPr lang="en-US" sz="1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Record on the “Narratives” section of a Findings Report </a:t>
            </a:r>
            <a:r>
              <a:rPr lang="en-US" dirty="0" smtClean="0">
                <a:solidFill>
                  <a:schemeClr val="tx1"/>
                </a:solidFill>
                <a:latin typeface="Trebuchet MS" panose="020B0603020202020204" pitchFamily="34" charset="0"/>
              </a:rPr>
              <a:t>Template.</a:t>
            </a:r>
            <a:endParaRPr lang="en-US" dirty="0">
              <a:solidFill>
                <a:schemeClr val="tx1"/>
              </a:solidFill>
              <a:latin typeface="Trebuchet MS" panose="020B0603020202020204" pitchFamily="34" charset="0"/>
            </a:endParaRPr>
          </a:p>
          <a:p>
            <a:endParaRPr lang="en-US" dirty="0">
              <a:solidFill>
                <a:schemeClr val="tx1"/>
              </a:solidFill>
              <a:latin typeface="Trebuchet MS" panose="020B0603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74673" y="3065215"/>
            <a:ext cx="2309969" cy="1541042"/>
          </a:xfrm>
          <a:prstGeom prst="rect">
            <a:avLst/>
          </a:prstGeom>
        </p:spPr>
      </p:pic>
    </p:spTree>
    <p:extLst>
      <p:ext uri="{BB962C8B-B14F-4D97-AF65-F5344CB8AC3E}">
        <p14:creationId xmlns:p14="http://schemas.microsoft.com/office/powerpoint/2010/main" val="1086378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Trebuchet MS" panose="020B0603020202020204" pitchFamily="34" charset="0"/>
              </a:rPr>
              <a:t>Wrap-Up and Lessons Learned</a:t>
            </a:r>
          </a:p>
        </p:txBody>
      </p:sp>
      <p:sp>
        <p:nvSpPr>
          <p:cNvPr id="3" name="Content Placeholder 2"/>
          <p:cNvSpPr>
            <a:spLocks noGrp="1"/>
          </p:cNvSpPr>
          <p:nvPr>
            <p:ph type="body" idx="1"/>
          </p:nvPr>
        </p:nvSpPr>
        <p:spPr/>
        <p:txBody>
          <a:bodyPr>
            <a:normAutofit/>
          </a:bodyPr>
          <a:lstStyle/>
          <a:p>
            <a:r>
              <a:rPr lang="en-US" sz="1800" dirty="0">
                <a:solidFill>
                  <a:schemeClr val="tx1"/>
                </a:solidFill>
                <a:latin typeface="Trebuchet MS" panose="020B0603020202020204" pitchFamily="34" charset="0"/>
              </a:rPr>
              <a:t>Use of the Consistency Matrix, Understanding the Findings Standards, and Findings Rational Narratives can improve consistency of findings </a:t>
            </a:r>
            <a:r>
              <a:rPr lang="en-US" sz="1800" dirty="0" smtClean="0">
                <a:solidFill>
                  <a:schemeClr val="tx1"/>
                </a:solidFill>
                <a:latin typeface="Trebuchet MS" panose="020B0603020202020204" pitchFamily="34" charset="0"/>
              </a:rPr>
              <a:t>determinations </a:t>
            </a:r>
            <a:r>
              <a:rPr lang="en-US" sz="1800" dirty="0">
                <a:solidFill>
                  <a:schemeClr val="tx1"/>
                </a:solidFill>
                <a:latin typeface="Trebuchet MS" panose="020B0603020202020204" pitchFamily="34" charset="0"/>
              </a:rPr>
              <a:t>within programs and across the State. </a:t>
            </a:r>
          </a:p>
          <a:p>
            <a:endParaRPr lang="en-US" sz="1800" dirty="0">
              <a:solidFill>
                <a:schemeClr val="tx1"/>
              </a:solidFill>
              <a:latin typeface="Trebuchet MS" panose="020B0603020202020204" pitchFamily="34" charset="0"/>
            </a:endParaRPr>
          </a:p>
          <a:p>
            <a:r>
              <a:rPr lang="en-US" sz="1800" dirty="0">
                <a:solidFill>
                  <a:schemeClr val="tx1"/>
                </a:solidFill>
                <a:latin typeface="Trebuchet MS" panose="020B0603020202020204" pitchFamily="34" charset="0"/>
              </a:rPr>
              <a:t>Write in participant manuals two key takeaways from today’s training.</a:t>
            </a:r>
          </a:p>
          <a:p>
            <a:pPr lvl="1"/>
            <a:r>
              <a:rPr lang="en-US" sz="1500" dirty="0">
                <a:solidFill>
                  <a:schemeClr val="tx1"/>
                </a:solidFill>
                <a:latin typeface="Trebuchet MS" panose="020B0603020202020204" pitchFamily="34" charset="0"/>
              </a:rPr>
              <a:t>Share one of them.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861" y="2976865"/>
            <a:ext cx="2502416" cy="1669430"/>
          </a:xfrm>
          <a:prstGeom prst="rect">
            <a:avLst/>
          </a:prstGeom>
        </p:spPr>
      </p:pic>
    </p:spTree>
    <p:extLst>
      <p:ext uri="{BB962C8B-B14F-4D97-AF65-F5344CB8AC3E}">
        <p14:creationId xmlns:p14="http://schemas.microsoft.com/office/powerpoint/2010/main" val="2527676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rebuchet MS" panose="020B0603020202020204" pitchFamily="34" charset="0"/>
              </a:rPr>
              <a:t>Final Questions and Evaluations</a:t>
            </a:r>
            <a:endParaRPr lang="en-US" dirty="0">
              <a:solidFill>
                <a:schemeClr val="tx1"/>
              </a:solidFill>
              <a:latin typeface="Trebuchet MS" panose="020B0603020202020204" pitchFamily="34" charset="0"/>
            </a:endParaRPr>
          </a:p>
        </p:txBody>
      </p:sp>
      <p:sp>
        <p:nvSpPr>
          <p:cNvPr id="3" name="Content Placeholder 2"/>
          <p:cNvSpPr>
            <a:spLocks noGrp="1"/>
          </p:cNvSpPr>
          <p:nvPr>
            <p:ph type="body" idx="1"/>
          </p:nvPr>
        </p:nvSpPr>
        <p:spPr/>
        <p:txBody>
          <a:bodyPr/>
          <a:lstStyle/>
          <a:p>
            <a:pPr lvl="0"/>
            <a:r>
              <a:rPr lang="en-US" dirty="0" smtClean="0">
                <a:solidFill>
                  <a:schemeClr val="tx1"/>
                </a:solidFill>
                <a:latin typeface="Trebuchet MS" panose="020B0603020202020204" pitchFamily="34" charset="0"/>
              </a:rPr>
              <a:t>Final Questions? </a:t>
            </a:r>
          </a:p>
          <a:p>
            <a:pPr lvl="0"/>
            <a:endParaRPr lang="en-US" dirty="0" smtClean="0">
              <a:solidFill>
                <a:schemeClr val="tx1"/>
              </a:solidFill>
              <a:latin typeface="Trebuchet MS" panose="020B0603020202020204" pitchFamily="34" charset="0"/>
            </a:endParaRPr>
          </a:p>
          <a:p>
            <a:pPr lvl="0"/>
            <a:r>
              <a:rPr lang="en-US" dirty="0" smtClean="0">
                <a:solidFill>
                  <a:schemeClr val="tx1"/>
                </a:solidFill>
                <a:latin typeface="Trebuchet MS" panose="020B0603020202020204" pitchFamily="34" charset="0"/>
              </a:rPr>
              <a:t>Thank </a:t>
            </a:r>
            <a:r>
              <a:rPr lang="en-US" dirty="0">
                <a:solidFill>
                  <a:schemeClr val="tx1"/>
                </a:solidFill>
                <a:latin typeface="Trebuchet MS" panose="020B0603020202020204" pitchFamily="34" charset="0"/>
              </a:rPr>
              <a:t>you for your commitment to older and dependent adults in your community and making them safer with improved quality of </a:t>
            </a:r>
            <a:r>
              <a:rPr lang="en-US" dirty="0" smtClean="0">
                <a:solidFill>
                  <a:schemeClr val="tx1"/>
                </a:solidFill>
                <a:latin typeface="Trebuchet MS" panose="020B0603020202020204" pitchFamily="34" charset="0"/>
              </a:rPr>
              <a:t>life.</a:t>
            </a:r>
            <a:endParaRPr lang="en-US" dirty="0">
              <a:solidFill>
                <a:schemeClr val="tx1"/>
              </a:solidFill>
              <a:latin typeface="Trebuchet MS" panose="020B0603020202020204" pitchFamily="34" charset="0"/>
            </a:endParaRPr>
          </a:p>
          <a:p>
            <a:pPr lvl="0"/>
            <a:endParaRPr lang="en-US" dirty="0" smtClean="0">
              <a:solidFill>
                <a:schemeClr val="tx1"/>
              </a:solidFill>
              <a:latin typeface="Trebuchet MS" panose="020B0603020202020204" pitchFamily="34" charset="0"/>
            </a:endParaRPr>
          </a:p>
          <a:p>
            <a:pPr lvl="0"/>
            <a:r>
              <a:rPr lang="en-US" dirty="0" smtClean="0">
                <a:solidFill>
                  <a:schemeClr val="tx1"/>
                </a:solidFill>
                <a:latin typeface="Trebuchet MS" panose="020B0603020202020204" pitchFamily="34" charset="0"/>
              </a:rPr>
              <a:t>Thank </a:t>
            </a:r>
            <a:r>
              <a:rPr lang="en-US" dirty="0">
                <a:solidFill>
                  <a:schemeClr val="tx1"/>
                </a:solidFill>
                <a:latin typeface="Trebuchet MS" panose="020B0603020202020204" pitchFamily="34" charset="0"/>
              </a:rPr>
              <a:t>you for attending and participating in this training!</a:t>
            </a:r>
          </a:p>
          <a:p>
            <a:pPr lvl="0"/>
            <a:endParaRPr lang="en-US" dirty="0">
              <a:solidFill>
                <a:schemeClr val="tx1"/>
              </a:solidFill>
              <a:latin typeface="Trebuchet MS" panose="020B0603020202020204" pitchFamily="34" charset="0"/>
            </a:endParaRPr>
          </a:p>
          <a:p>
            <a:pPr lvl="0"/>
            <a:r>
              <a:rPr lang="en-US" dirty="0">
                <a:solidFill>
                  <a:schemeClr val="tx1"/>
                </a:solidFill>
                <a:latin typeface="Trebuchet MS" panose="020B0603020202020204" pitchFamily="34" charset="0"/>
              </a:rPr>
              <a:t>Please fill out your evaluations. </a:t>
            </a:r>
          </a:p>
          <a:p>
            <a:endParaRPr lang="en-US" dirty="0">
              <a:solidFill>
                <a:schemeClr val="tx1"/>
              </a:solidFill>
              <a:latin typeface="Trebuchet MS" panose="020B0603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97533" y="3734565"/>
            <a:ext cx="3056709" cy="1018904"/>
          </a:xfrm>
          <a:prstGeom prst="rect">
            <a:avLst/>
          </a:prstGeom>
        </p:spPr>
      </p:pic>
    </p:spTree>
    <p:extLst>
      <p:ext uri="{BB962C8B-B14F-4D97-AF65-F5344CB8AC3E}">
        <p14:creationId xmlns:p14="http://schemas.microsoft.com/office/powerpoint/2010/main" val="3775912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603020202020204" pitchFamily="34" charset="0"/>
              </a:rPr>
              <a:t>Learning Objectives</a:t>
            </a:r>
          </a:p>
        </p:txBody>
      </p:sp>
      <p:sp>
        <p:nvSpPr>
          <p:cNvPr id="3" name="Text Placeholder 2"/>
          <p:cNvSpPr>
            <a:spLocks noGrp="1"/>
          </p:cNvSpPr>
          <p:nvPr>
            <p:ph type="body" idx="1"/>
          </p:nvPr>
        </p:nvSpPr>
        <p:spPr/>
        <p:txBody>
          <a:bodyPr/>
          <a:lstStyle/>
          <a:p>
            <a:r>
              <a:rPr lang="en-US" dirty="0">
                <a:solidFill>
                  <a:schemeClr val="tx1"/>
                </a:solidFill>
                <a:latin typeface="Trebuchet MS" panose="020B0603020202020204" pitchFamily="34" charset="0"/>
              </a:rPr>
              <a:t>Determine potential abuse by identifying the abuse indicators, using the </a:t>
            </a:r>
            <a:r>
              <a:rPr lang="en-US" dirty="0" smtClean="0">
                <a:solidFill>
                  <a:schemeClr val="tx1"/>
                </a:solidFill>
                <a:latin typeface="Trebuchet MS" panose="020B0603020202020204" pitchFamily="34" charset="0"/>
              </a:rPr>
              <a:t>APS Standards for Consistency in Determining Findings Matrix</a:t>
            </a:r>
            <a:r>
              <a:rPr lang="en-US" dirty="0">
                <a:solidFill>
                  <a:schemeClr val="tx1"/>
                </a:solidFill>
                <a:latin typeface="Trebuchet MS" panose="020B0603020202020204" pitchFamily="34" charset="0"/>
              </a:rPr>
              <a:t>.</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Critique if evidence meets the abuse type’s legal components (Essential Defining Elements, interpreted from Welfare &amp; Institutions Code) during scenario based skill practice.</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Construct a findings rational narrative that includes the </a:t>
            </a:r>
            <a:r>
              <a:rPr lang="en-US" dirty="0" smtClean="0">
                <a:solidFill>
                  <a:schemeClr val="tx1"/>
                </a:solidFill>
                <a:latin typeface="Trebuchet MS" panose="020B0603020202020204" pitchFamily="34" charset="0"/>
              </a:rPr>
              <a:t>components </a:t>
            </a:r>
            <a:r>
              <a:rPr lang="en-US" dirty="0">
                <a:solidFill>
                  <a:schemeClr val="tx1"/>
                </a:solidFill>
                <a:latin typeface="Trebuchet MS" panose="020B0603020202020204" pitchFamily="34" charset="0"/>
              </a:rPr>
              <a:t>required for it to be descriptive and complete. </a:t>
            </a:r>
          </a:p>
          <a:p>
            <a:endParaRPr lang="en-US"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390968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latin typeface="Trebuchet MS" panose="020B0603020202020204" pitchFamily="34" charset="0"/>
              </a:rPr>
              <a:t>Consistency </a:t>
            </a:r>
            <a:r>
              <a:rPr lang="en-US" dirty="0">
                <a:latin typeface="Trebuchet MS" panose="020B0603020202020204" pitchFamily="34" charset="0"/>
              </a:rPr>
              <a:t>Matrix and </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Guiding </a:t>
            </a:r>
            <a:r>
              <a:rPr lang="en-US" dirty="0">
                <a:latin typeface="Trebuchet MS" panose="020B0603020202020204" pitchFamily="34" charset="0"/>
              </a:rPr>
              <a:t>Principals </a:t>
            </a:r>
            <a:r>
              <a:rPr lang="en-US" dirty="0"/>
              <a:t/>
            </a:r>
            <a:br>
              <a:rPr lang="en-US" dirty="0"/>
            </a:br>
            <a:endParaRPr lang="en-US" dirty="0"/>
          </a:p>
        </p:txBody>
      </p:sp>
      <p:sp>
        <p:nvSpPr>
          <p:cNvPr id="3" name="Text Placeholder 2"/>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D1FC8A2C-CB95-4062-98A2-00D50ACAB9E7}"/>
              </a:ext>
            </a:extLst>
          </p:cNvPr>
          <p:cNvGrpSpPr/>
          <p:nvPr/>
        </p:nvGrpSpPr>
        <p:grpSpPr>
          <a:xfrm>
            <a:off x="457200" y="942975"/>
            <a:ext cx="7393858" cy="3911610"/>
            <a:chOff x="1011635" y="1609354"/>
            <a:chExt cx="10591642" cy="5406819"/>
          </a:xfrm>
        </p:grpSpPr>
        <p:pic>
          <p:nvPicPr>
            <p:cNvPr id="5" name="Picture 4">
              <a:extLst>
                <a:ext uri="{FF2B5EF4-FFF2-40B4-BE49-F238E27FC236}">
                  <a16:creationId xmlns:a16="http://schemas.microsoft.com/office/drawing/2014/main" id="{08F5AB29-2818-4A5A-86BE-E71EEFA50FC9}"/>
                </a:ext>
              </a:extLst>
            </p:cNvPr>
            <p:cNvPicPr>
              <a:picLocks noChangeAspect="1"/>
            </p:cNvPicPr>
            <p:nvPr/>
          </p:nvPicPr>
          <p:blipFill rotWithShape="1">
            <a:blip r:embed="rId2"/>
            <a:srcRect l="6883" t="23294" r="22740"/>
            <a:stretch/>
          </p:blipFill>
          <p:spPr>
            <a:xfrm>
              <a:off x="1011635" y="1609354"/>
              <a:ext cx="7320261" cy="4487944"/>
            </a:xfrm>
            <a:prstGeom prst="rect">
              <a:avLst/>
            </a:prstGeom>
            <a:ln>
              <a:solidFill>
                <a:schemeClr val="tx1"/>
              </a:solidFill>
            </a:ln>
          </p:spPr>
        </p:pic>
        <p:pic>
          <p:nvPicPr>
            <p:cNvPr id="6" name="Picture 5">
              <a:extLst>
                <a:ext uri="{FF2B5EF4-FFF2-40B4-BE49-F238E27FC236}">
                  <a16:creationId xmlns:a16="http://schemas.microsoft.com/office/drawing/2014/main" id="{99556ACE-F5B0-4B00-9AC3-B9860F95E14F}"/>
                </a:ext>
              </a:extLst>
            </p:cNvPr>
            <p:cNvPicPr>
              <a:picLocks noChangeAspect="1"/>
            </p:cNvPicPr>
            <p:nvPr/>
          </p:nvPicPr>
          <p:blipFill rotWithShape="1">
            <a:blip r:embed="rId3"/>
            <a:srcRect l="19006" t="24292" r="32397" b="28950"/>
            <a:stretch/>
          </p:blipFill>
          <p:spPr>
            <a:xfrm>
              <a:off x="5060515" y="3475076"/>
              <a:ext cx="6542762" cy="3541097"/>
            </a:xfrm>
            <a:prstGeom prst="rect">
              <a:avLst/>
            </a:prstGeom>
            <a:ln>
              <a:solidFill>
                <a:schemeClr val="tx1"/>
              </a:solidFill>
            </a:ln>
          </p:spPr>
        </p:pic>
      </p:grpSp>
    </p:spTree>
    <p:extLst>
      <p:ext uri="{BB962C8B-B14F-4D97-AF65-F5344CB8AC3E}">
        <p14:creationId xmlns:p14="http://schemas.microsoft.com/office/powerpoint/2010/main" val="311464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“Pressured”</a:t>
            </a:r>
          </a:p>
        </p:txBody>
      </p:sp>
      <p:sp>
        <p:nvSpPr>
          <p:cNvPr id="24" name="Content Placeholder 4">
            <a:extLst>
              <a:ext uri="{FF2B5EF4-FFF2-40B4-BE49-F238E27FC236}">
                <a16:creationId xmlns:a16="http://schemas.microsoft.com/office/drawing/2014/main" id="{BFFB4399-FA02-482C-93F6-7161BDFD3595}"/>
              </a:ext>
            </a:extLst>
          </p:cNvPr>
          <p:cNvSpPr txBox="1">
            <a:spLocks/>
          </p:cNvSpPr>
          <p:nvPr/>
        </p:nvSpPr>
        <p:spPr>
          <a:xfrm>
            <a:off x="6581774" y="775550"/>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35" name="Content Placeholder 4">
            <a:extLst>
              <a:ext uri="{FF2B5EF4-FFF2-40B4-BE49-F238E27FC236}">
                <a16:creationId xmlns:a16="http://schemas.microsoft.com/office/drawing/2014/main" id="{BF2405C6-289F-4A23-8926-BC00A67E17CF}"/>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36" name="Content Placeholder 4">
            <a:extLst>
              <a:ext uri="{FF2B5EF4-FFF2-40B4-BE49-F238E27FC236}">
                <a16:creationId xmlns:a16="http://schemas.microsoft.com/office/drawing/2014/main" id="{5270F127-7FD0-4469-997F-206AB0A55AEF}"/>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37" name="Content Placeholder 4">
            <a:extLst>
              <a:ext uri="{FF2B5EF4-FFF2-40B4-BE49-F238E27FC236}">
                <a16:creationId xmlns:a16="http://schemas.microsoft.com/office/drawing/2014/main" id="{D9ABF090-522E-4340-B1A4-229228173FF4}"/>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38" name="Content Placeholder 4">
            <a:extLst>
              <a:ext uri="{FF2B5EF4-FFF2-40B4-BE49-F238E27FC236}">
                <a16:creationId xmlns:a16="http://schemas.microsoft.com/office/drawing/2014/main" id="{AF09C52A-DAEB-4D82-BCB1-7889E6EC339E}"/>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39" name="Content Placeholder 4">
            <a:extLst>
              <a:ext uri="{FF2B5EF4-FFF2-40B4-BE49-F238E27FC236}">
                <a16:creationId xmlns:a16="http://schemas.microsoft.com/office/drawing/2014/main" id="{4194E676-982E-48DA-93F0-343B0643F92B}"/>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0" name="Content Placeholder 4">
            <a:extLst>
              <a:ext uri="{FF2B5EF4-FFF2-40B4-BE49-F238E27FC236}">
                <a16:creationId xmlns:a16="http://schemas.microsoft.com/office/drawing/2014/main" id="{D0C76BA1-EC34-4A09-A06F-4C715FB48FD0}"/>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2" name="Content Placeholder 4">
            <a:extLst>
              <a:ext uri="{FF2B5EF4-FFF2-40B4-BE49-F238E27FC236}">
                <a16:creationId xmlns:a16="http://schemas.microsoft.com/office/drawing/2014/main" id="{FD39971C-3EE7-4D29-933F-0736AEB546D8}"/>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2" name="TextBox 1">
            <a:extLst>
              <a:ext uri="{FF2B5EF4-FFF2-40B4-BE49-F238E27FC236}">
                <a16:creationId xmlns:a16="http://schemas.microsoft.com/office/drawing/2014/main" id="{F49D8DFD-F55B-4493-B1DA-E047284FB7DB}"/>
              </a:ext>
            </a:extLst>
          </p:cNvPr>
          <p:cNvSpPr txBox="1"/>
          <p:nvPr/>
        </p:nvSpPr>
        <p:spPr>
          <a:xfrm>
            <a:off x="5269168" y="100864"/>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5" name="Content Placeholder 4">
            <a:extLst>
              <a:ext uri="{FF2B5EF4-FFF2-40B4-BE49-F238E27FC236}">
                <a16:creationId xmlns:a16="http://schemas.microsoft.com/office/drawing/2014/main" id="{4BE5A4A3-2FBB-468F-92D3-09B02BAA8FA0}"/>
              </a:ext>
            </a:extLst>
          </p:cNvPr>
          <p:cNvSpPr txBox="1">
            <a:spLocks/>
          </p:cNvSpPr>
          <p:nvPr/>
        </p:nvSpPr>
        <p:spPr>
          <a:xfrm>
            <a:off x="6581774" y="1252576"/>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Financial</a:t>
            </a:r>
          </a:p>
        </p:txBody>
      </p:sp>
      <p:sp>
        <p:nvSpPr>
          <p:cNvPr id="41" name="Content Placeholder 4">
            <a:extLst>
              <a:ext uri="{FF2B5EF4-FFF2-40B4-BE49-F238E27FC236}">
                <a16:creationId xmlns:a16="http://schemas.microsoft.com/office/drawing/2014/main" id="{A5125912-9A9D-4E08-AFE6-FC374180BEC8}"/>
              </a:ext>
            </a:extLst>
          </p:cNvPr>
          <p:cNvSpPr txBox="1">
            <a:spLocks/>
          </p:cNvSpPr>
          <p:nvPr/>
        </p:nvSpPr>
        <p:spPr>
          <a:xfrm>
            <a:off x="6581773" y="1263626"/>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536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4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0"/>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2"/>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9" grpId="0"/>
      <p:bldP spid="24" grpId="0"/>
      <p:bldP spid="24" grpId="1"/>
      <p:bldP spid="35" grpId="0"/>
      <p:bldP spid="35" grpId="1"/>
      <p:bldP spid="36" grpId="0"/>
      <p:bldP spid="36" grpId="1"/>
      <p:bldP spid="37" grpId="0"/>
      <p:bldP spid="37" grpId="1"/>
      <p:bldP spid="38" grpId="0"/>
      <p:bldP spid="38" grpId="1"/>
      <p:bldP spid="39" grpId="0"/>
      <p:bldP spid="39" grpId="1"/>
      <p:bldP spid="40" grpId="0"/>
      <p:bldP spid="40" grpId="1"/>
      <p:bldP spid="42" grpId="0"/>
      <p:bldP spid="42" grpId="1"/>
      <p:bldP spid="2" grpId="0"/>
      <p:bldP spid="25" grpId="0"/>
      <p:bldP spid="25" grpId="1"/>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7" name="Content Placeholder 4">
            <a:extLst>
              <a:ext uri="{FF2B5EF4-FFF2-40B4-BE49-F238E27FC236}">
                <a16:creationId xmlns:a16="http://schemas.microsoft.com/office/drawing/2014/main" id="{97425BB3-7795-40DF-8C0C-434F3C8E58AC}"/>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Psychological</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20" name="Content Placeholder 4">
            <a:extLst>
              <a:ext uri="{FF2B5EF4-FFF2-40B4-BE49-F238E27FC236}">
                <a16:creationId xmlns:a16="http://schemas.microsoft.com/office/drawing/2014/main" id="{2358C711-4035-4A6B-8B7E-902E3DE36FED}"/>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Financial</a:t>
            </a:r>
          </a:p>
        </p:txBody>
      </p:sp>
      <p:sp>
        <p:nvSpPr>
          <p:cNvPr id="21" name="Content Placeholder 4">
            <a:extLst>
              <a:ext uri="{FF2B5EF4-FFF2-40B4-BE49-F238E27FC236}">
                <a16:creationId xmlns:a16="http://schemas.microsoft.com/office/drawing/2014/main" id="{A61ADE77-D817-4258-B339-31333CE6BB69}"/>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Sexual</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85000"/>
                  </a:schemeClr>
                </a:solidFill>
                <a:latin typeface="Trebuchet MS" panose="020B0603020202020204" pitchFamily="34" charset="0"/>
              </a:rPr>
              <a:t>“</a:t>
            </a:r>
            <a:r>
              <a:rPr lang="en-US" sz="1500" dirty="0">
                <a:solidFill>
                  <a:schemeClr val="bg1">
                    <a:lumMod val="95000"/>
                  </a:schemeClr>
                </a:solidFill>
                <a:latin typeface="Trebuchet MS" panose="020B0603020202020204" pitchFamily="34" charset="0"/>
              </a:rPr>
              <a:t>Pressured</a:t>
            </a:r>
            <a:r>
              <a:rPr lang="en-US" sz="1500" dirty="0">
                <a:solidFill>
                  <a:schemeClr val="bg1">
                    <a:lumMod val="85000"/>
                  </a:schemeClr>
                </a:solidFill>
                <a:latin typeface="Trebuchet MS" panose="020B0603020202020204" pitchFamily="34" charset="0"/>
              </a:rPr>
              <a:t>”</a:t>
            </a:r>
          </a:p>
        </p:txBody>
      </p:sp>
      <p:sp>
        <p:nvSpPr>
          <p:cNvPr id="24" name="Content Placeholder 4">
            <a:extLst>
              <a:ext uri="{FF2B5EF4-FFF2-40B4-BE49-F238E27FC236}">
                <a16:creationId xmlns:a16="http://schemas.microsoft.com/office/drawing/2014/main" id="{08182BA8-13A1-490B-B9B9-D6BA4E095F6E}"/>
              </a:ext>
            </a:extLst>
          </p:cNvPr>
          <p:cNvSpPr txBox="1">
            <a:spLocks/>
          </p:cNvSpPr>
          <p:nvPr/>
        </p:nvSpPr>
        <p:spPr>
          <a:xfrm>
            <a:off x="6581773" y="2236466"/>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Self-neglect</a:t>
            </a:r>
          </a:p>
        </p:txBody>
      </p:sp>
      <p:sp>
        <p:nvSpPr>
          <p:cNvPr id="35" name="Content Placeholder 4">
            <a:extLst>
              <a:ext uri="{FF2B5EF4-FFF2-40B4-BE49-F238E27FC236}">
                <a16:creationId xmlns:a16="http://schemas.microsoft.com/office/drawing/2014/main" id="{61517929-A77E-4010-881C-C5DAA2F9D901}"/>
              </a:ext>
            </a:extLst>
          </p:cNvPr>
          <p:cNvSpPr txBox="1">
            <a:spLocks/>
          </p:cNvSpPr>
          <p:nvPr/>
        </p:nvSpPr>
        <p:spPr>
          <a:xfrm>
            <a:off x="6581774"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Neglect</a:t>
            </a:r>
          </a:p>
        </p:txBody>
      </p:sp>
      <p:sp>
        <p:nvSpPr>
          <p:cNvPr id="36" name="Content Placeholder 4">
            <a:extLst>
              <a:ext uri="{FF2B5EF4-FFF2-40B4-BE49-F238E27FC236}">
                <a16:creationId xmlns:a16="http://schemas.microsoft.com/office/drawing/2014/main" id="{DF29074F-57C8-446C-BE6E-EAF1BF96363B}"/>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“Hazard”</a:t>
            </a:r>
          </a:p>
        </p:txBody>
      </p:sp>
      <p:sp>
        <p:nvSpPr>
          <p:cNvPr id="37" name="Content Placeholder 4">
            <a:extLst>
              <a:ext uri="{FF2B5EF4-FFF2-40B4-BE49-F238E27FC236}">
                <a16:creationId xmlns:a16="http://schemas.microsoft.com/office/drawing/2014/main" id="{2722D0CD-5749-45B3-B381-22F7EA679DD5}"/>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38" name="Content Placeholder 4">
            <a:extLst>
              <a:ext uri="{FF2B5EF4-FFF2-40B4-BE49-F238E27FC236}">
                <a16:creationId xmlns:a16="http://schemas.microsoft.com/office/drawing/2014/main" id="{49E25E33-60F0-42B2-9D3C-721525206E0E}"/>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39" name="Content Placeholder 4">
            <a:extLst>
              <a:ext uri="{FF2B5EF4-FFF2-40B4-BE49-F238E27FC236}">
                <a16:creationId xmlns:a16="http://schemas.microsoft.com/office/drawing/2014/main" id="{886B4D39-4B4B-4E6E-B1E9-114FB4DDE652}"/>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40" name="Content Placeholder 4">
            <a:extLst>
              <a:ext uri="{FF2B5EF4-FFF2-40B4-BE49-F238E27FC236}">
                <a16:creationId xmlns:a16="http://schemas.microsoft.com/office/drawing/2014/main" id="{F0373837-FFEA-4B90-A7D8-835526557232}"/>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1" name="Content Placeholder 4">
            <a:extLst>
              <a:ext uri="{FF2B5EF4-FFF2-40B4-BE49-F238E27FC236}">
                <a16:creationId xmlns:a16="http://schemas.microsoft.com/office/drawing/2014/main" id="{69959212-0184-40DE-B19B-B3A780A5E0D2}"/>
              </a:ext>
            </a:extLst>
          </p:cNvPr>
          <p:cNvSpPr txBox="1">
            <a:spLocks/>
          </p:cNvSpPr>
          <p:nvPr/>
        </p:nvSpPr>
        <p:spPr>
          <a:xfrm>
            <a:off x="6583341" y="2746656"/>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2" name="Content Placeholder 4">
            <a:extLst>
              <a:ext uri="{FF2B5EF4-FFF2-40B4-BE49-F238E27FC236}">
                <a16:creationId xmlns:a16="http://schemas.microsoft.com/office/drawing/2014/main" id="{3C10C790-8FFB-4172-88DE-FAE1E1318E36}"/>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3" name="Content Placeholder 4">
            <a:extLst>
              <a:ext uri="{FF2B5EF4-FFF2-40B4-BE49-F238E27FC236}">
                <a16:creationId xmlns:a16="http://schemas.microsoft.com/office/drawing/2014/main" id="{4522CBD4-003B-407D-8780-D21C38DCEF99}"/>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4" name="Content Placeholder 4">
            <a:extLst>
              <a:ext uri="{FF2B5EF4-FFF2-40B4-BE49-F238E27FC236}">
                <a16:creationId xmlns:a16="http://schemas.microsoft.com/office/drawing/2014/main" id="{4C6080B9-3BA6-4041-8433-AA1A61B1D2BB}"/>
              </a:ext>
            </a:extLst>
          </p:cNvPr>
          <p:cNvSpPr txBox="1">
            <a:spLocks/>
          </p:cNvSpPr>
          <p:nvPr/>
        </p:nvSpPr>
        <p:spPr>
          <a:xfrm>
            <a:off x="6583341" y="125927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45" name="Content Placeholder 4">
            <a:extLst>
              <a:ext uri="{FF2B5EF4-FFF2-40B4-BE49-F238E27FC236}">
                <a16:creationId xmlns:a16="http://schemas.microsoft.com/office/drawing/2014/main" id="{0F3332CE-1922-480B-94C9-5D1DD6A06332}"/>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25" name="TextBox 24">
            <a:extLst>
              <a:ext uri="{FF2B5EF4-FFF2-40B4-BE49-F238E27FC236}">
                <a16:creationId xmlns:a16="http://schemas.microsoft.com/office/drawing/2014/main" id="{2258E484-3D74-4F18-A9D3-6DD88818262E}"/>
              </a:ext>
            </a:extLst>
          </p:cNvPr>
          <p:cNvSpPr txBox="1"/>
          <p:nvPr/>
        </p:nvSpPr>
        <p:spPr>
          <a:xfrm>
            <a:off x="5234756" y="126695"/>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455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Trebuchet MS" panose="020B0603020202020204" pitchFamily="34" charset="0"/>
              </a:rPr>
              <a:t>“Threat[</a:t>
            </a:r>
            <a:r>
              <a:rPr lang="en-US" sz="1500" dirty="0" err="1">
                <a:latin typeface="Trebuchet MS" panose="020B0603020202020204" pitchFamily="34" charset="0"/>
              </a:rPr>
              <a:t>ened</a:t>
            </a:r>
            <a:r>
              <a:rPr lang="en-US" sz="1500" dirty="0">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8" name="Content Placeholder 4">
            <a:extLst>
              <a:ext uri="{FF2B5EF4-FFF2-40B4-BE49-F238E27FC236}">
                <a16:creationId xmlns:a16="http://schemas.microsoft.com/office/drawing/2014/main" id="{12CF0662-9F4A-452E-AC55-6B03CE411616}"/>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23" name="Content Placeholder 4">
            <a:extLst>
              <a:ext uri="{FF2B5EF4-FFF2-40B4-BE49-F238E27FC236}">
                <a16:creationId xmlns:a16="http://schemas.microsoft.com/office/drawing/2014/main" id="{7C815BE4-7592-459E-955E-A8F4174FB54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Physical</a:t>
            </a:r>
          </a:p>
        </p:txBody>
      </p:sp>
      <p:sp>
        <p:nvSpPr>
          <p:cNvPr id="25" name="Content Placeholder 4">
            <a:extLst>
              <a:ext uri="{FF2B5EF4-FFF2-40B4-BE49-F238E27FC236}">
                <a16:creationId xmlns:a16="http://schemas.microsoft.com/office/drawing/2014/main" id="{70D689B5-90F1-4B91-A874-BEE938E6940F}"/>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Isolation</a:t>
            </a:r>
          </a:p>
        </p:txBody>
      </p:sp>
      <p:sp>
        <p:nvSpPr>
          <p:cNvPr id="26" name="Content Placeholder 4">
            <a:extLst>
              <a:ext uri="{FF2B5EF4-FFF2-40B4-BE49-F238E27FC236}">
                <a16:creationId xmlns:a16="http://schemas.microsoft.com/office/drawing/2014/main" id="{72559552-952A-4DBD-8C03-E19587E4DB95}"/>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Abandonment</a:t>
            </a:r>
          </a:p>
        </p:txBody>
      </p:sp>
      <p:sp>
        <p:nvSpPr>
          <p:cNvPr id="28" name="Content Placeholder 4">
            <a:extLst>
              <a:ext uri="{FF2B5EF4-FFF2-40B4-BE49-F238E27FC236}">
                <a16:creationId xmlns:a16="http://schemas.microsoft.com/office/drawing/2014/main" id="{95212928-32D4-4B0A-9C7F-07B53DD479B2}"/>
              </a:ext>
            </a:extLst>
          </p:cNvPr>
          <p:cNvSpPr txBox="1">
            <a:spLocks/>
          </p:cNvSpPr>
          <p:nvPr/>
        </p:nvSpPr>
        <p:spPr>
          <a:xfrm>
            <a:off x="6581775" y="2745090"/>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Psychological</a:t>
            </a:r>
          </a:p>
        </p:txBody>
      </p:sp>
      <p:sp>
        <p:nvSpPr>
          <p:cNvPr id="30" name="Content Placeholder 4">
            <a:extLst>
              <a:ext uri="{FF2B5EF4-FFF2-40B4-BE49-F238E27FC236}">
                <a16:creationId xmlns:a16="http://schemas.microsoft.com/office/drawing/2014/main" id="{7EC2FA71-43E0-458C-BA73-2A02A8D541D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31" name="Content Placeholder 4">
            <a:extLst>
              <a:ext uri="{FF2B5EF4-FFF2-40B4-BE49-F238E27FC236}">
                <a16:creationId xmlns:a16="http://schemas.microsoft.com/office/drawing/2014/main" id="{380E0B45-835C-4470-AA49-7C8D24B07FF6}"/>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32" name="Content Placeholder 4">
            <a:extLst>
              <a:ext uri="{FF2B5EF4-FFF2-40B4-BE49-F238E27FC236}">
                <a16:creationId xmlns:a16="http://schemas.microsoft.com/office/drawing/2014/main" id="{10766799-994C-4605-AB53-24437CFBF1A3}"/>
              </a:ext>
            </a:extLst>
          </p:cNvPr>
          <p:cNvSpPr txBox="1">
            <a:spLocks/>
          </p:cNvSpPr>
          <p:nvPr/>
        </p:nvSpPr>
        <p:spPr>
          <a:xfrm>
            <a:off x="6581775" y="1257709"/>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Financial</a:t>
            </a:r>
          </a:p>
        </p:txBody>
      </p:sp>
      <p:sp>
        <p:nvSpPr>
          <p:cNvPr id="33" name="Content Placeholder 4">
            <a:extLst>
              <a:ext uri="{FF2B5EF4-FFF2-40B4-BE49-F238E27FC236}">
                <a16:creationId xmlns:a16="http://schemas.microsoft.com/office/drawing/2014/main" id="{9AF6D013-7D94-4673-9011-66EB7FD2999D}"/>
              </a:ext>
            </a:extLst>
          </p:cNvPr>
          <p:cNvSpPr txBox="1">
            <a:spLocks/>
          </p:cNvSpPr>
          <p:nvPr/>
        </p:nvSpPr>
        <p:spPr>
          <a:xfrm>
            <a:off x="6581775" y="765282"/>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Sexual</a:t>
            </a:r>
          </a:p>
        </p:txBody>
      </p:sp>
      <p:sp>
        <p:nvSpPr>
          <p:cNvPr id="34" name="Content Placeholder 4">
            <a:extLst>
              <a:ext uri="{FF2B5EF4-FFF2-40B4-BE49-F238E27FC236}">
                <a16:creationId xmlns:a16="http://schemas.microsoft.com/office/drawing/2014/main" id="{5789615F-3CF5-47E4-B9BB-E1627DAC062C}"/>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50" name="Content Placeholder 4">
            <a:extLst>
              <a:ext uri="{FF2B5EF4-FFF2-40B4-BE49-F238E27FC236}">
                <a16:creationId xmlns:a16="http://schemas.microsoft.com/office/drawing/2014/main" id="{246FBFCA-C0D3-4419-9E24-F3912D698CDA}"/>
              </a:ext>
            </a:extLst>
          </p:cNvPr>
          <p:cNvSpPr txBox="1">
            <a:spLocks/>
          </p:cNvSpPr>
          <p:nvPr/>
        </p:nvSpPr>
        <p:spPr>
          <a:xfrm>
            <a:off x="6583341" y="766848"/>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51" name="Content Placeholder 4">
            <a:extLst>
              <a:ext uri="{FF2B5EF4-FFF2-40B4-BE49-F238E27FC236}">
                <a16:creationId xmlns:a16="http://schemas.microsoft.com/office/drawing/2014/main" id="{243DF13D-807B-43EF-A353-C6449EEB9041}"/>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52" name="Content Placeholder 4">
            <a:extLst>
              <a:ext uri="{FF2B5EF4-FFF2-40B4-BE49-F238E27FC236}">
                <a16:creationId xmlns:a16="http://schemas.microsoft.com/office/drawing/2014/main" id="{234629E5-1420-4DB0-86B2-AB04111D64A0}"/>
              </a:ext>
            </a:extLst>
          </p:cNvPr>
          <p:cNvSpPr txBox="1">
            <a:spLocks/>
          </p:cNvSpPr>
          <p:nvPr/>
        </p:nvSpPr>
        <p:spPr>
          <a:xfrm>
            <a:off x="6581773" y="3811118"/>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53" name="Content Placeholder 4">
            <a:extLst>
              <a:ext uri="{FF2B5EF4-FFF2-40B4-BE49-F238E27FC236}">
                <a16:creationId xmlns:a16="http://schemas.microsoft.com/office/drawing/2014/main" id="{E20B4AD0-F35A-46E7-B802-33F9107F94E7}"/>
              </a:ext>
            </a:extLst>
          </p:cNvPr>
          <p:cNvSpPr txBox="1">
            <a:spLocks/>
          </p:cNvSpPr>
          <p:nvPr/>
        </p:nvSpPr>
        <p:spPr>
          <a:xfrm>
            <a:off x="6581773" y="3299696"/>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54" name="Content Placeholder 4">
            <a:extLst>
              <a:ext uri="{FF2B5EF4-FFF2-40B4-BE49-F238E27FC236}">
                <a16:creationId xmlns:a16="http://schemas.microsoft.com/office/drawing/2014/main" id="{237E8F0C-66DB-43AE-B6C7-B3015C2A6202}"/>
              </a:ext>
            </a:extLst>
          </p:cNvPr>
          <p:cNvSpPr txBox="1">
            <a:spLocks/>
          </p:cNvSpPr>
          <p:nvPr/>
        </p:nvSpPr>
        <p:spPr>
          <a:xfrm>
            <a:off x="6581774" y="2747669"/>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55" name="Content Placeholder 4">
            <a:extLst>
              <a:ext uri="{FF2B5EF4-FFF2-40B4-BE49-F238E27FC236}">
                <a16:creationId xmlns:a16="http://schemas.microsoft.com/office/drawing/2014/main" id="{4923E2E2-82EA-4993-9932-2C9AF5DC2623}"/>
              </a:ext>
            </a:extLst>
          </p:cNvPr>
          <p:cNvSpPr txBox="1">
            <a:spLocks/>
          </p:cNvSpPr>
          <p:nvPr/>
        </p:nvSpPr>
        <p:spPr>
          <a:xfrm>
            <a:off x="6583339" y="2225470"/>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56" name="Content Placeholder 4">
            <a:extLst>
              <a:ext uri="{FF2B5EF4-FFF2-40B4-BE49-F238E27FC236}">
                <a16:creationId xmlns:a16="http://schemas.microsoft.com/office/drawing/2014/main" id="{70563226-A3F6-47B9-9D45-C3AABE155457}"/>
              </a:ext>
            </a:extLst>
          </p:cNvPr>
          <p:cNvSpPr txBox="1">
            <a:spLocks/>
          </p:cNvSpPr>
          <p:nvPr/>
        </p:nvSpPr>
        <p:spPr>
          <a:xfrm>
            <a:off x="6581774" y="1747346"/>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57" name="Content Placeholder 4">
            <a:extLst>
              <a:ext uri="{FF2B5EF4-FFF2-40B4-BE49-F238E27FC236}">
                <a16:creationId xmlns:a16="http://schemas.microsoft.com/office/drawing/2014/main" id="{E471C738-CB0E-4C3F-8416-B8C0D5BB2417}"/>
              </a:ext>
            </a:extLst>
          </p:cNvPr>
          <p:cNvSpPr txBox="1">
            <a:spLocks/>
          </p:cNvSpPr>
          <p:nvPr/>
        </p:nvSpPr>
        <p:spPr>
          <a:xfrm>
            <a:off x="6581774" y="1262760"/>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58" name="Content Placeholder 4">
            <a:extLst>
              <a:ext uri="{FF2B5EF4-FFF2-40B4-BE49-F238E27FC236}">
                <a16:creationId xmlns:a16="http://schemas.microsoft.com/office/drawing/2014/main" id="{21C0A515-DB14-4CC4-A29D-B4577C2A9C27}"/>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59" name="TextBox 58">
            <a:extLst>
              <a:ext uri="{FF2B5EF4-FFF2-40B4-BE49-F238E27FC236}">
                <a16:creationId xmlns:a16="http://schemas.microsoft.com/office/drawing/2014/main" id="{3F64412E-616B-4E16-AFF9-3DD66203D00D}"/>
              </a:ext>
            </a:extLst>
          </p:cNvPr>
          <p:cNvSpPr txBox="1"/>
          <p:nvPr/>
        </p:nvSpPr>
        <p:spPr>
          <a:xfrm>
            <a:off x="5274085" y="129306"/>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563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a:extLst>
              <a:ext uri="{FF2B5EF4-FFF2-40B4-BE49-F238E27FC236}">
                <a16:creationId xmlns:a16="http://schemas.microsoft.com/office/drawing/2014/main" id="{E71591B0-DD30-43D0-9CDD-2593CA2F5192}"/>
              </a:ext>
            </a:extLst>
          </p:cNvPr>
          <p:cNvSpPr txBox="1">
            <a:spLocks/>
          </p:cNvSpPr>
          <p:nvPr/>
        </p:nvSpPr>
        <p:spPr>
          <a:xfrm>
            <a:off x="6581770" y="2746015"/>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Psychological</a:t>
            </a:r>
          </a:p>
        </p:txBody>
      </p:sp>
      <p:sp>
        <p:nvSpPr>
          <p:cNvPr id="24" name="Content Placeholder 4">
            <a:extLst>
              <a:ext uri="{FF2B5EF4-FFF2-40B4-BE49-F238E27FC236}">
                <a16:creationId xmlns:a16="http://schemas.microsoft.com/office/drawing/2014/main" id="{3E0E9256-A213-4096-9774-53A033D8C4D5}"/>
              </a:ext>
            </a:extLst>
          </p:cNvPr>
          <p:cNvSpPr txBox="1">
            <a:spLocks/>
          </p:cNvSpPr>
          <p:nvPr/>
        </p:nvSpPr>
        <p:spPr>
          <a:xfrm>
            <a:off x="6581771" y="767857"/>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Sexual</a:t>
            </a:r>
          </a:p>
        </p:txBody>
      </p:sp>
      <p:sp>
        <p:nvSpPr>
          <p:cNvPr id="26" name="Content Placeholder 4">
            <a:extLst>
              <a:ext uri="{FF2B5EF4-FFF2-40B4-BE49-F238E27FC236}">
                <a16:creationId xmlns:a16="http://schemas.microsoft.com/office/drawing/2014/main" id="{E402F20F-1EE4-4137-AE05-D75909F29005}"/>
              </a:ext>
            </a:extLst>
          </p:cNvPr>
          <p:cNvSpPr txBox="1">
            <a:spLocks/>
          </p:cNvSpPr>
          <p:nvPr/>
        </p:nvSpPr>
        <p:spPr>
          <a:xfrm>
            <a:off x="6581771" y="1260595"/>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rgbClr val="FF0000"/>
                </a:solidFill>
                <a:latin typeface="Trebuchet MS" panose="020B0603020202020204" pitchFamily="34" charset="0"/>
              </a:rPr>
              <a:t>Financial</a:t>
            </a:r>
          </a:p>
        </p:txBody>
      </p:sp>
      <p:sp>
        <p:nvSpPr>
          <p:cNvPr id="14" name="Content Placeholder 4">
            <a:extLst>
              <a:ext uri="{FF2B5EF4-FFF2-40B4-BE49-F238E27FC236}">
                <a16:creationId xmlns:a16="http://schemas.microsoft.com/office/drawing/2014/main" id="{0B821A62-F213-4757-AFC6-615649F126F9}"/>
              </a:ext>
            </a:extLst>
          </p:cNvPr>
          <p:cNvSpPr txBox="1">
            <a:spLocks/>
          </p:cNvSpPr>
          <p:nvPr/>
        </p:nvSpPr>
        <p:spPr>
          <a:xfrm>
            <a:off x="6581775" y="272857"/>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Physical</a:t>
            </a:r>
          </a:p>
        </p:txBody>
      </p:sp>
      <p:sp>
        <p:nvSpPr>
          <p:cNvPr id="15" name="Content Placeholder 4">
            <a:extLst>
              <a:ext uri="{FF2B5EF4-FFF2-40B4-BE49-F238E27FC236}">
                <a16:creationId xmlns:a16="http://schemas.microsoft.com/office/drawing/2014/main" id="{B14D1522-2C77-4159-BF2A-2D737D281A38}"/>
              </a:ext>
            </a:extLst>
          </p:cNvPr>
          <p:cNvSpPr txBox="1">
            <a:spLocks/>
          </p:cNvSpPr>
          <p:nvPr/>
        </p:nvSpPr>
        <p:spPr>
          <a:xfrm>
            <a:off x="6581775" y="3807215"/>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Isolation</a:t>
            </a:r>
          </a:p>
        </p:txBody>
      </p:sp>
      <p:sp>
        <p:nvSpPr>
          <p:cNvPr id="16" name="Content Placeholder 4">
            <a:extLst>
              <a:ext uri="{FF2B5EF4-FFF2-40B4-BE49-F238E27FC236}">
                <a16:creationId xmlns:a16="http://schemas.microsoft.com/office/drawing/2014/main" id="{B18AC7D7-B4CF-4C82-9D04-380546FFE8DC}"/>
              </a:ext>
            </a:extLst>
          </p:cNvPr>
          <p:cNvSpPr txBox="1">
            <a:spLocks/>
          </p:cNvSpPr>
          <p:nvPr/>
        </p:nvSpPr>
        <p:spPr>
          <a:xfrm>
            <a:off x="6581775" y="3304687"/>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Abandonment</a:t>
            </a:r>
          </a:p>
        </p:txBody>
      </p:sp>
      <p:sp>
        <p:nvSpPr>
          <p:cNvPr id="18" name="Content Placeholder 4">
            <a:extLst>
              <a:ext uri="{FF2B5EF4-FFF2-40B4-BE49-F238E27FC236}">
                <a16:creationId xmlns:a16="http://schemas.microsoft.com/office/drawing/2014/main" id="{F6C6E667-B6D2-49FA-BA7F-6D80B3BDA32E}"/>
              </a:ext>
            </a:extLst>
          </p:cNvPr>
          <p:cNvSpPr txBox="1">
            <a:spLocks/>
          </p:cNvSpPr>
          <p:nvPr/>
        </p:nvSpPr>
        <p:spPr>
          <a:xfrm>
            <a:off x="6581775" y="2242562"/>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Self-neglect</a:t>
            </a:r>
          </a:p>
        </p:txBody>
      </p:sp>
      <p:sp>
        <p:nvSpPr>
          <p:cNvPr id="19" name="Content Placeholder 4">
            <a:extLst>
              <a:ext uri="{FF2B5EF4-FFF2-40B4-BE49-F238E27FC236}">
                <a16:creationId xmlns:a16="http://schemas.microsoft.com/office/drawing/2014/main" id="{1231288C-929A-41E9-838E-67D0607362DC}"/>
              </a:ext>
            </a:extLst>
          </p:cNvPr>
          <p:cNvSpPr txBox="1">
            <a:spLocks/>
          </p:cNvSpPr>
          <p:nvPr/>
        </p:nvSpPr>
        <p:spPr>
          <a:xfrm>
            <a:off x="6581775" y="1750135"/>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Neglect</a:t>
            </a:r>
          </a:p>
        </p:txBody>
      </p:sp>
      <p:sp>
        <p:nvSpPr>
          <p:cNvPr id="22" name="Content Placeholder 4">
            <a:extLst>
              <a:ext uri="{FF2B5EF4-FFF2-40B4-BE49-F238E27FC236}">
                <a16:creationId xmlns:a16="http://schemas.microsoft.com/office/drawing/2014/main" id="{0EC0B639-CE37-43F2-84D0-79CCF65FBA1B}"/>
              </a:ext>
            </a:extLst>
          </p:cNvPr>
          <p:cNvSpPr txBox="1">
            <a:spLocks/>
          </p:cNvSpPr>
          <p:nvPr/>
        </p:nvSpPr>
        <p:spPr>
          <a:xfrm>
            <a:off x="6581775" y="4328935"/>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lumMod val="85000"/>
                  </a:schemeClr>
                </a:solidFill>
                <a:latin typeface="Trebuchet MS" panose="020B0603020202020204" pitchFamily="34" charset="0"/>
              </a:rPr>
              <a:t>Abduction</a:t>
            </a:r>
          </a:p>
        </p:txBody>
      </p:sp>
      <p:sp>
        <p:nvSpPr>
          <p:cNvPr id="25" name="Content Placeholder 4">
            <a:extLst>
              <a:ext uri="{FF2B5EF4-FFF2-40B4-BE49-F238E27FC236}">
                <a16:creationId xmlns:a16="http://schemas.microsoft.com/office/drawing/2014/main" id="{CBFCB3B6-C99D-4C5D-94B6-82F7684C30D6}"/>
              </a:ext>
            </a:extLst>
          </p:cNvPr>
          <p:cNvSpPr txBox="1">
            <a:spLocks/>
          </p:cNvSpPr>
          <p:nvPr/>
        </p:nvSpPr>
        <p:spPr>
          <a:xfrm>
            <a:off x="209531" y="1890056"/>
            <a:ext cx="3576461" cy="524336"/>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Trebuchet MS" panose="020B0603020202020204" pitchFamily="34" charset="0"/>
              </a:rPr>
              <a:t>“Demeanor/personality/behavior changed”</a:t>
            </a:r>
          </a:p>
        </p:txBody>
      </p:sp>
      <p:sp>
        <p:nvSpPr>
          <p:cNvPr id="27" name="Content Placeholder 4">
            <a:extLst>
              <a:ext uri="{FF2B5EF4-FFF2-40B4-BE49-F238E27FC236}">
                <a16:creationId xmlns:a16="http://schemas.microsoft.com/office/drawing/2014/main" id="{E39BE791-B0F5-4CF6-8705-F7E53FBF585C}"/>
              </a:ext>
            </a:extLst>
          </p:cNvPr>
          <p:cNvSpPr txBox="1">
            <a:spLocks/>
          </p:cNvSpPr>
          <p:nvPr/>
        </p:nvSpPr>
        <p:spPr>
          <a:xfrm>
            <a:off x="2227247" y="1369485"/>
            <a:ext cx="1809750"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“Threat[</a:t>
            </a:r>
            <a:r>
              <a:rPr lang="en-US" sz="1500" dirty="0" err="1">
                <a:solidFill>
                  <a:schemeClr val="bg1">
                    <a:lumMod val="95000"/>
                  </a:schemeClr>
                </a:solidFill>
                <a:latin typeface="Trebuchet MS" panose="020B0603020202020204" pitchFamily="34" charset="0"/>
              </a:rPr>
              <a:t>ened</a:t>
            </a:r>
            <a:r>
              <a:rPr lang="en-US" sz="1500" dirty="0">
                <a:solidFill>
                  <a:schemeClr val="bg1">
                    <a:lumMod val="95000"/>
                  </a:schemeClr>
                </a:solidFill>
                <a:latin typeface="Trebuchet MS" panose="020B0603020202020204" pitchFamily="34" charset="0"/>
              </a:rPr>
              <a:t>]”</a:t>
            </a:r>
          </a:p>
        </p:txBody>
      </p:sp>
      <p:sp>
        <p:nvSpPr>
          <p:cNvPr id="29" name="Content Placeholder 4">
            <a:extLst>
              <a:ext uri="{FF2B5EF4-FFF2-40B4-BE49-F238E27FC236}">
                <a16:creationId xmlns:a16="http://schemas.microsoft.com/office/drawing/2014/main" id="{662D7ABF-829B-4EA1-AD49-0D7C1E4B3E06}"/>
              </a:ext>
            </a:extLst>
          </p:cNvPr>
          <p:cNvSpPr txBox="1">
            <a:spLocks/>
          </p:cNvSpPr>
          <p:nvPr/>
        </p:nvSpPr>
        <p:spPr>
          <a:xfrm>
            <a:off x="1062907" y="718502"/>
            <a:ext cx="1349345"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“Pressured”</a:t>
            </a:r>
          </a:p>
        </p:txBody>
      </p:sp>
      <p:sp>
        <p:nvSpPr>
          <p:cNvPr id="35" name="Content Placeholder 4">
            <a:extLst>
              <a:ext uri="{FF2B5EF4-FFF2-40B4-BE49-F238E27FC236}">
                <a16:creationId xmlns:a16="http://schemas.microsoft.com/office/drawing/2014/main" id="{7A0BF2C8-427C-444E-B3CC-B8F771AB5F92}"/>
              </a:ext>
            </a:extLst>
          </p:cNvPr>
          <p:cNvSpPr txBox="1">
            <a:spLocks/>
          </p:cNvSpPr>
          <p:nvPr/>
        </p:nvSpPr>
        <p:spPr>
          <a:xfrm>
            <a:off x="4036997" y="914432"/>
            <a:ext cx="1059267" cy="321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lumMod val="95000"/>
                  </a:schemeClr>
                </a:solidFill>
                <a:latin typeface="Trebuchet MS" panose="020B0603020202020204" pitchFamily="34" charset="0"/>
              </a:rPr>
              <a:t>“Hazard”</a:t>
            </a:r>
          </a:p>
        </p:txBody>
      </p:sp>
      <p:sp>
        <p:nvSpPr>
          <p:cNvPr id="36" name="Content Placeholder 4">
            <a:extLst>
              <a:ext uri="{FF2B5EF4-FFF2-40B4-BE49-F238E27FC236}">
                <a16:creationId xmlns:a16="http://schemas.microsoft.com/office/drawing/2014/main" id="{F4E37146-0F93-47EB-BE19-BA3AF445BCDC}"/>
              </a:ext>
            </a:extLst>
          </p:cNvPr>
          <p:cNvSpPr txBox="1">
            <a:spLocks/>
          </p:cNvSpPr>
          <p:nvPr/>
        </p:nvSpPr>
        <p:spPr>
          <a:xfrm>
            <a:off x="6581772" y="76236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Sexual</a:t>
            </a:r>
          </a:p>
        </p:txBody>
      </p:sp>
      <p:sp>
        <p:nvSpPr>
          <p:cNvPr id="37" name="Content Placeholder 4">
            <a:extLst>
              <a:ext uri="{FF2B5EF4-FFF2-40B4-BE49-F238E27FC236}">
                <a16:creationId xmlns:a16="http://schemas.microsoft.com/office/drawing/2014/main" id="{30ED4EE0-1F64-4C20-8397-017F9ECE9ADF}"/>
              </a:ext>
            </a:extLst>
          </p:cNvPr>
          <p:cNvSpPr txBox="1">
            <a:spLocks/>
          </p:cNvSpPr>
          <p:nvPr/>
        </p:nvSpPr>
        <p:spPr>
          <a:xfrm>
            <a:off x="6583341" y="274423"/>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Physical</a:t>
            </a:r>
          </a:p>
        </p:txBody>
      </p:sp>
      <p:sp>
        <p:nvSpPr>
          <p:cNvPr id="38" name="Content Placeholder 4">
            <a:extLst>
              <a:ext uri="{FF2B5EF4-FFF2-40B4-BE49-F238E27FC236}">
                <a16:creationId xmlns:a16="http://schemas.microsoft.com/office/drawing/2014/main" id="{179963D5-4C3B-4E94-A1DD-0CEB26C17318}"/>
              </a:ext>
            </a:extLst>
          </p:cNvPr>
          <p:cNvSpPr txBox="1">
            <a:spLocks/>
          </p:cNvSpPr>
          <p:nvPr/>
        </p:nvSpPr>
        <p:spPr>
          <a:xfrm>
            <a:off x="6583341" y="3808781"/>
            <a:ext cx="2364625" cy="45116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Isolation</a:t>
            </a:r>
          </a:p>
        </p:txBody>
      </p:sp>
      <p:sp>
        <p:nvSpPr>
          <p:cNvPr id="39" name="Content Placeholder 4">
            <a:extLst>
              <a:ext uri="{FF2B5EF4-FFF2-40B4-BE49-F238E27FC236}">
                <a16:creationId xmlns:a16="http://schemas.microsoft.com/office/drawing/2014/main" id="{C90FE7C3-DF3B-40C3-944E-4C58C285D4C5}"/>
              </a:ext>
            </a:extLst>
          </p:cNvPr>
          <p:cNvSpPr txBox="1">
            <a:spLocks/>
          </p:cNvSpPr>
          <p:nvPr/>
        </p:nvSpPr>
        <p:spPr>
          <a:xfrm>
            <a:off x="6583341" y="3306253"/>
            <a:ext cx="2364625" cy="431974"/>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Abandonment</a:t>
            </a:r>
          </a:p>
        </p:txBody>
      </p:sp>
      <p:sp>
        <p:nvSpPr>
          <p:cNvPr id="40" name="Content Placeholder 4">
            <a:extLst>
              <a:ext uri="{FF2B5EF4-FFF2-40B4-BE49-F238E27FC236}">
                <a16:creationId xmlns:a16="http://schemas.microsoft.com/office/drawing/2014/main" id="{A2C3FEB7-62ED-403A-BE60-338658BE9BC7}"/>
              </a:ext>
            </a:extLst>
          </p:cNvPr>
          <p:cNvSpPr txBox="1">
            <a:spLocks/>
          </p:cNvSpPr>
          <p:nvPr/>
        </p:nvSpPr>
        <p:spPr>
          <a:xfrm>
            <a:off x="6581770" y="2742264"/>
            <a:ext cx="2364625" cy="48904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Psychological</a:t>
            </a:r>
          </a:p>
        </p:txBody>
      </p:sp>
      <p:sp>
        <p:nvSpPr>
          <p:cNvPr id="41" name="Content Placeholder 4">
            <a:extLst>
              <a:ext uri="{FF2B5EF4-FFF2-40B4-BE49-F238E27FC236}">
                <a16:creationId xmlns:a16="http://schemas.microsoft.com/office/drawing/2014/main" id="{19A1F99C-BE88-468D-BAAC-83BDF2962B47}"/>
              </a:ext>
            </a:extLst>
          </p:cNvPr>
          <p:cNvSpPr txBox="1">
            <a:spLocks/>
          </p:cNvSpPr>
          <p:nvPr/>
        </p:nvSpPr>
        <p:spPr>
          <a:xfrm>
            <a:off x="6583341" y="2244128"/>
            <a:ext cx="2364625" cy="431973"/>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Self-neglect</a:t>
            </a:r>
          </a:p>
        </p:txBody>
      </p:sp>
      <p:sp>
        <p:nvSpPr>
          <p:cNvPr id="42" name="Content Placeholder 4">
            <a:extLst>
              <a:ext uri="{FF2B5EF4-FFF2-40B4-BE49-F238E27FC236}">
                <a16:creationId xmlns:a16="http://schemas.microsoft.com/office/drawing/2014/main" id="{F3AC2FC4-4547-4AD9-B148-4D07FD7EDF16}"/>
              </a:ext>
            </a:extLst>
          </p:cNvPr>
          <p:cNvSpPr txBox="1">
            <a:spLocks/>
          </p:cNvSpPr>
          <p:nvPr/>
        </p:nvSpPr>
        <p:spPr>
          <a:xfrm>
            <a:off x="6583341" y="1751701"/>
            <a:ext cx="2364625" cy="421872"/>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Neglect</a:t>
            </a:r>
          </a:p>
        </p:txBody>
      </p:sp>
      <p:sp>
        <p:nvSpPr>
          <p:cNvPr id="43" name="Content Placeholder 4">
            <a:extLst>
              <a:ext uri="{FF2B5EF4-FFF2-40B4-BE49-F238E27FC236}">
                <a16:creationId xmlns:a16="http://schemas.microsoft.com/office/drawing/2014/main" id="{4495FC07-4DA4-49D4-B06C-D68617CE05A3}"/>
              </a:ext>
            </a:extLst>
          </p:cNvPr>
          <p:cNvSpPr txBox="1">
            <a:spLocks/>
          </p:cNvSpPr>
          <p:nvPr/>
        </p:nvSpPr>
        <p:spPr>
          <a:xfrm>
            <a:off x="6581773" y="1258356"/>
            <a:ext cx="2364625" cy="421871"/>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Financial</a:t>
            </a:r>
          </a:p>
        </p:txBody>
      </p:sp>
      <p:sp>
        <p:nvSpPr>
          <p:cNvPr id="44" name="Content Placeholder 4">
            <a:extLst>
              <a:ext uri="{FF2B5EF4-FFF2-40B4-BE49-F238E27FC236}">
                <a16:creationId xmlns:a16="http://schemas.microsoft.com/office/drawing/2014/main" id="{42E19C7E-5868-4639-BFAF-C9A12D8293DD}"/>
              </a:ext>
            </a:extLst>
          </p:cNvPr>
          <p:cNvSpPr txBox="1">
            <a:spLocks/>
          </p:cNvSpPr>
          <p:nvPr/>
        </p:nvSpPr>
        <p:spPr>
          <a:xfrm>
            <a:off x="6583341" y="4330501"/>
            <a:ext cx="2364625" cy="452969"/>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Trebuchet MS" panose="020B0603020202020204" pitchFamily="34" charset="0"/>
              </a:rPr>
              <a:t>Abduction</a:t>
            </a:r>
          </a:p>
        </p:txBody>
      </p:sp>
      <p:sp>
        <p:nvSpPr>
          <p:cNvPr id="30" name="TextBox 29">
            <a:extLst>
              <a:ext uri="{FF2B5EF4-FFF2-40B4-BE49-F238E27FC236}">
                <a16:creationId xmlns:a16="http://schemas.microsoft.com/office/drawing/2014/main" id="{BDBDD567-565B-43F0-B6D8-55D9BF26C552}"/>
              </a:ext>
            </a:extLst>
          </p:cNvPr>
          <p:cNvSpPr txBox="1"/>
          <p:nvPr/>
        </p:nvSpPr>
        <p:spPr>
          <a:xfrm>
            <a:off x="5229840" y="115980"/>
            <a:ext cx="2364625" cy="276999"/>
          </a:xfrm>
          <a:prstGeom prst="rect">
            <a:avLst/>
          </a:prstGeom>
          <a:noFill/>
        </p:spPr>
        <p:txBody>
          <a:bodyPr wrap="square" rtlCol="0">
            <a:spAutoFit/>
          </a:bodyPr>
          <a:lstStyle/>
          <a:p>
            <a:r>
              <a:rPr lang="en-US" sz="1200" dirty="0">
                <a:latin typeface="Trebuchet MS" panose="020B0603020202020204" pitchFamily="34" charset="0"/>
              </a:rPr>
              <a:t>Tends to indicate…</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3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ASIC BLUE AND WHITE FLAT" val="C0rudjpm"/>
  <p:tag name="ARTICULATE_SLIDE_COUNT" val="16"/>
  <p:tag name="ARTICULATE_PROJECT_OPEN" val="0"/>
  <p:tag name="ARTICULATE_DESIGN_ID_1_BASIC BLUE AND WHITE FLAT" val="HYQ6oOh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Blue and White Flat">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605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11626</TotalTime>
  <Words>3017</Words>
  <Application>Microsoft Office PowerPoint</Application>
  <PresentationFormat>On-screen Show (16:9)</PresentationFormat>
  <Paragraphs>626</Paragraphs>
  <Slides>35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Museo Sans 300</vt:lpstr>
      <vt:lpstr>Museo Sans 500</vt:lpstr>
      <vt:lpstr>Trebuchet MS</vt:lpstr>
      <vt:lpstr>Wingdings</vt:lpstr>
      <vt:lpstr>Basic Blue and White Flat</vt:lpstr>
      <vt:lpstr>California Consistency in Determining Findings: Instructor-Led Skill Building</vt:lpstr>
      <vt:lpstr> Welcome &amp; Introductions </vt:lpstr>
      <vt:lpstr> Housekeeping </vt:lpstr>
      <vt:lpstr>Learning Objectives</vt:lpstr>
      <vt:lpstr> Consistency Matrix and  Guiding Principals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Consistency Matrix</vt:lpstr>
      <vt:lpstr> Reviewing the Columns </vt:lpstr>
      <vt:lpstr> Finding Standards </vt:lpstr>
      <vt:lpstr> Finding Standards Clarified </vt:lpstr>
      <vt:lpstr>Using the Matrix with Evidence:  Peter Frown</vt:lpstr>
      <vt:lpstr>Using the Matrix with Evidence:  Janice Pho</vt:lpstr>
      <vt:lpstr>Scenario #1</vt:lpstr>
      <vt:lpstr>Scenario #2</vt:lpstr>
      <vt:lpstr>Scenario #3</vt:lpstr>
      <vt:lpstr>Scenario #4</vt:lpstr>
      <vt:lpstr>Skill Practice Lessons Learned</vt:lpstr>
      <vt:lpstr>Peer Assessment</vt:lpstr>
      <vt:lpstr>Writing with Clarity and  Thoroughness: “AFTER”</vt:lpstr>
      <vt:lpstr>Narrative Comparison  </vt:lpstr>
      <vt:lpstr>Narrative Practice #1</vt:lpstr>
      <vt:lpstr>Narrative Practice #2</vt:lpstr>
      <vt:lpstr>Wrap-Up and Lessons Learned</vt:lpstr>
      <vt:lpstr>Final Questions and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Michael Eakes</dc:creator>
  <cp:lastModifiedBy>Academy</cp:lastModifiedBy>
  <cp:revision>198</cp:revision>
  <dcterms:modified xsi:type="dcterms:W3CDTF">2019-04-17T19:42:00Z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498A6CA2-755D-43C8-AA7C-107FCA49E19A</vt:lpwstr>
  </property>
  <property fmtid="{D5CDD505-2E9C-101B-9397-08002B2CF9AE}" pid="3" name="ArticulatePath">
    <vt:lpwstr>PPT Template_Academy version</vt:lpwstr>
  </property>
</Properties>
</file>