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notesSlides/notesSlide24.xml" ContentType="application/vnd.openxmlformats-officedocument.presentationml.notesSlide+xml"/>
  <Override PartName="/ppt/tags/tag44.xml" ContentType="application/vnd.openxmlformats-officedocument.presentationml.tags+xml"/>
  <Override PartName="/ppt/notesSlides/notesSlide25.xml" ContentType="application/vnd.openxmlformats-officedocument.presentationml.notesSlide+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notesSlides/notesSlide28.xml" ContentType="application/vnd.openxmlformats-officedocument.presentationml.notesSlide+xml"/>
  <Override PartName="/ppt/tags/tag48.xml" ContentType="application/vnd.openxmlformats-officedocument.presentationml.tags+xml"/>
  <Override PartName="/ppt/notesSlides/notesSlide29.xml" ContentType="application/vnd.openxmlformats-officedocument.presentationml.notesSlide+xml"/>
  <Override PartName="/ppt/tags/tag49.xml" ContentType="application/vnd.openxmlformats-officedocument.presentationml.tags+xml"/>
  <Override PartName="/ppt/notesSlides/notesSlide30.xml" ContentType="application/vnd.openxmlformats-officedocument.presentationml.notesSlide+xml"/>
  <Override PartName="/ppt/tags/tag50.xml" ContentType="application/vnd.openxmlformats-officedocument.presentationml.tags+xml"/>
  <Override PartName="/ppt/notesSlides/notesSlide31.xml" ContentType="application/vnd.openxmlformats-officedocument.presentationml.notesSlide+xml"/>
  <Override PartName="/ppt/tags/tag51.xml" ContentType="application/vnd.openxmlformats-officedocument.presentationml.tags+xml"/>
  <Override PartName="/ppt/notesSlides/notesSlide32.xml" ContentType="application/vnd.openxmlformats-officedocument.presentationml.notesSlide+xml"/>
  <Override PartName="/ppt/tags/tag52.xml" ContentType="application/vnd.openxmlformats-officedocument.presentationml.tags+xml"/>
  <Override PartName="/ppt/notesSlides/notesSlide33.xml" ContentType="application/vnd.openxmlformats-officedocument.presentationml.notesSlide+xml"/>
  <Override PartName="/ppt/tags/tag53.xml" ContentType="application/vnd.openxmlformats-officedocument.presentationml.tags+xml"/>
  <Override PartName="/ppt/notesSlides/notesSlide34.xml" ContentType="application/vnd.openxmlformats-officedocument.presentationml.notesSlide+xml"/>
  <Override PartName="/ppt/tags/tag54.xml" ContentType="application/vnd.openxmlformats-officedocument.presentationml.tags+xml"/>
  <Override PartName="/ppt/notesSlides/notesSlide35.xml" ContentType="application/vnd.openxmlformats-officedocument.presentationml.notesSlide+xml"/>
  <Override PartName="/ppt/tags/tag55.xml" ContentType="application/vnd.openxmlformats-officedocument.presentationml.tags+xml"/>
  <Override PartName="/ppt/notesSlides/notesSlide36.xml" ContentType="application/vnd.openxmlformats-officedocument.presentationml.notesSlide+xml"/>
  <Override PartName="/ppt/tags/tag56.xml" ContentType="application/vnd.openxmlformats-officedocument.presentationml.tags+xml"/>
  <Override PartName="/ppt/notesSlides/notesSlide37.xml" ContentType="application/vnd.openxmlformats-officedocument.presentationml.notesSlide+xml"/>
  <Override PartName="/ppt/tags/tag57.xml" ContentType="application/vnd.openxmlformats-officedocument.presentationml.tags+xml"/>
  <Override PartName="/ppt/notesSlides/notesSlide38.xml" ContentType="application/vnd.openxmlformats-officedocument.presentationml.notesSlide+xml"/>
  <Override PartName="/ppt/tags/tag58.xml" ContentType="application/vnd.openxmlformats-officedocument.presentationml.tags+xml"/>
  <Override PartName="/ppt/notesSlides/notesSlide39.xml" ContentType="application/vnd.openxmlformats-officedocument.presentationml.notesSlide+xml"/>
  <Override PartName="/ppt/tags/tag59.xml" ContentType="application/vnd.openxmlformats-officedocument.presentationml.tags+xml"/>
  <Override PartName="/ppt/notesSlides/notesSlide40.xml" ContentType="application/vnd.openxmlformats-officedocument.presentationml.notesSlide+xml"/>
  <Override PartName="/ppt/tags/tag60.xml" ContentType="application/vnd.openxmlformats-officedocument.presentationml.tags+xml"/>
  <Override PartName="/ppt/notesSlides/notesSlide41.xml" ContentType="application/vnd.openxmlformats-officedocument.presentationml.notesSlide+xml"/>
  <Override PartName="/ppt/tags/tag61.xml" ContentType="application/vnd.openxmlformats-officedocument.presentationml.tags+xml"/>
  <Override PartName="/ppt/notesSlides/notesSlide42.xml" ContentType="application/vnd.openxmlformats-officedocument.presentationml.notesSlide+xml"/>
  <Override PartName="/ppt/tags/tag62.xml" ContentType="application/vnd.openxmlformats-officedocument.presentationml.tags+xml"/>
  <Override PartName="/ppt/notesSlides/notesSlide43.xml" ContentType="application/vnd.openxmlformats-officedocument.presentationml.notesSlide+xml"/>
  <Override PartName="/ppt/tags/tag63.xml" ContentType="application/vnd.openxmlformats-officedocument.presentationml.tags+xml"/>
  <Override PartName="/ppt/notesSlides/notesSlide44.xml" ContentType="application/vnd.openxmlformats-officedocument.presentationml.notesSlide+xml"/>
  <Override PartName="/ppt/tags/tag64.xml" ContentType="application/vnd.openxmlformats-officedocument.presentationml.tags+xml"/>
  <Override PartName="/ppt/notesSlides/notesSlide45.xml" ContentType="application/vnd.openxmlformats-officedocument.presentationml.notesSlide+xml"/>
  <Override PartName="/ppt/tags/tag65.xml" ContentType="application/vnd.openxmlformats-officedocument.presentationml.tags+xml"/>
  <Override PartName="/ppt/notesSlides/notesSlide46.xml" ContentType="application/vnd.openxmlformats-officedocument.presentationml.notesSlide+xml"/>
  <Override PartName="/ppt/tags/tag66.xml" ContentType="application/vnd.openxmlformats-officedocument.presentationml.tags+xml"/>
  <Override PartName="/ppt/notesSlides/notesSlide47.xml" ContentType="application/vnd.openxmlformats-officedocument.presentationml.notesSlide+xml"/>
  <Override PartName="/ppt/tags/tag67.xml" ContentType="application/vnd.openxmlformats-officedocument.presentationml.tags+xml"/>
  <Override PartName="/ppt/notesSlides/notesSlide48.xml" ContentType="application/vnd.openxmlformats-officedocument.presentationml.notesSlide+xml"/>
  <Override PartName="/ppt/tags/tag68.xml" ContentType="application/vnd.openxmlformats-officedocument.presentationml.tags+xml"/>
  <Override PartName="/ppt/notesSlides/notesSlide49.xml" ContentType="application/vnd.openxmlformats-officedocument.presentationml.notesSlide+xml"/>
  <Override PartName="/ppt/tags/tag69.xml" ContentType="application/vnd.openxmlformats-officedocument.presentationml.tags+xml"/>
  <Override PartName="/ppt/notesSlides/notesSlide50.xml" ContentType="application/vnd.openxmlformats-officedocument.presentationml.notesSlide+xml"/>
  <Override PartName="/ppt/tags/tag70.xml" ContentType="application/vnd.openxmlformats-officedocument.presentationml.tags+xml"/>
  <Override PartName="/ppt/notesSlides/notesSlide51.xml" ContentType="application/vnd.openxmlformats-officedocument.presentationml.notesSlide+xml"/>
  <Override PartName="/ppt/tags/tag71.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5"/>
  </p:notesMasterIdLst>
  <p:sldIdLst>
    <p:sldId id="269" r:id="rId2"/>
    <p:sldId id="257" r:id="rId3"/>
    <p:sldId id="270" r:id="rId4"/>
    <p:sldId id="271" r:id="rId5"/>
    <p:sldId id="272" r:id="rId6"/>
    <p:sldId id="273" r:id="rId7"/>
    <p:sldId id="280" r:id="rId8"/>
    <p:sldId id="281" r:id="rId9"/>
    <p:sldId id="282" r:id="rId10"/>
    <p:sldId id="283" r:id="rId11"/>
    <p:sldId id="284" r:id="rId12"/>
    <p:sldId id="285" r:id="rId13"/>
    <p:sldId id="286" r:id="rId14"/>
    <p:sldId id="331" r:id="rId15"/>
    <p:sldId id="332" r:id="rId16"/>
    <p:sldId id="325" r:id="rId17"/>
    <p:sldId id="287" r:id="rId18"/>
    <p:sldId id="288" r:id="rId19"/>
    <p:sldId id="309"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27" r:id="rId33"/>
    <p:sldId id="333" r:id="rId34"/>
    <p:sldId id="302" r:id="rId35"/>
    <p:sldId id="303" r:id="rId36"/>
    <p:sldId id="328" r:id="rId37"/>
    <p:sldId id="305" r:id="rId38"/>
    <p:sldId id="307" r:id="rId39"/>
    <p:sldId id="329" r:id="rId40"/>
    <p:sldId id="308" r:id="rId41"/>
    <p:sldId id="310" r:id="rId42"/>
    <p:sldId id="311" r:id="rId43"/>
    <p:sldId id="312" r:id="rId44"/>
    <p:sldId id="330" r:id="rId45"/>
    <p:sldId id="314" r:id="rId46"/>
    <p:sldId id="316" r:id="rId47"/>
    <p:sldId id="317" r:id="rId48"/>
    <p:sldId id="318" r:id="rId49"/>
    <p:sldId id="319" r:id="rId50"/>
    <p:sldId id="323" r:id="rId51"/>
    <p:sldId id="320" r:id="rId52"/>
    <p:sldId id="322" r:id="rId53"/>
    <p:sldId id="324" r:id="rId54"/>
  </p:sldIdLst>
  <p:sldSz cx="9144000" cy="5143500" type="screen16x9"/>
  <p:notesSz cx="7010400" cy="9296400"/>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93F"/>
    <a:srgbClr val="706562"/>
    <a:srgbClr val="948784"/>
    <a:srgbClr val="C51230"/>
    <a:srgbClr val="CEC394"/>
    <a:srgbClr val="6351A3"/>
    <a:srgbClr val="958640"/>
    <a:srgbClr val="EB9540"/>
    <a:srgbClr val="D2C595"/>
    <a:srgbClr val="88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43"/>
  </p:normalViewPr>
  <p:slideViewPr>
    <p:cSldViewPr snapToGrid="0">
      <p:cViewPr varScale="1">
        <p:scale>
          <a:sx n="152" d="100"/>
          <a:sy n="152" d="100"/>
        </p:scale>
        <p:origin x="480" y="132"/>
      </p:cViewPr>
      <p:guideLst>
        <p:guide orient="horz" pos="636"/>
        <p:guide pos="2880"/>
      </p:guideLst>
    </p:cSldViewPr>
  </p:slideViewPr>
  <p:notesTextViewPr>
    <p:cViewPr>
      <p:scale>
        <a:sx n="1" d="1"/>
        <a:sy n="1" d="1"/>
      </p:scale>
      <p:origin x="0" y="0"/>
    </p:cViewPr>
  </p:notesTextViewPr>
  <p:sorterViewPr>
    <p:cViewPr varScale="1">
      <p:scale>
        <a:sx n="1" d="1"/>
        <a:sy n="1" d="1"/>
      </p:scale>
      <p:origin x="0" y="-7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63"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900"/>
          </a:p>
        </p:txBody>
      </p:sp>
      <p:sp>
        <p:nvSpPr>
          <p:cNvPr id="48" name="Google Shape;48;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0876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951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3257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2829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dirty="0">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8630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dirty="0">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932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dirty="0">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715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4735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9486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837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602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079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795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5927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9477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6726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7869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67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5188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7053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511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447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0139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045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2919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349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623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881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1138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2419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6452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43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0832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0334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8593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135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3271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1981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354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dirty="0">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3103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2210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9201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107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955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9399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6008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468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693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023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080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b="1" dirty="0">
              <a:solidFill>
                <a:srgbClr val="000000"/>
              </a:solidFill>
              <a:latin typeface="Arial"/>
              <a:ea typeface="Arial"/>
              <a:cs typeface="Arial"/>
              <a:sym typeface="Arial"/>
            </a:endParaRPr>
          </a:p>
        </p:txBody>
      </p:sp>
      <p:sp>
        <p:nvSpPr>
          <p:cNvPr id="58" name="Google Shape;58;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9614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 Slide">
    <p:spTree>
      <p:nvGrpSpPr>
        <p:cNvPr id="1" name="Shape 11"/>
        <p:cNvGrpSpPr/>
        <p:nvPr/>
      </p:nvGrpSpPr>
      <p:grpSpPr>
        <a:xfrm>
          <a:off x="0" y="0"/>
          <a:ext cx="0" cy="0"/>
          <a:chOff x="0" y="0"/>
          <a:chExt cx="0" cy="0"/>
        </a:xfrm>
      </p:grpSpPr>
      <p:sp>
        <p:nvSpPr>
          <p:cNvPr id="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655A57"/>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1 1" preserve="1" userDrawn="1">
  <p:cSld name="1_Blank 1 1 1">
    <p:spTree>
      <p:nvGrpSpPr>
        <p:cNvPr id="1" name="Shape 39"/>
        <p:cNvGrpSpPr/>
        <p:nvPr/>
      </p:nvGrpSpPr>
      <p:grpSpPr>
        <a:xfrm>
          <a:off x="0" y="0"/>
          <a:ext cx="0" cy="0"/>
          <a:chOff x="0" y="0"/>
          <a:chExt cx="0" cy="0"/>
        </a:xfrm>
      </p:grpSpPr>
      <p:sp>
        <p:nvSpPr>
          <p:cNvPr id="40" name="Google Shape;40;p10"/>
          <p:cNvSpPr/>
          <p:nvPr/>
        </p:nvSpPr>
        <p:spPr>
          <a:xfrm>
            <a:off x="5265419" y="137000"/>
            <a:ext cx="3754055" cy="4883700"/>
          </a:xfrm>
          <a:prstGeom prst="rect">
            <a:avLst/>
          </a:prstGeom>
          <a:solidFill>
            <a:srgbClr val="EB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8554"/>
              </a:solidFill>
            </a:endParaRPr>
          </a:p>
        </p:txBody>
      </p:sp>
      <p:sp>
        <p:nvSpPr>
          <p:cNvPr id="4" name="Google Shape;35;p8"/>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5502275"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extLst>
      <p:ext uri="{BB962C8B-B14F-4D97-AF65-F5344CB8AC3E}">
        <p14:creationId xmlns:p14="http://schemas.microsoft.com/office/powerpoint/2010/main" val="126693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30"/>
        <p:cNvGrpSpPr/>
        <p:nvPr/>
      </p:nvGrpSpPr>
      <p:grpSpPr>
        <a:xfrm>
          <a:off x="0" y="0"/>
          <a:ext cx="0" cy="0"/>
          <a:chOff x="0" y="0"/>
          <a:chExt cx="0" cy="0"/>
        </a:xfrm>
      </p:grpSpPr>
      <p:sp>
        <p:nvSpPr>
          <p:cNvPr id="31" name="Google Shape;31;p7"/>
          <p:cNvSpPr/>
          <p:nvPr/>
        </p:nvSpPr>
        <p:spPr>
          <a:xfrm>
            <a:off x="148925" y="137000"/>
            <a:ext cx="3760135" cy="4883700"/>
          </a:xfrm>
          <a:prstGeom prst="rect">
            <a:avLst/>
          </a:prstGeom>
          <a:solidFill>
            <a:srgbClr val="009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5;p8"/>
          <p:cNvSpPr txBox="1">
            <a:spLocks noGrp="1"/>
          </p:cNvSpPr>
          <p:nvPr>
            <p:ph type="title"/>
          </p:nvPr>
        </p:nvSpPr>
        <p:spPr>
          <a:xfrm>
            <a:off x="4272927"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318460"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1" preserve="1" userDrawn="1">
  <p:cSld name="1_Blank 1 1">
    <p:spTree>
      <p:nvGrpSpPr>
        <p:cNvPr id="1" name="Shape 36"/>
        <p:cNvGrpSpPr/>
        <p:nvPr/>
      </p:nvGrpSpPr>
      <p:grpSpPr>
        <a:xfrm>
          <a:off x="0" y="0"/>
          <a:ext cx="0" cy="0"/>
          <a:chOff x="0" y="0"/>
          <a:chExt cx="0" cy="0"/>
        </a:xfrm>
      </p:grpSpPr>
      <p:sp>
        <p:nvSpPr>
          <p:cNvPr id="37" name="Google Shape;37;p9"/>
          <p:cNvSpPr/>
          <p:nvPr/>
        </p:nvSpPr>
        <p:spPr>
          <a:xfrm>
            <a:off x="148925" y="137000"/>
            <a:ext cx="3744895" cy="4883700"/>
          </a:xfrm>
          <a:prstGeom prst="rect">
            <a:avLst/>
          </a:prstGeom>
          <a:solidFill>
            <a:srgbClr val="948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8554"/>
              </a:solidFill>
            </a:endParaRPr>
          </a:p>
        </p:txBody>
      </p:sp>
      <p:sp>
        <p:nvSpPr>
          <p:cNvPr id="4" name="Google Shape;35;p8"/>
          <p:cNvSpPr txBox="1">
            <a:spLocks noGrp="1"/>
          </p:cNvSpPr>
          <p:nvPr>
            <p:ph type="title"/>
          </p:nvPr>
        </p:nvSpPr>
        <p:spPr>
          <a:xfrm>
            <a:off x="4272927"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318460"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extLst>
      <p:ext uri="{BB962C8B-B14F-4D97-AF65-F5344CB8AC3E}">
        <p14:creationId xmlns:p14="http://schemas.microsoft.com/office/powerpoint/2010/main" val="821357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42"/>
        <p:cNvGrpSpPr/>
        <p:nvPr/>
      </p:nvGrpSpPr>
      <p:grpSpPr>
        <a:xfrm>
          <a:off x="0" y="0"/>
          <a:ext cx="0" cy="0"/>
          <a:chOff x="0" y="0"/>
          <a:chExt cx="0" cy="0"/>
        </a:xfrm>
      </p:grpSpPr>
      <p:sp>
        <p:nvSpPr>
          <p:cNvPr id="43" name="Google Shape;43;p11"/>
          <p:cNvSpPr/>
          <p:nvPr/>
        </p:nvSpPr>
        <p:spPr>
          <a:xfrm>
            <a:off x="130625" y="137000"/>
            <a:ext cx="8886900" cy="4883700"/>
          </a:xfrm>
          <a:prstGeom prst="rect">
            <a:avLst/>
          </a:prstGeom>
          <a:solidFill>
            <a:srgbClr val="EB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3226473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42"/>
        <p:cNvGrpSpPr/>
        <p:nvPr/>
      </p:nvGrpSpPr>
      <p:grpSpPr>
        <a:xfrm>
          <a:off x="0" y="0"/>
          <a:ext cx="0" cy="0"/>
          <a:chOff x="0" y="0"/>
          <a:chExt cx="0" cy="0"/>
        </a:xfrm>
      </p:grpSpPr>
      <p:sp>
        <p:nvSpPr>
          <p:cNvPr id="43" name="Google Shape;43;p11"/>
          <p:cNvSpPr/>
          <p:nvPr/>
        </p:nvSpPr>
        <p:spPr>
          <a:xfrm>
            <a:off x="130625" y="137000"/>
            <a:ext cx="8886900" cy="4883700"/>
          </a:xfrm>
          <a:prstGeom prst="rect">
            <a:avLst/>
          </a:prstGeom>
          <a:solidFill>
            <a:srgbClr val="886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963741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42"/>
        <p:cNvGrpSpPr/>
        <p:nvPr/>
      </p:nvGrpSpPr>
      <p:grpSpPr>
        <a:xfrm>
          <a:off x="0" y="0"/>
          <a:ext cx="0" cy="0"/>
          <a:chOff x="0" y="0"/>
          <a:chExt cx="0" cy="0"/>
        </a:xfrm>
      </p:grpSpPr>
      <p:sp>
        <p:nvSpPr>
          <p:cNvPr id="43" name="Google Shape;43;p11"/>
          <p:cNvSpPr/>
          <p:nvPr/>
        </p:nvSpPr>
        <p:spPr>
          <a:xfrm>
            <a:off x="130625" y="137000"/>
            <a:ext cx="8886900" cy="4883700"/>
          </a:xfrm>
          <a:prstGeom prst="rect">
            <a:avLst/>
          </a:prstGeom>
          <a:solidFill>
            <a:srgbClr val="948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260715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42"/>
        <p:cNvGrpSpPr/>
        <p:nvPr/>
      </p:nvGrpSpPr>
      <p:grpSpPr>
        <a:xfrm>
          <a:off x="0" y="0"/>
          <a:ext cx="0" cy="0"/>
          <a:chOff x="0" y="0"/>
          <a:chExt cx="0" cy="0"/>
        </a:xfrm>
      </p:grpSpPr>
      <p:sp>
        <p:nvSpPr>
          <p:cNvPr id="43" name="Google Shape;43;p11"/>
          <p:cNvSpPr/>
          <p:nvPr/>
        </p:nvSpPr>
        <p:spPr>
          <a:xfrm>
            <a:off x="130625" y="137000"/>
            <a:ext cx="8886900" cy="4883700"/>
          </a:xfrm>
          <a:prstGeom prst="rect">
            <a:avLst/>
          </a:prstGeom>
          <a:solidFill>
            <a:srgbClr val="CE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3773607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2"/>
        <p:cNvGrpSpPr/>
        <p:nvPr/>
      </p:nvGrpSpPr>
      <p:grpSpPr>
        <a:xfrm>
          <a:off x="0" y="0"/>
          <a:ext cx="0" cy="0"/>
          <a:chOff x="0" y="0"/>
          <a:chExt cx="0" cy="0"/>
        </a:xfrm>
      </p:grpSpPr>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655A57"/>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a:t>
            </a:r>
            <a:r>
              <a:rPr lang="en-US" dirty="0" err="1"/>
              <a:t>Museo</a:t>
            </a:r>
            <a:r>
              <a:rPr lang="en-US" dirty="0"/>
              <a:t> 300 20pt</a:t>
            </a:r>
            <a:endParaRPr dirty="0"/>
          </a:p>
        </p:txBody>
      </p:sp>
      <p:sp>
        <p:nvSpPr>
          <p:cNvPr id="10" name="Google Shape;15;p3"/>
          <p:cNvSpPr/>
          <p:nvPr userDrawn="1"/>
        </p:nvSpPr>
        <p:spPr>
          <a:xfrm>
            <a:off x="6477712" y="137000"/>
            <a:ext cx="2539962" cy="652039"/>
          </a:xfrm>
          <a:prstGeom prst="rect">
            <a:avLst/>
          </a:prstGeom>
          <a:solidFill>
            <a:srgbClr val="D2C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958640">
              <a:alpha val="2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Tree>
    <p:custDataLst>
      <p:tags r:id="rId1"/>
    </p:custDataLst>
    <p:extLst>
      <p:ext uri="{BB962C8B-B14F-4D97-AF65-F5344CB8AC3E}">
        <p14:creationId xmlns:p14="http://schemas.microsoft.com/office/powerpoint/2010/main" val="272333930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0" name="Google Shape;15;p3"/>
          <p:cNvSpPr/>
          <p:nvPr userDrawn="1"/>
        </p:nvSpPr>
        <p:spPr>
          <a:xfrm>
            <a:off x="6477712" y="137000"/>
            <a:ext cx="2539962" cy="652039"/>
          </a:xfrm>
          <a:prstGeom prst="rect">
            <a:avLst/>
          </a:prstGeom>
          <a:solidFill>
            <a:srgbClr val="009FA1">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006E6D">
              <a:alpha val="2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006E6D"/>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baseline="0">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a:t>
            </a:r>
            <a:r>
              <a:rPr lang="en-US" dirty="0" err="1"/>
              <a:t>Museo</a:t>
            </a:r>
            <a:r>
              <a:rPr lang="en-US" dirty="0"/>
              <a:t> 300 20pt</a:t>
            </a:r>
            <a:endParaRPr dirty="0"/>
          </a:p>
        </p:txBody>
      </p:sp>
    </p:spTree>
    <p:custDataLst>
      <p:tags r:id="rId1"/>
    </p:custData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2"/>
        <p:cNvGrpSpPr/>
        <p:nvPr/>
      </p:nvGrpSpPr>
      <p:grpSpPr>
        <a:xfrm>
          <a:off x="0" y="0"/>
          <a:ext cx="0" cy="0"/>
          <a:chOff x="0" y="0"/>
          <a:chExt cx="0" cy="0"/>
        </a:xfrm>
      </p:grpSpPr>
      <p:sp>
        <p:nvSpPr>
          <p:cNvPr id="10" name="Google Shape;15;p3"/>
          <p:cNvSpPr/>
          <p:nvPr userDrawn="1"/>
        </p:nvSpPr>
        <p:spPr>
          <a:xfrm>
            <a:off x="6477712" y="137000"/>
            <a:ext cx="2539962" cy="652039"/>
          </a:xfrm>
          <a:prstGeom prst="rect">
            <a:avLst/>
          </a:prstGeom>
          <a:solidFill>
            <a:srgbClr val="8866AC">
              <a:alpha val="9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402E68">
              <a:alpha val="2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a:solidFill>
                  <a:srgbClr val="8866AC"/>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baseline="0">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20pt </a:t>
            </a:r>
            <a:r>
              <a:rPr lang="en-US" dirty="0" err="1"/>
              <a:t>Museo</a:t>
            </a:r>
            <a:r>
              <a:rPr lang="en-US" dirty="0"/>
              <a:t> 300</a:t>
            </a:r>
            <a:endParaRPr dirty="0"/>
          </a:p>
        </p:txBody>
      </p:sp>
    </p:spTree>
    <p:custDataLst>
      <p:tags r:id="rId1"/>
    </p:custDataLst>
    <p:extLst>
      <p:ext uri="{BB962C8B-B14F-4D97-AF65-F5344CB8AC3E}">
        <p14:creationId xmlns:p14="http://schemas.microsoft.com/office/powerpoint/2010/main" val="1455028142"/>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2"/>
        <p:cNvGrpSpPr/>
        <p:nvPr/>
      </p:nvGrpSpPr>
      <p:grpSpPr>
        <a:xfrm>
          <a:off x="0" y="0"/>
          <a:ext cx="0" cy="0"/>
          <a:chOff x="0" y="0"/>
          <a:chExt cx="0" cy="0"/>
        </a:xfrm>
      </p:grpSpPr>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EB9540"/>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a:t>
            </a:r>
            <a:r>
              <a:rPr lang="en-US" dirty="0" err="1"/>
              <a:t>Museo</a:t>
            </a:r>
            <a:r>
              <a:rPr lang="en-US" dirty="0"/>
              <a:t> 300 20pt</a:t>
            </a:r>
            <a:endParaRPr dirty="0"/>
          </a:p>
        </p:txBody>
      </p:sp>
      <p:sp>
        <p:nvSpPr>
          <p:cNvPr id="10" name="Google Shape;15;p3"/>
          <p:cNvSpPr/>
          <p:nvPr userDrawn="1"/>
        </p:nvSpPr>
        <p:spPr>
          <a:xfrm>
            <a:off x="6477712" y="137000"/>
            <a:ext cx="2539962" cy="652039"/>
          </a:xfrm>
          <a:prstGeom prst="rect">
            <a:avLst/>
          </a:prstGeom>
          <a:solidFill>
            <a:srgbClr val="EB9540">
              <a:alpha val="93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D07700">
              <a:alpha val="31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Tree>
    <p:custDataLst>
      <p:tags r:id="rId1"/>
    </p:custDataLst>
    <p:extLst>
      <p:ext uri="{BB962C8B-B14F-4D97-AF65-F5344CB8AC3E}">
        <p14:creationId xmlns:p14="http://schemas.microsoft.com/office/powerpoint/2010/main" val="2044954486"/>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reserve="1">
  <p:cSld name="1_Title and Content">
    <p:spTree>
      <p:nvGrpSpPr>
        <p:cNvPr id="1" name="Shape 12"/>
        <p:cNvGrpSpPr/>
        <p:nvPr/>
      </p:nvGrpSpPr>
      <p:grpSpPr>
        <a:xfrm>
          <a:off x="0" y="0"/>
          <a:ext cx="0" cy="0"/>
          <a:chOff x="0" y="0"/>
          <a:chExt cx="0" cy="0"/>
        </a:xfrm>
      </p:grpSpPr>
      <p:sp>
        <p:nvSpPr>
          <p:cNvPr id="13" name="Google Shape;13;p3"/>
          <p:cNvSpPr txBox="1">
            <a:spLocks noGrp="1"/>
          </p:cNvSpPr>
          <p:nvPr>
            <p:ph type="title" hasCustomPrompt="1"/>
          </p:nvPr>
        </p:nvSpPr>
        <p:spPr>
          <a:xfrm>
            <a:off x="168850" y="42303"/>
            <a:ext cx="8229600" cy="8574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045054"/>
              </a:buClr>
              <a:buSzPts val="2600"/>
              <a:buFont typeface="Trebuchet MS"/>
              <a:buNone/>
              <a:defRPr sz="2400" i="0" u="none" strike="noStrike" cap="none" baseline="0">
                <a:solidFill>
                  <a:srgbClr val="655A57"/>
                </a:solidFill>
                <a:latin typeface="Museo Sans 500" panose="02000000000000000000" pitchFamily="2" charset="0"/>
                <a:ea typeface="Museo Sans 500" panose="02000000000000000000" pitchFamily="2" charset="0"/>
                <a:cs typeface="Museo Sans 500" panose="02000000000000000000" pitchFamily="2" charset="0"/>
                <a:sym typeface="Trebuchet MS"/>
              </a:defRPr>
            </a:lvl1pPr>
            <a:lvl2pPr lvl="1"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2pPr>
            <a:lvl3pPr lvl="2"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3pPr>
            <a:lvl4pPr lvl="3"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4pPr>
            <a:lvl5pPr lvl="4"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5pPr>
            <a:lvl6pPr lvl="5"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6pPr>
            <a:lvl7pPr lvl="6"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7pPr>
            <a:lvl8pPr lvl="7"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8pPr>
            <a:lvl9pPr lvl="8" indent="0">
              <a:spcBef>
                <a:spcPts val="0"/>
              </a:spcBef>
              <a:spcAft>
                <a:spcPts val="0"/>
              </a:spcAft>
              <a:buClr>
                <a:srgbClr val="045054"/>
              </a:buClr>
              <a:buSzPts val="2600"/>
              <a:buFont typeface="Trebuchet MS"/>
              <a:buNone/>
              <a:defRPr sz="2600">
                <a:solidFill>
                  <a:srgbClr val="045054"/>
                </a:solidFill>
                <a:latin typeface="Trebuchet MS"/>
                <a:ea typeface="Trebuchet MS"/>
                <a:cs typeface="Trebuchet MS"/>
                <a:sym typeface="Trebuchet MS"/>
              </a:defRPr>
            </a:lvl9pPr>
          </a:lstStyle>
          <a:p>
            <a:r>
              <a:rPr lang="en-US" dirty="0"/>
              <a:t>Click to add title 24pt</a:t>
            </a:r>
            <a:endParaRPr dirty="0"/>
          </a:p>
        </p:txBody>
      </p:sp>
      <p:sp>
        <p:nvSpPr>
          <p:cNvPr id="14" name="Google Shape;14;p3"/>
          <p:cNvSpPr txBox="1">
            <a:spLocks noGrp="1"/>
          </p:cNvSpPr>
          <p:nvPr>
            <p:ph type="body" idx="1" hasCustomPrompt="1"/>
          </p:nvPr>
        </p:nvSpPr>
        <p:spPr>
          <a:xfrm>
            <a:off x="457200" y="942975"/>
            <a:ext cx="8229600" cy="3394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666666"/>
              </a:buClr>
              <a:buSzPts val="2400"/>
              <a:buFont typeface="Trebuchet MS"/>
              <a:buChar char="●"/>
              <a:defRPr sz="20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marL="914400" marR="0" lvl="1" indent="-368300" algn="l" rtl="0">
              <a:spcBef>
                <a:spcPts val="440"/>
              </a:spcBef>
              <a:spcAft>
                <a:spcPts val="0"/>
              </a:spcAft>
              <a:buClr>
                <a:srgbClr val="666666"/>
              </a:buClr>
              <a:buSzPts val="2200"/>
              <a:buFont typeface="Trebuchet MS"/>
              <a:buChar char="○"/>
              <a:defRPr sz="2200" i="0" u="none" strike="noStrike" cap="none">
                <a:solidFill>
                  <a:srgbClr val="666666"/>
                </a:solidFill>
                <a:latin typeface="Trebuchet MS"/>
                <a:ea typeface="Trebuchet MS"/>
                <a:cs typeface="Trebuchet MS"/>
                <a:sym typeface="Trebuchet MS"/>
              </a:defRPr>
            </a:lvl2pPr>
            <a:lvl3pPr marL="1371600" marR="0" lvl="2" indent="-342900" algn="l" rtl="0">
              <a:spcBef>
                <a:spcPts val="360"/>
              </a:spcBef>
              <a:spcAft>
                <a:spcPts val="0"/>
              </a:spcAft>
              <a:buClr>
                <a:srgbClr val="666666"/>
              </a:buClr>
              <a:buSzPts val="1800"/>
              <a:buFont typeface="Trebuchet MS"/>
              <a:buChar char="■"/>
              <a:defRPr sz="1800" i="0" u="none" strike="noStrike" cap="none">
                <a:solidFill>
                  <a:srgbClr val="666666"/>
                </a:solidFill>
                <a:latin typeface="Trebuchet MS"/>
                <a:ea typeface="Trebuchet MS"/>
                <a:cs typeface="Trebuchet MS"/>
                <a:sym typeface="Trebuchet MS"/>
              </a:defRPr>
            </a:lvl3pPr>
            <a:lvl4pPr marL="1828800" marR="0" lvl="3" indent="-330200" algn="l" rtl="0">
              <a:spcBef>
                <a:spcPts val="320"/>
              </a:spcBef>
              <a:spcAft>
                <a:spcPts val="0"/>
              </a:spcAft>
              <a:buClr>
                <a:srgbClr val="666666"/>
              </a:buClr>
              <a:buSzPts val="1600"/>
              <a:buFont typeface="Trebuchet MS"/>
              <a:buChar char="●"/>
              <a:defRPr sz="1600" i="0" u="none" strike="noStrike" cap="none">
                <a:solidFill>
                  <a:srgbClr val="666666"/>
                </a:solidFill>
                <a:latin typeface="Trebuchet MS"/>
                <a:ea typeface="Trebuchet MS"/>
                <a:cs typeface="Trebuchet MS"/>
                <a:sym typeface="Trebuchet MS"/>
              </a:defRPr>
            </a:lvl4pPr>
            <a:lvl5pPr marL="2286000" marR="0" lvl="4" indent="-317500" algn="l" rtl="0">
              <a:spcBef>
                <a:spcPts val="280"/>
              </a:spcBef>
              <a:spcAft>
                <a:spcPts val="0"/>
              </a:spcAft>
              <a:buClr>
                <a:srgbClr val="666666"/>
              </a:buClr>
              <a:buSzPts val="1400"/>
              <a:buFont typeface="Trebuchet MS"/>
              <a:buChar char="○"/>
              <a:defRPr sz="1400" i="0" u="none" strike="noStrike" cap="none">
                <a:solidFill>
                  <a:srgbClr val="666666"/>
                </a:solidFill>
                <a:latin typeface="Trebuchet MS"/>
                <a:ea typeface="Trebuchet MS"/>
                <a:cs typeface="Trebuchet MS"/>
                <a:sym typeface="Trebuchet MS"/>
              </a:defRPr>
            </a:lvl5pPr>
            <a:lvl6pPr marL="2743200" marR="0" lvl="5"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6pPr>
            <a:lvl7pPr marL="3200400" marR="0" lvl="6"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7pPr>
            <a:lvl8pPr marL="3657600" marR="0" lvl="7"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8pPr>
            <a:lvl9pPr marL="4114800" marR="0" lvl="8" indent="-355600" algn="l" rtl="0">
              <a:spcBef>
                <a:spcPts val="400"/>
              </a:spcBef>
              <a:spcAft>
                <a:spcPts val="0"/>
              </a:spcAft>
              <a:buClr>
                <a:srgbClr val="666666"/>
              </a:buClr>
              <a:buSzPts val="2000"/>
              <a:buFont typeface="Trebuchet MS"/>
              <a:buChar char="■"/>
              <a:defRPr sz="2000" i="0" u="none" strike="noStrike" cap="none">
                <a:solidFill>
                  <a:srgbClr val="666666"/>
                </a:solidFill>
                <a:latin typeface="Trebuchet MS"/>
                <a:ea typeface="Trebuchet MS"/>
                <a:cs typeface="Trebuchet MS"/>
                <a:sym typeface="Trebuchet MS"/>
              </a:defRPr>
            </a:lvl9pPr>
          </a:lstStyle>
          <a:p>
            <a:r>
              <a:rPr lang="en-US" dirty="0"/>
              <a:t>Click to add </a:t>
            </a:r>
            <a:r>
              <a:rPr lang="en-US" dirty="0" err="1"/>
              <a:t>Museo</a:t>
            </a:r>
            <a:r>
              <a:rPr lang="en-US" dirty="0"/>
              <a:t> 300 20pt</a:t>
            </a:r>
            <a:endParaRPr dirty="0"/>
          </a:p>
        </p:txBody>
      </p:sp>
      <p:sp>
        <p:nvSpPr>
          <p:cNvPr id="10" name="Google Shape;15;p3"/>
          <p:cNvSpPr/>
          <p:nvPr userDrawn="1"/>
        </p:nvSpPr>
        <p:spPr>
          <a:xfrm>
            <a:off x="6477712" y="137000"/>
            <a:ext cx="2539962" cy="652039"/>
          </a:xfrm>
          <a:prstGeom prst="rect">
            <a:avLst/>
          </a:prstGeom>
          <a:solidFill>
            <a:srgbClr val="948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8167" y="242374"/>
            <a:ext cx="1149405" cy="439839"/>
          </a:xfrm>
          <a:prstGeom prst="rect">
            <a:avLst/>
          </a:prstGeom>
        </p:spPr>
      </p:pic>
      <p:sp>
        <p:nvSpPr>
          <p:cNvPr id="12" name="Google Shape;16;p3"/>
          <p:cNvSpPr/>
          <p:nvPr userDrawn="1"/>
        </p:nvSpPr>
        <p:spPr>
          <a:xfrm>
            <a:off x="5738304" y="137000"/>
            <a:ext cx="1410056" cy="652039"/>
          </a:xfrm>
          <a:prstGeom prst="rect">
            <a:avLst/>
          </a:prstGeom>
          <a:solidFill>
            <a:srgbClr val="4E4540">
              <a:alpha val="2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98D2D"/>
              </a:solidFill>
            </a:endParaRPr>
          </a:p>
        </p:txBody>
      </p:sp>
    </p:spTree>
    <p:custDataLst>
      <p:tags r:id="rId1"/>
    </p:custDataLst>
    <p:extLst>
      <p:ext uri="{BB962C8B-B14F-4D97-AF65-F5344CB8AC3E}">
        <p14:creationId xmlns:p14="http://schemas.microsoft.com/office/powerpoint/2010/main" val="3683951493"/>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7"/>
        <p:cNvGrpSpPr/>
        <p:nvPr/>
      </p:nvGrpSpPr>
      <p:grpSpPr>
        <a:xfrm>
          <a:off x="0" y="0"/>
          <a:ext cx="0" cy="0"/>
          <a:chOff x="0" y="0"/>
          <a:chExt cx="0" cy="0"/>
        </a:xfrm>
      </p:grpSpPr>
      <p:sp>
        <p:nvSpPr>
          <p:cNvPr id="29" name="Google Shape;29;p6"/>
          <p:cNvSpPr/>
          <p:nvPr/>
        </p:nvSpPr>
        <p:spPr>
          <a:xfrm>
            <a:off x="5285677" y="137000"/>
            <a:ext cx="3731997" cy="4883700"/>
          </a:xfrm>
          <a:prstGeom prst="rect">
            <a:avLst/>
          </a:prstGeom>
          <a:solidFill>
            <a:srgbClr val="009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5;p8"/>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5502275"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extLst>
      <p:ext uri="{BB962C8B-B14F-4D97-AF65-F5344CB8AC3E}">
        <p14:creationId xmlns:p14="http://schemas.microsoft.com/office/powerpoint/2010/main" val="2045300579"/>
      </p:ext>
    </p:extLst>
  </p:cSld>
  <p:clrMapOvr>
    <a:masterClrMapping/>
  </p:clrMapOvr>
  <p:extLst mod="1">
    <p:ext uri="{DCECCB84-F9BA-43D5-87BE-67443E8EF086}">
      <p15:sldGuideLst xmlns:p15="http://schemas.microsoft.com/office/powerpoint/2012/main">
        <p15:guide id="1" orient="horz" pos="1620">
          <p15:clr>
            <a:srgbClr val="FBAE40"/>
          </p15:clr>
        </p15:guide>
        <p15:guide id="2" pos="3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7"/>
        <p:cNvGrpSpPr/>
        <p:nvPr/>
      </p:nvGrpSpPr>
      <p:grpSpPr>
        <a:xfrm>
          <a:off x="0" y="0"/>
          <a:ext cx="0" cy="0"/>
          <a:chOff x="0" y="0"/>
          <a:chExt cx="0" cy="0"/>
        </a:xfrm>
      </p:grpSpPr>
      <p:sp>
        <p:nvSpPr>
          <p:cNvPr id="29" name="Google Shape;29;p6"/>
          <p:cNvSpPr/>
          <p:nvPr/>
        </p:nvSpPr>
        <p:spPr>
          <a:xfrm>
            <a:off x="5285677" y="137000"/>
            <a:ext cx="3731997" cy="4883700"/>
          </a:xfrm>
          <a:prstGeom prst="rect">
            <a:avLst/>
          </a:prstGeom>
          <a:solidFill>
            <a:srgbClr val="8A7E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5;p8"/>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4" name="Text Placeholder 8"/>
          <p:cNvSpPr>
            <a:spLocks noGrp="1"/>
          </p:cNvSpPr>
          <p:nvPr>
            <p:ph type="body" sz="quarter" idx="10" hasCustomPrompt="1"/>
          </p:nvPr>
        </p:nvSpPr>
        <p:spPr>
          <a:xfrm>
            <a:off x="5502275"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extLst>
      <p:ext uri="{BB962C8B-B14F-4D97-AF65-F5344CB8AC3E}">
        <p14:creationId xmlns:p14="http://schemas.microsoft.com/office/powerpoint/2010/main" val="4032818562"/>
      </p:ext>
    </p:extLst>
  </p:cSld>
  <p:clrMapOvr>
    <a:masterClrMapping/>
  </p:clrMapOvr>
  <p:extLst mod="1">
    <p:ext uri="{DCECCB84-F9BA-43D5-87BE-67443E8EF086}">
      <p15:sldGuideLst xmlns:p15="http://schemas.microsoft.com/office/powerpoint/2012/main">
        <p15:guide id="1" orient="horz" pos="1620">
          <p15:clr>
            <a:srgbClr val="FBAE40"/>
          </p15:clr>
        </p15:guide>
        <p15:guide id="2" pos="33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1 1" userDrawn="1">
  <p:cSld name="BLANK_1_1_1">
    <p:spTree>
      <p:nvGrpSpPr>
        <p:cNvPr id="1" name="Shape 39"/>
        <p:cNvGrpSpPr/>
        <p:nvPr/>
      </p:nvGrpSpPr>
      <p:grpSpPr>
        <a:xfrm>
          <a:off x="0" y="0"/>
          <a:ext cx="0" cy="0"/>
          <a:chOff x="0" y="0"/>
          <a:chExt cx="0" cy="0"/>
        </a:xfrm>
      </p:grpSpPr>
      <p:sp>
        <p:nvSpPr>
          <p:cNvPr id="40" name="Google Shape;40;p10"/>
          <p:cNvSpPr/>
          <p:nvPr/>
        </p:nvSpPr>
        <p:spPr>
          <a:xfrm>
            <a:off x="5265419" y="137000"/>
            <a:ext cx="3754055" cy="4883700"/>
          </a:xfrm>
          <a:prstGeom prst="rect">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8554"/>
              </a:solidFill>
            </a:endParaRPr>
          </a:p>
        </p:txBody>
      </p:sp>
      <p:sp>
        <p:nvSpPr>
          <p:cNvPr id="4" name="Google Shape;35;p8"/>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lstStyle>
            <a:lvl1pPr marL="0" marR="0" lvl="0" indent="0" rtl="0">
              <a:spcBef>
                <a:spcPts val="0"/>
              </a:spcBef>
              <a:spcAft>
                <a:spcPts val="0"/>
              </a:spcAft>
              <a:buClr>
                <a:srgbClr val="666666"/>
              </a:buClr>
              <a:buSzPts val="3600"/>
              <a:buFont typeface="Trebuchet MS"/>
              <a:buNone/>
              <a:defRPr sz="3600" i="0" u="none" strike="noStrike" cap="none">
                <a:solidFill>
                  <a:srgbClr val="666666"/>
                </a:solidFill>
                <a:latin typeface="Museo Sans 300" panose="02000000000000000000" pitchFamily="50" charset="0"/>
                <a:ea typeface="Museo Sans 300" panose="02000000000000000000" pitchFamily="50" charset="0"/>
                <a:cs typeface="Museo Sans 300" panose="02000000000000000000" pitchFamily="50" charset="0"/>
                <a:sym typeface="Trebuchet MS"/>
              </a:defRPr>
            </a:lvl1pPr>
            <a:lvl2pPr lvl="1" indent="0" rtl="0">
              <a:spcBef>
                <a:spcPts val="0"/>
              </a:spcBef>
              <a:spcAft>
                <a:spcPts val="0"/>
              </a:spcAft>
              <a:buSzPts val="1400"/>
              <a:buFont typeface="Trebuchet MS"/>
              <a:buNone/>
              <a:defRPr sz="1800">
                <a:latin typeface="Trebuchet MS"/>
                <a:ea typeface="Trebuchet MS"/>
                <a:cs typeface="Trebuchet MS"/>
                <a:sym typeface="Trebuchet MS"/>
              </a:defRPr>
            </a:lvl2pPr>
            <a:lvl3pPr lvl="2" indent="0" rtl="0">
              <a:spcBef>
                <a:spcPts val="0"/>
              </a:spcBef>
              <a:spcAft>
                <a:spcPts val="0"/>
              </a:spcAft>
              <a:buSzPts val="1400"/>
              <a:buFont typeface="Trebuchet MS"/>
              <a:buNone/>
              <a:defRPr sz="1800">
                <a:latin typeface="Trebuchet MS"/>
                <a:ea typeface="Trebuchet MS"/>
                <a:cs typeface="Trebuchet MS"/>
                <a:sym typeface="Trebuchet MS"/>
              </a:defRPr>
            </a:lvl3pPr>
            <a:lvl4pPr lvl="3" indent="0" rtl="0">
              <a:spcBef>
                <a:spcPts val="0"/>
              </a:spcBef>
              <a:spcAft>
                <a:spcPts val="0"/>
              </a:spcAft>
              <a:buSzPts val="1400"/>
              <a:buFont typeface="Trebuchet MS"/>
              <a:buNone/>
              <a:defRPr sz="1800">
                <a:latin typeface="Trebuchet MS"/>
                <a:ea typeface="Trebuchet MS"/>
                <a:cs typeface="Trebuchet MS"/>
                <a:sym typeface="Trebuchet MS"/>
              </a:defRPr>
            </a:lvl4pPr>
            <a:lvl5pPr lvl="4" indent="0" rtl="0">
              <a:spcBef>
                <a:spcPts val="0"/>
              </a:spcBef>
              <a:spcAft>
                <a:spcPts val="0"/>
              </a:spcAft>
              <a:buSzPts val="1400"/>
              <a:buFont typeface="Trebuchet MS"/>
              <a:buNone/>
              <a:defRPr sz="1800">
                <a:latin typeface="Trebuchet MS"/>
                <a:ea typeface="Trebuchet MS"/>
                <a:cs typeface="Trebuchet MS"/>
                <a:sym typeface="Trebuchet MS"/>
              </a:defRPr>
            </a:lvl5pPr>
            <a:lvl6pPr lvl="5" indent="0" rtl="0">
              <a:spcBef>
                <a:spcPts val="0"/>
              </a:spcBef>
              <a:spcAft>
                <a:spcPts val="0"/>
              </a:spcAft>
              <a:buSzPts val="1400"/>
              <a:buFont typeface="Trebuchet MS"/>
              <a:buNone/>
              <a:defRPr sz="1800">
                <a:latin typeface="Trebuchet MS"/>
                <a:ea typeface="Trebuchet MS"/>
                <a:cs typeface="Trebuchet MS"/>
                <a:sym typeface="Trebuchet MS"/>
              </a:defRPr>
            </a:lvl6pPr>
            <a:lvl7pPr lvl="6" indent="0" rtl="0">
              <a:spcBef>
                <a:spcPts val="0"/>
              </a:spcBef>
              <a:spcAft>
                <a:spcPts val="0"/>
              </a:spcAft>
              <a:buSzPts val="1400"/>
              <a:buFont typeface="Trebuchet MS"/>
              <a:buNone/>
              <a:defRPr sz="1800">
                <a:latin typeface="Trebuchet MS"/>
                <a:ea typeface="Trebuchet MS"/>
                <a:cs typeface="Trebuchet MS"/>
                <a:sym typeface="Trebuchet MS"/>
              </a:defRPr>
            </a:lvl7pPr>
            <a:lvl8pPr lvl="7" indent="0" rtl="0">
              <a:spcBef>
                <a:spcPts val="0"/>
              </a:spcBef>
              <a:spcAft>
                <a:spcPts val="0"/>
              </a:spcAft>
              <a:buSzPts val="1400"/>
              <a:buFont typeface="Trebuchet MS"/>
              <a:buNone/>
              <a:defRPr sz="1800">
                <a:latin typeface="Trebuchet MS"/>
                <a:ea typeface="Trebuchet MS"/>
                <a:cs typeface="Trebuchet MS"/>
                <a:sym typeface="Trebuchet MS"/>
              </a:defRPr>
            </a:lvl8pPr>
            <a:lvl9pPr lvl="8" indent="0" rtl="0">
              <a:spcBef>
                <a:spcPts val="0"/>
              </a:spcBef>
              <a:spcAft>
                <a:spcPts val="0"/>
              </a:spcAft>
              <a:buSzPts val="1400"/>
              <a:buFont typeface="Trebuchet MS"/>
              <a:buNone/>
              <a:defRPr sz="1800">
                <a:latin typeface="Trebuchet MS"/>
                <a:ea typeface="Trebuchet MS"/>
                <a:cs typeface="Trebuchet MS"/>
                <a:sym typeface="Trebuchet MS"/>
              </a:defRPr>
            </a:lvl9pPr>
          </a:lstStyle>
          <a:p>
            <a:endParaRPr/>
          </a:p>
        </p:txBody>
      </p:sp>
      <p:sp>
        <p:nvSpPr>
          <p:cNvPr id="5" name="Text Placeholder 8"/>
          <p:cNvSpPr>
            <a:spLocks noGrp="1"/>
          </p:cNvSpPr>
          <p:nvPr>
            <p:ph type="body" sz="quarter" idx="10" hasCustomPrompt="1"/>
          </p:nvPr>
        </p:nvSpPr>
        <p:spPr>
          <a:xfrm>
            <a:off x="5502275" y="358775"/>
            <a:ext cx="3421063" cy="3771900"/>
          </a:xfrm>
          <a:prstGeom prst="rect">
            <a:avLst/>
          </a:prstGeom>
        </p:spPr>
        <p:txBody>
          <a:bodyPr/>
          <a:lstStyle>
            <a:lvl1pPr>
              <a:defRPr sz="2400" baseline="0">
                <a:solidFill>
                  <a:schemeClr val="bg1"/>
                </a:solidFill>
                <a:latin typeface="Museo Sans 300" panose="02000000000000000000" pitchFamily="50" charset="0"/>
              </a:defRPr>
            </a:lvl1pPr>
          </a:lstStyle>
          <a:p>
            <a:pPr lvl="0"/>
            <a:r>
              <a:rPr lang="en-US" dirty="0"/>
              <a:t>Add messaging or images here</a:t>
            </a: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ustDataLst>
      <p:tags r:id="rId19"/>
    </p:custDataLst>
  </p:cSld>
  <p:clrMap bg1="lt1" tx1="dk1" bg2="dk2" tx2="lt2" accent1="accent1" accent2="accent2" accent3="accent3" accent4="accent4" accent5="accent5" accent6="accent6" hlink="hlink" folHlink="folHlink"/>
  <p:sldLayoutIdLst>
    <p:sldLayoutId id="2147483648" r:id="rId1"/>
    <p:sldLayoutId id="2147483666" r:id="rId2"/>
    <p:sldLayoutId id="2147483649" r:id="rId3"/>
    <p:sldLayoutId id="2147483663" r:id="rId4"/>
    <p:sldLayoutId id="2147483664" r:id="rId5"/>
    <p:sldLayoutId id="2147483665" r:id="rId6"/>
    <p:sldLayoutId id="2147483662" r:id="rId7"/>
    <p:sldLayoutId id="2147483660" r:id="rId8"/>
    <p:sldLayoutId id="2147483656" r:id="rId9"/>
    <p:sldLayoutId id="2147483661" r:id="rId10"/>
    <p:sldLayoutId id="2147483653" r:id="rId11"/>
    <p:sldLayoutId id="2147483667" r:id="rId12"/>
    <p:sldLayoutId id="2147483668" r:id="rId13"/>
    <p:sldLayoutId id="2147483669" r:id="rId14"/>
    <p:sldLayoutId id="2147483670" r:id="rId15"/>
    <p:sldLayoutId id="2147483671" r:id="rId16"/>
    <p:sldLayoutId id="2147483658" r:id="rId17"/>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47.xml"/><Relationship Id="rId5" Type="http://schemas.openxmlformats.org/officeDocument/2006/relationships/image" Target="../media/image19.jp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57.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59.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60.xml"/><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63.xml"/><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65.xml"/><Relationship Id="rId4" Type="http://schemas.openxmlformats.org/officeDocument/2006/relationships/image" Target="../media/image19.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66.xml"/><Relationship Id="rId4" Type="http://schemas.openxmlformats.org/officeDocument/2006/relationships/image" Target="../media/image28.jp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67.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70.xml"/><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71.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25.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3" name="Rectangle 2"/>
          <p:cNvSpPr/>
          <p:nvPr/>
        </p:nvSpPr>
        <p:spPr>
          <a:xfrm>
            <a:off x="126125" y="4221699"/>
            <a:ext cx="8895412" cy="816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6125" y="3964265"/>
            <a:ext cx="8895412" cy="1056770"/>
          </a:xfrm>
          <a:prstGeom prst="rect">
            <a:avLst/>
          </a:prstGeom>
          <a:solidFill>
            <a:srgbClr val="CEC394"/>
          </a:solidFill>
          <a:ln>
            <a:noFill/>
          </a:ln>
        </p:spPr>
        <p:style>
          <a:lnRef idx="2">
            <a:schemeClr val="accent1">
              <a:shade val="50000"/>
            </a:schemeClr>
          </a:lnRef>
          <a:fillRef idx="1">
            <a:schemeClr val="accent1"/>
          </a:fillRef>
          <a:effectRef idx="0">
            <a:schemeClr val="accent1"/>
          </a:effectRef>
          <a:fontRef idx="minor">
            <a:schemeClr val="lt1"/>
          </a:fontRef>
        </p:style>
        <p:txBody>
          <a:bodyPr lIns="1920240" rtlCol="0" anchor="ctr"/>
          <a:lstStyle/>
          <a:p>
            <a:pPr algn="ctr"/>
            <a:r>
              <a:rPr lang="en-US" sz="1600" dirty="0">
                <a:latin typeface="Trebuchet MS" panose="020B0603020202020204" pitchFamily="34" charset="0"/>
              </a:rPr>
              <a:t>Creating experiences that transform the heart, mind and practice.</a:t>
            </a:r>
          </a:p>
        </p:txBody>
      </p:sp>
      <p:sp>
        <p:nvSpPr>
          <p:cNvPr id="10" name="Google Shape;50;p13"/>
          <p:cNvSpPr txBox="1">
            <a:spLocks noGrp="1"/>
          </p:cNvSpPr>
          <p:nvPr>
            <p:ph type="title"/>
          </p:nvPr>
        </p:nvSpPr>
        <p:spPr>
          <a:xfrm>
            <a:off x="561844" y="2274441"/>
            <a:ext cx="8036745" cy="167273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4400" dirty="0">
                <a:solidFill>
                  <a:srgbClr val="6351A3"/>
                </a:solidFill>
                <a:latin typeface="Trebuchet MS" panose="020B0603020202020204" pitchFamily="34" charset="0"/>
              </a:rPr>
              <a:t>Financial Abuse in Estate Planning: </a:t>
            </a:r>
            <a:r>
              <a:rPr lang="en-US" sz="3200" dirty="0">
                <a:solidFill>
                  <a:srgbClr val="6351A3"/>
                </a:solidFill>
                <a:latin typeface="Trebuchet MS" panose="020B0603020202020204" pitchFamily="34" charset="0"/>
              </a:rPr>
              <a:t>Documents and Misuses</a:t>
            </a:r>
            <a:endParaRPr sz="3200" dirty="0">
              <a:solidFill>
                <a:srgbClr val="6351A3"/>
              </a:solidFill>
              <a:latin typeface="Trebuchet MS" panose="020B0603020202020204" pitchFamily="34" charset="0"/>
            </a:endParaRPr>
          </a:p>
        </p:txBody>
      </p:sp>
      <p:pic>
        <p:nvPicPr>
          <p:cNvPr id="11" name="Google Shape;52;p13"/>
          <p:cNvPicPr preferRelativeResize="0"/>
          <p:nvPr/>
        </p:nvPicPr>
        <p:blipFill>
          <a:blip r:embed="rId4">
            <a:alphaModFix/>
          </a:blip>
          <a:stretch>
            <a:fillRect/>
          </a:stretch>
        </p:blipFill>
        <p:spPr>
          <a:xfrm>
            <a:off x="132511" y="3799672"/>
            <a:ext cx="8895412" cy="164592"/>
          </a:xfrm>
          <a:prstGeom prst="rect">
            <a:avLst/>
          </a:prstGeom>
          <a:noFill/>
          <a:ln>
            <a:noFill/>
          </a:ln>
        </p:spPr>
      </p:pic>
      <p:pic>
        <p:nvPicPr>
          <p:cNvPr id="5" name="Picture 4">
            <a:extLst>
              <a:ext uri="{FF2B5EF4-FFF2-40B4-BE49-F238E27FC236}">
                <a16:creationId xmlns:a16="http://schemas.microsoft.com/office/drawing/2014/main" id="{00398E6A-7F10-44A7-82A8-DACC0DF2D57E}"/>
              </a:ext>
            </a:extLst>
          </p:cNvPr>
          <p:cNvPicPr>
            <a:picLocks noChangeAspect="1"/>
          </p:cNvPicPr>
          <p:nvPr/>
        </p:nvPicPr>
        <p:blipFill rotWithShape="1">
          <a:blip r:embed="rId5"/>
          <a:srcRect b="22184"/>
          <a:stretch/>
        </p:blipFill>
        <p:spPr>
          <a:xfrm>
            <a:off x="393109" y="4168719"/>
            <a:ext cx="1580969" cy="61448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393" y="470302"/>
            <a:ext cx="2744438" cy="1005608"/>
          </a:xfrm>
          <a:prstGeom prst="rect">
            <a:avLst/>
          </a:prstGeom>
        </p:spPr>
      </p:pic>
    </p:spTree>
    <p:custDataLst>
      <p:tags r:id="rId1"/>
    </p:custDataLst>
    <p:extLst>
      <p:ext uri="{BB962C8B-B14F-4D97-AF65-F5344CB8AC3E}">
        <p14:creationId xmlns:p14="http://schemas.microsoft.com/office/powerpoint/2010/main" val="253588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272759" y="186382"/>
            <a:ext cx="8229600" cy="857400"/>
          </a:xfrm>
        </p:spPr>
        <p:txBody>
          <a:bodyPr/>
          <a:lstStyle/>
          <a:p>
            <a:r>
              <a:rPr lang="en-US" dirty="0">
                <a:latin typeface="Trebuchet MS" panose="020B0603020202020204" pitchFamily="34" charset="0"/>
              </a:rPr>
              <a:t>Who is at higher risk for </a:t>
            </a:r>
            <a:br>
              <a:rPr lang="en-US" dirty="0">
                <a:latin typeface="Trebuchet MS" panose="020B0603020202020204" pitchFamily="34" charset="0"/>
              </a:rPr>
            </a:br>
            <a:r>
              <a:rPr lang="en-US" dirty="0">
                <a:latin typeface="Trebuchet MS" panose="020B0603020202020204" pitchFamily="34" charset="0"/>
              </a:rPr>
              <a:t>financial abuse?</a:t>
            </a:r>
          </a:p>
        </p:txBody>
      </p:sp>
      <p:sp>
        <p:nvSpPr>
          <p:cNvPr id="61" name="Google Shape;61;p14"/>
          <p:cNvSpPr txBox="1">
            <a:spLocks noGrp="1"/>
          </p:cNvSpPr>
          <p:nvPr>
            <p:ph type="body" idx="1"/>
          </p:nvPr>
        </p:nvSpPr>
        <p:spPr>
          <a:xfrm>
            <a:off x="96982" y="893618"/>
            <a:ext cx="8589818" cy="3443857"/>
          </a:xfrm>
        </p:spPr>
        <p:txBody>
          <a:bodyPr/>
          <a:lstStyle/>
          <a:p>
            <a:pPr lvl="0"/>
            <a:r>
              <a:rPr lang="en-US" dirty="0">
                <a:solidFill>
                  <a:schemeClr val="tx1"/>
                </a:solidFill>
                <a:latin typeface="Trebuchet MS" panose="020B0603020202020204" pitchFamily="34" charset="0"/>
              </a:rPr>
              <a:t>Jose’s niece is an Attorney and has worked with Jose to create his trust</a:t>
            </a:r>
          </a:p>
          <a:p>
            <a:pPr lvl="0"/>
            <a:endParaRPr lang="en-US" dirty="0">
              <a:solidFill>
                <a:schemeClr val="tx1"/>
              </a:solidFill>
              <a:latin typeface="Trebuchet MS" panose="020B0603020202020204" pitchFamily="34" charset="0"/>
            </a:endParaRPr>
          </a:p>
          <a:p>
            <a:pPr lvl="0"/>
            <a:endParaRPr lang="en-US" dirty="0">
              <a:solidFill>
                <a:schemeClr val="tx1"/>
              </a:solidFill>
              <a:latin typeface="Trebuchet MS" panose="020B0603020202020204" pitchFamily="34" charset="0"/>
            </a:endParaRPr>
          </a:p>
          <a:p>
            <a:pPr lvl="0"/>
            <a:r>
              <a:rPr lang="en-US" dirty="0">
                <a:solidFill>
                  <a:schemeClr val="tx1"/>
                </a:solidFill>
                <a:latin typeface="Trebuchet MS" panose="020B0603020202020204" pitchFamily="34" charset="0"/>
              </a:rPr>
              <a:t>Laura downloaded LegalZoom and created a Health care and Financial Power of Attorney with the help of her </a:t>
            </a:r>
            <a:r>
              <a:rPr lang="en-US" dirty="0" smtClean="0">
                <a:solidFill>
                  <a:schemeClr val="tx1"/>
                </a:solidFill>
                <a:latin typeface="Trebuchet MS" panose="020B0603020202020204" pitchFamily="34" charset="0"/>
              </a:rPr>
              <a:t>caretaker, Jacob. </a:t>
            </a:r>
            <a:endParaRPr lang="en-US" dirty="0">
              <a:solidFill>
                <a:schemeClr val="tx1"/>
              </a:solidFill>
              <a:latin typeface="Trebuchet MS" panose="020B0603020202020204" pitchFamily="34" charset="0"/>
            </a:endParaRPr>
          </a:p>
          <a:p>
            <a:pPr lvl="0"/>
            <a:endParaRPr lang="en-US" dirty="0">
              <a:solidFill>
                <a:schemeClr val="tx1"/>
              </a:solidFill>
              <a:latin typeface="Trebuchet MS" panose="020B0603020202020204" pitchFamily="34" charset="0"/>
            </a:endParaRPr>
          </a:p>
          <a:p>
            <a:pPr lvl="0"/>
            <a:endParaRPr lang="en-US" dirty="0">
              <a:solidFill>
                <a:schemeClr val="tx1"/>
              </a:solidFill>
              <a:latin typeface="Trebuchet MS" panose="020B0603020202020204" pitchFamily="34" charset="0"/>
            </a:endParaRPr>
          </a:p>
          <a:p>
            <a:pPr lvl="0"/>
            <a:r>
              <a:rPr lang="en-US" dirty="0">
                <a:solidFill>
                  <a:schemeClr val="tx1"/>
                </a:solidFill>
                <a:latin typeface="Trebuchet MS" panose="020B0603020202020204" pitchFamily="34" charset="0"/>
              </a:rPr>
              <a:t>Kayla hired an Estate Planning Attorney to develop a trust.   </a:t>
            </a:r>
          </a:p>
        </p:txBody>
      </p:sp>
    </p:spTree>
    <p:custDataLst>
      <p:tags r:id="rId1"/>
    </p:custDataLst>
    <p:extLst>
      <p:ext uri="{BB962C8B-B14F-4D97-AF65-F5344CB8AC3E}">
        <p14:creationId xmlns:p14="http://schemas.microsoft.com/office/powerpoint/2010/main" val="233025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Powers of Attorney</a:t>
            </a:r>
          </a:p>
        </p:txBody>
      </p:sp>
      <p:sp>
        <p:nvSpPr>
          <p:cNvPr id="61" name="Google Shape;61;p14"/>
          <p:cNvSpPr txBox="1">
            <a:spLocks noGrp="1"/>
          </p:cNvSpPr>
          <p:nvPr>
            <p:ph type="body" idx="1"/>
          </p:nvPr>
        </p:nvSpPr>
        <p:spPr/>
        <p:txBody>
          <a:bodyPr/>
          <a:lstStyle/>
          <a:p>
            <a:pPr lvl="0"/>
            <a:r>
              <a:rPr lang="en-US" dirty="0">
                <a:solidFill>
                  <a:schemeClr val="tx1"/>
                </a:solidFill>
                <a:latin typeface="Trebuchet MS" panose="020B0603020202020204" pitchFamily="34" charset="0"/>
              </a:rPr>
              <a:t>1. Medical or Financial, and </a:t>
            </a:r>
          </a:p>
          <a:p>
            <a:pPr lvl="0"/>
            <a:r>
              <a:rPr lang="en-US" dirty="0">
                <a:solidFill>
                  <a:schemeClr val="tx1"/>
                </a:solidFill>
                <a:latin typeface="Trebuchet MS" panose="020B0603020202020204" pitchFamily="34" charset="0"/>
              </a:rPr>
              <a:t>2. Effective Immediately or Upon Incapacity </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434" y="2523744"/>
            <a:ext cx="2996751" cy="201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3703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Financial Powers of Attorney</a:t>
            </a:r>
            <a:endParaRPr lang="en-US" dirty="0">
              <a:latin typeface="Trebuchet MS" panose="020B0603020202020204" pitchFamily="34" charset="0"/>
            </a:endParaRPr>
          </a:p>
        </p:txBody>
      </p:sp>
      <p:sp>
        <p:nvSpPr>
          <p:cNvPr id="61" name="Google Shape;61;p14"/>
          <p:cNvSpPr txBox="1">
            <a:spLocks noGrp="1"/>
          </p:cNvSpPr>
          <p:nvPr>
            <p:ph type="body" idx="1"/>
          </p:nvPr>
        </p:nvSpPr>
        <p:spPr/>
        <p:txBody>
          <a:bodyPr/>
          <a:lstStyle/>
          <a:p>
            <a:r>
              <a:rPr lang="en-US" dirty="0">
                <a:solidFill>
                  <a:schemeClr val="tx1"/>
                </a:solidFill>
                <a:latin typeface="Trebuchet MS" panose="020B0603020202020204" pitchFamily="34" charset="0"/>
              </a:rPr>
              <a:t>Most Often Used/Abused Document</a:t>
            </a:r>
          </a:p>
          <a:p>
            <a:r>
              <a:rPr lang="en-US" dirty="0">
                <a:solidFill>
                  <a:schemeClr val="tx1"/>
                </a:solidFill>
                <a:latin typeface="Trebuchet MS" panose="020B0603020202020204" pitchFamily="34" charset="0"/>
              </a:rPr>
              <a:t>Everyone over 18 should have </a:t>
            </a:r>
            <a:r>
              <a:rPr lang="en-US" dirty="0" smtClean="0">
                <a:solidFill>
                  <a:schemeClr val="tx1"/>
                </a:solidFill>
                <a:latin typeface="Trebuchet MS" panose="020B0603020202020204" pitchFamily="34" charset="0"/>
              </a:rPr>
              <a:t>one</a:t>
            </a:r>
          </a:p>
          <a:p>
            <a:endParaRPr lang="en-US" dirty="0">
              <a:solidFill>
                <a:schemeClr val="tx1"/>
              </a:solidFill>
              <a:latin typeface="Trebuchet MS" panose="020B0603020202020204" pitchFamily="34" charset="0"/>
            </a:endParaRPr>
          </a:p>
          <a:p>
            <a:r>
              <a:rPr lang="en-US" dirty="0" smtClean="0">
                <a:solidFill>
                  <a:schemeClr val="tx1"/>
                </a:solidFill>
                <a:latin typeface="Trebuchet MS" panose="020B0603020202020204" pitchFamily="34" charset="0"/>
              </a:rPr>
              <a:t>Other names:</a:t>
            </a:r>
          </a:p>
          <a:p>
            <a:pPr lvl="1"/>
            <a:r>
              <a:rPr lang="en-US" sz="2000" dirty="0" smtClean="0">
                <a:solidFill>
                  <a:schemeClr val="tx1"/>
                </a:solidFill>
                <a:latin typeface="Trebuchet MS" panose="020B0603020202020204" pitchFamily="34" charset="0"/>
              </a:rPr>
              <a:t>Durable POA</a:t>
            </a:r>
          </a:p>
          <a:p>
            <a:pPr lvl="1"/>
            <a:r>
              <a:rPr lang="en-US" sz="2000" dirty="0" smtClean="0">
                <a:solidFill>
                  <a:schemeClr val="tx1"/>
                </a:solidFill>
                <a:latin typeface="Trebuchet MS" panose="020B0603020202020204" pitchFamily="34" charset="0"/>
              </a:rPr>
              <a:t>Springing POA</a:t>
            </a:r>
          </a:p>
          <a:p>
            <a:pPr lvl="1"/>
            <a:r>
              <a:rPr lang="en-US" sz="2000" dirty="0" smtClean="0">
                <a:solidFill>
                  <a:schemeClr val="tx1"/>
                </a:solidFill>
                <a:latin typeface="Trebuchet MS" panose="020B0603020202020204" pitchFamily="34" charset="0"/>
              </a:rPr>
              <a:t>General Durable POA</a:t>
            </a:r>
          </a:p>
          <a:p>
            <a:pPr lvl="1"/>
            <a:endParaRPr lang="en-US" dirty="0">
              <a:solidFill>
                <a:schemeClr val="tx1"/>
              </a:solidFill>
              <a:latin typeface="Trebuchet MS" panose="020B0603020202020204" pitchFamily="34" charset="0"/>
            </a:endParaRP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077" y="1699418"/>
            <a:ext cx="3108695" cy="2253325"/>
          </a:xfrm>
          <a:prstGeom prst="rect">
            <a:avLst/>
          </a:prstGeom>
        </p:spPr>
      </p:pic>
    </p:spTree>
    <p:custDataLst>
      <p:tags r:id="rId1"/>
    </p:custDataLst>
    <p:extLst>
      <p:ext uri="{BB962C8B-B14F-4D97-AF65-F5344CB8AC3E}">
        <p14:creationId xmlns:p14="http://schemas.microsoft.com/office/powerpoint/2010/main" val="462020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68850" y="186382"/>
            <a:ext cx="8229600" cy="857400"/>
          </a:xfrm>
        </p:spPr>
        <p:txBody>
          <a:bodyPr/>
          <a:lstStyle/>
          <a:p>
            <a:r>
              <a:rPr lang="en-US" dirty="0">
                <a:latin typeface="Trebuchet MS" panose="020B0603020202020204" pitchFamily="34" charset="0"/>
              </a:rPr>
              <a:t>Case Sample  </a:t>
            </a:r>
            <a:r>
              <a:rPr lang="en-US" dirty="0"/>
              <a:t/>
            </a:r>
            <a:br>
              <a:rPr lang="en-US" dirty="0"/>
            </a:br>
            <a:endParaRPr lang="en-US" dirty="0"/>
          </a:p>
        </p:txBody>
      </p:sp>
      <p:sp>
        <p:nvSpPr>
          <p:cNvPr id="61" name="Google Shape;61;p14"/>
          <p:cNvSpPr txBox="1">
            <a:spLocks noGrp="1"/>
          </p:cNvSpPr>
          <p:nvPr>
            <p:ph type="body" idx="1"/>
          </p:nvPr>
        </p:nvSpPr>
        <p:spPr>
          <a:xfrm>
            <a:off x="272759" y="662756"/>
            <a:ext cx="8455605" cy="3394500"/>
          </a:xfrm>
        </p:spPr>
        <p:txBody>
          <a:bodyPr/>
          <a:lstStyle/>
          <a:p>
            <a:pPr marL="0" indent="0">
              <a:buNone/>
            </a:pPr>
            <a:r>
              <a:rPr lang="en-US" dirty="0">
                <a:solidFill>
                  <a:schemeClr val="tx1"/>
                </a:solidFill>
                <a:latin typeface="Trebuchet MS" panose="020B0603020202020204" pitchFamily="34" charset="0"/>
              </a:rPr>
              <a:t>APS is assigned a case after Jamal, son of Nathan, 71, reported to APS that Jamal’s sister, Keisha, is transferring their father’s retirement into her bank account. APS professional, Adam, interviewed Keisha and she mentioned she has POA and explained it was her father’s wishes. 3 weeks after Adam’s first collateral interview, Jamal called back and stated that Keisha had drained her father’s account and left the state. During his follow up, Adam confirmed that all funds were transferred to Keisha’s account. </a:t>
            </a:r>
            <a:endParaRPr lang="en-US" dirty="0" smtClean="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dirty="0" smtClean="0">
              <a:solidFill>
                <a:schemeClr val="tx1"/>
              </a:solidFill>
              <a:latin typeface="Trebuchet MS" panose="020B0603020202020204" pitchFamily="34" charset="0"/>
            </a:endParaRPr>
          </a:p>
          <a:p>
            <a:pPr marL="342900" indent="-342900"/>
            <a:endParaRPr lang="en-US" sz="1500" i="1" dirty="0" smtClean="0">
              <a:solidFill>
                <a:schemeClr val="tx1"/>
              </a:solidFill>
              <a:latin typeface="Trebuchet MS" panose="020B0603020202020204" pitchFamily="34" charset="0"/>
            </a:endParaRPr>
          </a:p>
          <a:p>
            <a:pPr marL="342900" indent="-342900"/>
            <a:r>
              <a:rPr lang="en-US" sz="1500" i="1" dirty="0" smtClean="0">
                <a:solidFill>
                  <a:schemeClr val="tx1"/>
                </a:solidFill>
                <a:latin typeface="Trebuchet MS" panose="020B0603020202020204" pitchFamily="34" charset="0"/>
              </a:rPr>
              <a:t>What type of POA (Medical/Financial) does Keisha have and when is it effective (immediately or upon incapacity)?</a:t>
            </a:r>
            <a:endParaRPr lang="en-US" sz="1500" i="1" dirty="0">
              <a:solidFill>
                <a:schemeClr val="tx1"/>
              </a:solidFill>
              <a:latin typeface="Trebuchet MS" panose="020B0603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683" y="2989282"/>
            <a:ext cx="1933155" cy="1293844"/>
          </a:xfrm>
          <a:prstGeom prst="rect">
            <a:avLst/>
          </a:prstGeom>
        </p:spPr>
      </p:pic>
    </p:spTree>
    <p:custDataLst>
      <p:tags r:id="rId1"/>
    </p:custDataLst>
    <p:extLst>
      <p:ext uri="{BB962C8B-B14F-4D97-AF65-F5344CB8AC3E}">
        <p14:creationId xmlns:p14="http://schemas.microsoft.com/office/powerpoint/2010/main" val="96672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68850" y="186382"/>
            <a:ext cx="8229600" cy="857400"/>
          </a:xfrm>
        </p:spPr>
        <p:txBody>
          <a:bodyPr/>
          <a:lstStyle/>
          <a:p>
            <a:r>
              <a:rPr lang="en-US" dirty="0" smtClean="0">
                <a:latin typeface="Trebuchet MS" panose="020B0603020202020204" pitchFamily="34" charset="0"/>
              </a:rPr>
              <a:t>Short Form Review</a:t>
            </a:r>
            <a:r>
              <a:rPr lang="en-US" dirty="0"/>
              <a:t/>
            </a:r>
            <a:br>
              <a:rPr lang="en-US" dirty="0"/>
            </a:br>
            <a:endParaRPr lang="en-US" dirty="0"/>
          </a:p>
        </p:txBody>
      </p:sp>
      <p:sp>
        <p:nvSpPr>
          <p:cNvPr id="61" name="Google Shape;61;p14"/>
          <p:cNvSpPr txBox="1">
            <a:spLocks noGrp="1"/>
          </p:cNvSpPr>
          <p:nvPr>
            <p:ph type="body" idx="1"/>
          </p:nvPr>
        </p:nvSpPr>
        <p:spPr>
          <a:xfrm>
            <a:off x="272759" y="662756"/>
            <a:ext cx="8455605" cy="3394500"/>
          </a:xfrm>
        </p:spPr>
        <p:txBody>
          <a:bodyPr/>
          <a:lstStyle/>
          <a:p>
            <a:pPr marL="0" indent="0">
              <a:buNone/>
            </a:pPr>
            <a:endParaRPr lang="en-US" dirty="0">
              <a:solidFill>
                <a:schemeClr val="tx1"/>
              </a:solidFill>
              <a:latin typeface="Trebuchet MS" panose="020B0603020202020204" pitchFamily="34" charset="0"/>
            </a:endParaRPr>
          </a:p>
          <a:p>
            <a:pPr marL="0" indent="0">
              <a:buNone/>
            </a:pPr>
            <a:r>
              <a:rPr lang="en-US" i="1" dirty="0" smtClean="0">
                <a:solidFill>
                  <a:schemeClr val="tx1"/>
                </a:solidFill>
                <a:latin typeface="Trebuchet MS" panose="020B0603020202020204" pitchFamily="34" charset="0"/>
              </a:rPr>
              <a:t>Terminology to look for:</a:t>
            </a:r>
          </a:p>
          <a:p>
            <a:pPr marL="342900" indent="-342900"/>
            <a:r>
              <a:rPr lang="en-US" i="1" dirty="0" smtClean="0">
                <a:solidFill>
                  <a:schemeClr val="tx1"/>
                </a:solidFill>
                <a:latin typeface="Trebuchet MS" panose="020B0603020202020204" pitchFamily="34" charset="0"/>
              </a:rPr>
              <a:t>Agent</a:t>
            </a:r>
          </a:p>
          <a:p>
            <a:pPr marL="342900" indent="-342900"/>
            <a:r>
              <a:rPr lang="en-US" i="1" dirty="0" smtClean="0">
                <a:solidFill>
                  <a:schemeClr val="tx1"/>
                </a:solidFill>
                <a:latin typeface="Trebuchet MS" panose="020B0603020202020204" pitchFamily="34" charset="0"/>
              </a:rPr>
              <a:t>Springing Power of Attorney</a:t>
            </a:r>
          </a:p>
          <a:p>
            <a:pPr marL="342900" indent="-342900"/>
            <a:r>
              <a:rPr lang="en-US" i="1" dirty="0" smtClean="0">
                <a:solidFill>
                  <a:schemeClr val="tx1"/>
                </a:solidFill>
                <a:latin typeface="Trebuchet MS" panose="020B0603020202020204" pitchFamily="34" charset="0"/>
              </a:rPr>
              <a:t>Durable Power of Attorney</a:t>
            </a:r>
          </a:p>
          <a:p>
            <a:pPr marL="342900" indent="-342900"/>
            <a:r>
              <a:rPr lang="en-US" i="1" dirty="0" smtClean="0">
                <a:solidFill>
                  <a:schemeClr val="tx1"/>
                </a:solidFill>
                <a:latin typeface="Trebuchet MS" panose="020B0603020202020204" pitchFamily="34" charset="0"/>
              </a:rPr>
              <a:t>General or Special Powers of Attorney</a:t>
            </a:r>
          </a:p>
          <a:p>
            <a:pPr marL="342900" indent="-342900"/>
            <a:r>
              <a:rPr lang="en-US" i="1" dirty="0" smtClean="0">
                <a:solidFill>
                  <a:schemeClr val="tx1"/>
                </a:solidFill>
                <a:latin typeface="Trebuchet MS" panose="020B0603020202020204" pitchFamily="34" charset="0"/>
              </a:rPr>
              <a:t>Principal (Creator)</a:t>
            </a:r>
          </a:p>
          <a:p>
            <a:pPr marL="0" indent="0">
              <a:buNone/>
            </a:pPr>
            <a:endParaRPr lang="en-US" sz="1500" i="1" dirty="0">
              <a:solidFill>
                <a:schemeClr val="tx1"/>
              </a:solidFill>
              <a:latin typeface="Trebuchet MS" panose="020B0603020202020204" pitchFamily="34" charset="0"/>
            </a:endParaRPr>
          </a:p>
          <a:p>
            <a:pPr marL="0" indent="0">
              <a:buNone/>
            </a:pPr>
            <a:endParaRPr lang="en-US" sz="1400" i="1" dirty="0" smtClean="0">
              <a:solidFill>
                <a:schemeClr val="tx1"/>
              </a:solidFill>
              <a:latin typeface="Trebuchet MS" panose="020B0603020202020204" pitchFamily="34" charset="0"/>
            </a:endParaRPr>
          </a:p>
          <a:p>
            <a:pPr marL="0" indent="0">
              <a:buNone/>
            </a:pPr>
            <a:endParaRPr lang="en-US" sz="1400" i="1" dirty="0">
              <a:solidFill>
                <a:schemeClr val="tx1"/>
              </a:solidFill>
              <a:latin typeface="Trebuchet MS" panose="020B0603020202020204" pitchFamily="34" charset="0"/>
            </a:endParaRPr>
          </a:p>
          <a:p>
            <a:pPr marL="0" indent="0">
              <a:buNone/>
            </a:pPr>
            <a:r>
              <a:rPr lang="en-US" sz="1400" i="1" dirty="0" smtClean="0">
                <a:solidFill>
                  <a:schemeClr val="tx1"/>
                </a:solidFill>
                <a:latin typeface="Trebuchet MS" panose="020B0603020202020204" pitchFamily="34" charset="0"/>
              </a:rPr>
              <a:t>Free </a:t>
            </a:r>
            <a:r>
              <a:rPr lang="en-US" sz="1400" i="1" dirty="0">
                <a:solidFill>
                  <a:schemeClr val="tx1"/>
                </a:solidFill>
                <a:latin typeface="Trebuchet MS" panose="020B0603020202020204" pitchFamily="34" charset="0"/>
              </a:rPr>
              <a:t>CA Statutory POA Reference: saclaw.org </a:t>
            </a:r>
          </a:p>
          <a:p>
            <a:pPr marL="0" indent="0">
              <a:buNone/>
            </a:pPr>
            <a:endParaRPr lang="en-US" sz="1500" i="1" dirty="0" smtClean="0">
              <a:solidFill>
                <a:schemeClr val="tx1"/>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614510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68850" y="186382"/>
            <a:ext cx="8229600" cy="857400"/>
          </a:xfrm>
        </p:spPr>
        <p:txBody>
          <a:bodyPr/>
          <a:lstStyle/>
          <a:p>
            <a:r>
              <a:rPr lang="en-US" dirty="0" smtClean="0">
                <a:latin typeface="Trebuchet MS" panose="020B0603020202020204" pitchFamily="34" charset="0"/>
              </a:rPr>
              <a:t>Long Form Review</a:t>
            </a:r>
            <a:r>
              <a:rPr lang="en-US" dirty="0">
                <a:latin typeface="Trebuchet MS" panose="020B0603020202020204" pitchFamily="34" charset="0"/>
              </a:rPr>
              <a:t/>
            </a:r>
            <a:br>
              <a:rPr lang="en-US" dirty="0">
                <a:latin typeface="Trebuchet MS" panose="020B0603020202020204" pitchFamily="34" charset="0"/>
              </a:rPr>
            </a:br>
            <a:endParaRPr lang="en-US" dirty="0">
              <a:latin typeface="Trebuchet MS" panose="020B0603020202020204" pitchFamily="34" charset="0"/>
            </a:endParaRPr>
          </a:p>
        </p:txBody>
      </p:sp>
      <p:sp>
        <p:nvSpPr>
          <p:cNvPr id="61" name="Google Shape;61;p14"/>
          <p:cNvSpPr txBox="1">
            <a:spLocks noGrp="1"/>
          </p:cNvSpPr>
          <p:nvPr>
            <p:ph type="body" idx="1"/>
          </p:nvPr>
        </p:nvSpPr>
        <p:spPr>
          <a:xfrm>
            <a:off x="272759" y="662756"/>
            <a:ext cx="8455605" cy="3394500"/>
          </a:xfrm>
        </p:spPr>
        <p:txBody>
          <a:bodyPr/>
          <a:lstStyle/>
          <a:p>
            <a:pPr marL="0" indent="0">
              <a:buNone/>
            </a:pPr>
            <a:endParaRPr lang="en-US" dirty="0">
              <a:solidFill>
                <a:schemeClr val="tx1"/>
              </a:solidFill>
              <a:latin typeface="Trebuchet MS" panose="020B0603020202020204" pitchFamily="34" charset="0"/>
            </a:endParaRPr>
          </a:p>
          <a:p>
            <a:pPr marL="0" indent="0">
              <a:buNone/>
            </a:pPr>
            <a:r>
              <a:rPr lang="en-US" i="1" dirty="0" smtClean="0">
                <a:solidFill>
                  <a:schemeClr val="tx1"/>
                </a:solidFill>
                <a:latin typeface="Trebuchet MS" panose="020B0603020202020204" pitchFamily="34" charset="0"/>
              </a:rPr>
              <a:t>Terminology to look for:</a:t>
            </a:r>
          </a:p>
          <a:p>
            <a:pPr marL="342900" indent="-342900"/>
            <a:r>
              <a:rPr lang="en-US" i="1" dirty="0" smtClean="0">
                <a:solidFill>
                  <a:schemeClr val="tx1"/>
                </a:solidFill>
                <a:latin typeface="Trebuchet MS" panose="020B0603020202020204" pitchFamily="34" charset="0"/>
              </a:rPr>
              <a:t>Agent</a:t>
            </a:r>
          </a:p>
          <a:p>
            <a:pPr marL="342900" indent="-342900"/>
            <a:r>
              <a:rPr lang="en-US" i="1" dirty="0" smtClean="0">
                <a:solidFill>
                  <a:schemeClr val="tx1"/>
                </a:solidFill>
                <a:latin typeface="Trebuchet MS" panose="020B0603020202020204" pitchFamily="34" charset="0"/>
              </a:rPr>
              <a:t>Springing Power of Attorney</a:t>
            </a:r>
          </a:p>
          <a:p>
            <a:pPr marL="342900" indent="-342900"/>
            <a:r>
              <a:rPr lang="en-US" i="1" dirty="0" smtClean="0">
                <a:solidFill>
                  <a:schemeClr val="tx1"/>
                </a:solidFill>
                <a:latin typeface="Trebuchet MS" panose="020B0603020202020204" pitchFamily="34" charset="0"/>
              </a:rPr>
              <a:t>Durable Power of Attorney</a:t>
            </a:r>
          </a:p>
          <a:p>
            <a:pPr marL="342900" indent="-342900"/>
            <a:r>
              <a:rPr lang="en-US" i="1" dirty="0" smtClean="0">
                <a:solidFill>
                  <a:schemeClr val="tx1"/>
                </a:solidFill>
                <a:latin typeface="Trebuchet MS" panose="020B0603020202020204" pitchFamily="34" charset="0"/>
              </a:rPr>
              <a:t>General or Special Powers of Attorney</a:t>
            </a:r>
          </a:p>
          <a:p>
            <a:pPr marL="342900" indent="-342900"/>
            <a:r>
              <a:rPr lang="en-US" i="1" dirty="0" smtClean="0">
                <a:solidFill>
                  <a:schemeClr val="tx1"/>
                </a:solidFill>
                <a:latin typeface="Trebuchet MS" panose="020B0603020202020204" pitchFamily="34" charset="0"/>
              </a:rPr>
              <a:t>Principal (Creator)</a:t>
            </a:r>
          </a:p>
          <a:p>
            <a:pPr marL="0" indent="0">
              <a:buNone/>
            </a:pPr>
            <a:endParaRPr lang="en-US" sz="1500" i="1" dirty="0">
              <a:solidFill>
                <a:schemeClr val="tx1"/>
              </a:solidFill>
              <a:latin typeface="Trebuchet MS" panose="020B0603020202020204" pitchFamily="34" charset="0"/>
            </a:endParaRPr>
          </a:p>
          <a:p>
            <a:pPr marL="0" indent="0">
              <a:buNone/>
            </a:pPr>
            <a:r>
              <a:rPr lang="en-US" sz="1600" dirty="0" smtClean="0">
                <a:solidFill>
                  <a:schemeClr val="tx1"/>
                </a:solidFill>
                <a:latin typeface="Trebuchet MS" panose="020B0603020202020204" pitchFamily="34" charset="0"/>
              </a:rPr>
              <a:t>***Often financial institutions require this one (specifies powers such as withdrawal or close bank account.</a:t>
            </a:r>
          </a:p>
          <a:p>
            <a:pPr marL="0" indent="0">
              <a:buNone/>
            </a:pPr>
            <a:endParaRPr lang="en-US" sz="1400" i="1" dirty="0">
              <a:solidFill>
                <a:schemeClr val="tx1"/>
              </a:solidFill>
              <a:latin typeface="Trebuchet MS" panose="020B0603020202020204" pitchFamily="34" charset="0"/>
            </a:endParaRPr>
          </a:p>
          <a:p>
            <a:pPr marL="0" indent="0">
              <a:buNone/>
            </a:pPr>
            <a:endParaRPr lang="en-US" sz="1500" i="1" dirty="0" smtClean="0">
              <a:solidFill>
                <a:schemeClr val="tx1"/>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3441520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75778" y="186382"/>
            <a:ext cx="8229600" cy="857400"/>
          </a:xfrm>
        </p:spPr>
        <p:txBody>
          <a:bodyPr/>
          <a:lstStyle/>
          <a:p>
            <a:r>
              <a:rPr lang="en-US" dirty="0">
                <a:latin typeface="Trebuchet MS" panose="020B0603020202020204" pitchFamily="34" charset="0"/>
              </a:rPr>
              <a:t>Short and Long POA Forms</a:t>
            </a:r>
          </a:p>
        </p:txBody>
      </p:sp>
      <p:sp>
        <p:nvSpPr>
          <p:cNvPr id="61" name="Google Shape;61;p14"/>
          <p:cNvSpPr txBox="1">
            <a:spLocks noGrp="1"/>
          </p:cNvSpPr>
          <p:nvPr>
            <p:ph type="body" idx="1"/>
          </p:nvPr>
        </p:nvSpPr>
        <p:spPr>
          <a:xfrm>
            <a:off x="103909" y="921327"/>
            <a:ext cx="8582891" cy="3416148"/>
          </a:xfrm>
        </p:spPr>
        <p:txBody>
          <a:bodyPr/>
          <a:lstStyle/>
          <a:p>
            <a:pPr marL="76200" indent="0">
              <a:buNone/>
            </a:pPr>
            <a:r>
              <a:rPr lang="en-US" dirty="0" smtClean="0">
                <a:solidFill>
                  <a:schemeClr val="tx1"/>
                </a:solidFill>
                <a:latin typeface="Trebuchet MS" panose="020B0603020202020204" pitchFamily="34" charset="0"/>
              </a:rPr>
              <a:t>Activity </a:t>
            </a:r>
            <a:r>
              <a:rPr lang="en-US" dirty="0">
                <a:solidFill>
                  <a:schemeClr val="tx1"/>
                </a:solidFill>
                <a:latin typeface="Trebuchet MS" panose="020B0603020202020204" pitchFamily="34" charset="0"/>
              </a:rPr>
              <a:t>#3: Understanding the </a:t>
            </a:r>
            <a:r>
              <a:rPr lang="en-US" dirty="0" smtClean="0">
                <a:solidFill>
                  <a:schemeClr val="tx1"/>
                </a:solidFill>
                <a:latin typeface="Trebuchet MS" panose="020B0603020202020204" pitchFamily="34" charset="0"/>
              </a:rPr>
              <a:t>Forms</a:t>
            </a:r>
          </a:p>
          <a:p>
            <a:r>
              <a:rPr lang="en-US" dirty="0">
                <a:solidFill>
                  <a:schemeClr val="tx1"/>
                </a:solidFill>
                <a:latin typeface="Trebuchet MS" panose="020B0603020202020204" pitchFamily="34" charset="0"/>
              </a:rPr>
              <a:t>Using </a:t>
            </a:r>
            <a:r>
              <a:rPr lang="en-US" b="1" u="sng" dirty="0">
                <a:solidFill>
                  <a:schemeClr val="tx1"/>
                </a:solidFill>
                <a:latin typeface="Trebuchet MS" panose="020B0603020202020204" pitchFamily="34" charset="0"/>
              </a:rPr>
              <a:t>both</a:t>
            </a:r>
            <a:r>
              <a:rPr lang="en-US" dirty="0">
                <a:solidFill>
                  <a:schemeClr val="tx1"/>
                </a:solidFill>
                <a:latin typeface="Trebuchet MS" panose="020B0603020202020204" pitchFamily="34" charset="0"/>
              </a:rPr>
              <a:t> short and long forms</a:t>
            </a:r>
          </a:p>
          <a:p>
            <a:endParaRPr lang="en-US" dirty="0">
              <a:solidFill>
                <a:schemeClr val="tx1"/>
              </a:solidFill>
              <a:latin typeface="Trebuchet MS" panose="020B0603020202020204" pitchFamily="34" charset="0"/>
            </a:endParaRPr>
          </a:p>
          <a:p>
            <a:pPr lvl="1"/>
            <a:r>
              <a:rPr lang="en-US" sz="1800" dirty="0">
                <a:solidFill>
                  <a:schemeClr val="tx1"/>
                </a:solidFill>
                <a:latin typeface="Trebuchet MS" panose="020B0603020202020204" pitchFamily="34" charset="0"/>
              </a:rPr>
              <a:t>Group 1: </a:t>
            </a:r>
          </a:p>
          <a:p>
            <a:pPr lvl="2"/>
            <a:r>
              <a:rPr lang="en-US" sz="1700" dirty="0">
                <a:solidFill>
                  <a:schemeClr val="tx1"/>
                </a:solidFill>
                <a:latin typeface="Trebuchet MS" panose="020B0603020202020204" pitchFamily="34" charset="0"/>
              </a:rPr>
              <a:t>Identify “Effectiveness”, pros/cons and areas for potential for abuse</a:t>
            </a:r>
          </a:p>
          <a:p>
            <a:pPr lvl="2"/>
            <a:r>
              <a:rPr lang="en-US" sz="1700" dirty="0">
                <a:solidFill>
                  <a:schemeClr val="tx1"/>
                </a:solidFill>
                <a:latin typeface="Trebuchet MS" panose="020B0603020202020204" pitchFamily="34" charset="0"/>
              </a:rPr>
              <a:t>Durable? General? Springing POA?</a:t>
            </a:r>
          </a:p>
          <a:p>
            <a:pPr lvl="1"/>
            <a:endParaRPr lang="en-US" dirty="0">
              <a:solidFill>
                <a:schemeClr val="tx1"/>
              </a:solidFill>
              <a:latin typeface="Trebuchet MS" panose="020B0603020202020204" pitchFamily="34" charset="0"/>
            </a:endParaRPr>
          </a:p>
          <a:p>
            <a:pPr lvl="1"/>
            <a:r>
              <a:rPr lang="en-US" sz="1800" dirty="0">
                <a:solidFill>
                  <a:schemeClr val="tx1"/>
                </a:solidFill>
                <a:latin typeface="Trebuchet MS" panose="020B0603020202020204" pitchFamily="34" charset="0"/>
              </a:rPr>
              <a:t>Group 2: </a:t>
            </a:r>
          </a:p>
          <a:p>
            <a:pPr lvl="2"/>
            <a:r>
              <a:rPr lang="en-US" sz="1700" dirty="0">
                <a:solidFill>
                  <a:schemeClr val="tx1"/>
                </a:solidFill>
                <a:latin typeface="Trebuchet MS" panose="020B0603020202020204" pitchFamily="34" charset="0"/>
              </a:rPr>
              <a:t>Identify “Incapacity” and pros/cons</a:t>
            </a:r>
          </a:p>
          <a:p>
            <a:pPr lvl="2"/>
            <a:r>
              <a:rPr lang="en-US" sz="1700" dirty="0">
                <a:solidFill>
                  <a:schemeClr val="tx1"/>
                </a:solidFill>
                <a:latin typeface="Trebuchet MS" panose="020B0603020202020204" pitchFamily="34" charset="0"/>
              </a:rPr>
              <a:t>Identify the ability to regain capacity </a:t>
            </a:r>
            <a:endParaRPr lang="en-US" sz="1700" dirty="0" smtClean="0">
              <a:solidFill>
                <a:schemeClr val="tx1"/>
              </a:solidFill>
              <a:latin typeface="Trebuchet MS" panose="020B0603020202020204" pitchFamily="34" charset="0"/>
            </a:endParaRPr>
          </a:p>
          <a:p>
            <a:pPr lvl="2"/>
            <a:r>
              <a:rPr lang="en-US" sz="1700" dirty="0" smtClean="0">
                <a:solidFill>
                  <a:schemeClr val="tx1"/>
                </a:solidFill>
                <a:latin typeface="Trebuchet MS" panose="020B0603020202020204" pitchFamily="34" charset="0"/>
              </a:rPr>
              <a:t>Identify </a:t>
            </a:r>
            <a:r>
              <a:rPr lang="en-US" sz="1700" dirty="0">
                <a:solidFill>
                  <a:schemeClr val="tx1"/>
                </a:solidFill>
                <a:latin typeface="Trebuchet MS" panose="020B0603020202020204" pitchFamily="34" charset="0"/>
              </a:rPr>
              <a:t>areas for potential </a:t>
            </a:r>
            <a:r>
              <a:rPr lang="en-US" sz="1700" dirty="0" smtClean="0">
                <a:solidFill>
                  <a:schemeClr val="tx1"/>
                </a:solidFill>
                <a:latin typeface="Trebuchet MS" panose="020B0603020202020204" pitchFamily="34" charset="0"/>
              </a:rPr>
              <a:t>abuse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3286" y="2957291"/>
            <a:ext cx="2862092" cy="190542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010463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75778" y="186382"/>
            <a:ext cx="8229600" cy="857400"/>
          </a:xfrm>
        </p:spPr>
        <p:txBody>
          <a:bodyPr/>
          <a:lstStyle/>
          <a:p>
            <a:r>
              <a:rPr lang="en-US" dirty="0">
                <a:latin typeface="Trebuchet MS" panose="020B0603020202020204" pitchFamily="34" charset="0"/>
              </a:rPr>
              <a:t>Various Powers Often Granted by a </a:t>
            </a:r>
            <a:br>
              <a:rPr lang="en-US" dirty="0">
                <a:latin typeface="Trebuchet MS" panose="020B0603020202020204" pitchFamily="34" charset="0"/>
              </a:rPr>
            </a:br>
            <a:r>
              <a:rPr lang="en-US" dirty="0">
                <a:latin typeface="Trebuchet MS" panose="020B0603020202020204" pitchFamily="34" charset="0"/>
              </a:rPr>
              <a:t>Financial Power of Attorney </a:t>
            </a:r>
          </a:p>
        </p:txBody>
      </p:sp>
      <p:sp>
        <p:nvSpPr>
          <p:cNvPr id="61" name="Google Shape;61;p14"/>
          <p:cNvSpPr txBox="1">
            <a:spLocks noGrp="1"/>
          </p:cNvSpPr>
          <p:nvPr>
            <p:ph type="body" idx="1"/>
          </p:nvPr>
        </p:nvSpPr>
        <p:spPr/>
        <p:txBody>
          <a:bodyPr/>
          <a:lstStyle/>
          <a:p>
            <a:pPr lvl="0"/>
            <a:r>
              <a:rPr lang="en-US" dirty="0">
                <a:solidFill>
                  <a:schemeClr val="tx1"/>
                </a:solidFill>
                <a:latin typeface="Trebuchet MS" panose="020B0603020202020204" pitchFamily="34" charset="0"/>
              </a:rPr>
              <a:t>Create, amend, revoke, or terminate a revocable trust</a:t>
            </a:r>
          </a:p>
          <a:p>
            <a:pPr lvl="0"/>
            <a:r>
              <a:rPr lang="en-US" dirty="0">
                <a:solidFill>
                  <a:schemeClr val="tx1"/>
                </a:solidFill>
                <a:latin typeface="Trebuchet MS" panose="020B0603020202020204" pitchFamily="34" charset="0"/>
              </a:rPr>
              <a:t>Make a gift</a:t>
            </a:r>
          </a:p>
          <a:p>
            <a:pPr lvl="0"/>
            <a:r>
              <a:rPr lang="en-US" dirty="0">
                <a:solidFill>
                  <a:schemeClr val="tx1"/>
                </a:solidFill>
                <a:latin typeface="Trebuchet MS" panose="020B0603020202020204" pitchFamily="34" charset="0"/>
              </a:rPr>
              <a:t>Create or change rights of survivorship</a:t>
            </a:r>
          </a:p>
          <a:p>
            <a:pPr lvl="0"/>
            <a:r>
              <a:rPr lang="en-US" dirty="0">
                <a:solidFill>
                  <a:schemeClr val="tx1"/>
                </a:solidFill>
                <a:latin typeface="Trebuchet MS" panose="020B0603020202020204" pitchFamily="34" charset="0"/>
              </a:rPr>
              <a:t>Create or change a beneficiary designation</a:t>
            </a:r>
          </a:p>
          <a:p>
            <a:pPr lvl="0"/>
            <a:r>
              <a:rPr lang="en-US" dirty="0">
                <a:solidFill>
                  <a:schemeClr val="tx1"/>
                </a:solidFill>
                <a:latin typeface="Trebuchet MS" panose="020B0603020202020204" pitchFamily="34" charset="0"/>
              </a:rPr>
              <a:t>Authorize another person to exercise authority under this Power of Attorney</a:t>
            </a:r>
          </a:p>
          <a:p>
            <a:pPr lvl="0"/>
            <a:r>
              <a:rPr lang="en-US" dirty="0">
                <a:solidFill>
                  <a:schemeClr val="tx1"/>
                </a:solidFill>
                <a:latin typeface="Trebuchet MS" panose="020B0603020202020204" pitchFamily="34" charset="0"/>
              </a:rPr>
              <a:t>Access the content of electronic communications</a:t>
            </a:r>
          </a:p>
          <a:p>
            <a:pPr lvl="0"/>
            <a:r>
              <a:rPr lang="en-US" dirty="0">
                <a:solidFill>
                  <a:schemeClr val="tx1"/>
                </a:solidFill>
                <a:latin typeface="Trebuchet MS" panose="020B0603020202020204" pitchFamily="34" charset="0"/>
              </a:rPr>
              <a:t>Exercise fiduciary powers that the principal has authority to delegate</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spTree>
    <p:custDataLst>
      <p:tags r:id="rId1"/>
    </p:custDataLst>
    <p:extLst>
      <p:ext uri="{BB962C8B-B14F-4D97-AF65-F5344CB8AC3E}">
        <p14:creationId xmlns:p14="http://schemas.microsoft.com/office/powerpoint/2010/main" val="510933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Conservatorship –Alternative to </a:t>
            </a:r>
            <a:br>
              <a:rPr lang="en-US" dirty="0">
                <a:latin typeface="Trebuchet MS" panose="020B0603020202020204" pitchFamily="34" charset="0"/>
              </a:rPr>
            </a:br>
            <a:r>
              <a:rPr lang="en-US" dirty="0">
                <a:latin typeface="Trebuchet MS" panose="020B0603020202020204" pitchFamily="34" charset="0"/>
              </a:rPr>
              <a:t>Financial Power of Attorney</a:t>
            </a:r>
          </a:p>
        </p:txBody>
      </p:sp>
      <p:sp>
        <p:nvSpPr>
          <p:cNvPr id="61" name="Google Shape;61;p14"/>
          <p:cNvSpPr txBox="1">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Conservatorship is a very effective way to have power over an individual who is incapacitated that creates court oversight of the Agent’s actions rather than a private document that grants this immense power. </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386" y="2653145"/>
            <a:ext cx="3958063" cy="2225963"/>
          </a:xfrm>
          <a:prstGeom prst="rect">
            <a:avLst/>
          </a:prstGeom>
        </p:spPr>
      </p:pic>
    </p:spTree>
    <p:custDataLst>
      <p:tags r:id="rId1"/>
    </p:custDataLst>
    <p:extLst>
      <p:ext uri="{BB962C8B-B14F-4D97-AF65-F5344CB8AC3E}">
        <p14:creationId xmlns:p14="http://schemas.microsoft.com/office/powerpoint/2010/main" val="325305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Conservatorships </a:t>
            </a:r>
          </a:p>
        </p:txBody>
      </p:sp>
      <p:sp>
        <p:nvSpPr>
          <p:cNvPr id="61" name="Google Shape;61;p14"/>
          <p:cNvSpPr txBox="1">
            <a:spLocks noGrp="1"/>
          </p:cNvSpPr>
          <p:nvPr>
            <p:ph type="body" idx="1"/>
          </p:nvPr>
        </p:nvSpPr>
        <p:spPr>
          <a:xfrm>
            <a:off x="254487" y="702619"/>
            <a:ext cx="8673737" cy="3394500"/>
          </a:xfrm>
        </p:spPr>
        <p:txBody>
          <a:bodyPr/>
          <a:lstStyle/>
          <a:p>
            <a:pPr marL="0" lvl="0" indent="0">
              <a:buNone/>
            </a:pPr>
            <a:r>
              <a:rPr lang="en-US" sz="1900" dirty="0">
                <a:solidFill>
                  <a:schemeClr val="tx1"/>
                </a:solidFill>
                <a:latin typeface="Trebuchet MS" panose="020B0603020202020204" pitchFamily="34" charset="0"/>
              </a:rPr>
              <a:t>Handled in the probate court. </a:t>
            </a:r>
          </a:p>
          <a:p>
            <a:pPr lvl="0"/>
            <a:r>
              <a:rPr lang="en-US" sz="1700" dirty="0">
                <a:solidFill>
                  <a:schemeClr val="tx1"/>
                </a:solidFill>
                <a:latin typeface="Trebuchet MS" panose="020B0603020202020204" pitchFamily="34" charset="0"/>
              </a:rPr>
              <a:t>Probate court has legal authority to make decisions about life and property of a </a:t>
            </a:r>
            <a:r>
              <a:rPr lang="en-US" sz="1700" dirty="0" err="1">
                <a:solidFill>
                  <a:schemeClr val="tx1"/>
                </a:solidFill>
                <a:latin typeface="Trebuchet MS" panose="020B0603020202020204" pitchFamily="34" charset="0"/>
              </a:rPr>
              <a:t>conservatee</a:t>
            </a:r>
            <a:r>
              <a:rPr lang="en-US" sz="1700" dirty="0">
                <a:solidFill>
                  <a:schemeClr val="tx1"/>
                </a:solidFill>
                <a:latin typeface="Trebuchet MS" panose="020B0603020202020204" pitchFamily="34" charset="0"/>
              </a:rPr>
              <a:t>. When a judge appoints a conservator, the court’s authority to care for the </a:t>
            </a:r>
            <a:r>
              <a:rPr lang="en-US" sz="1700" dirty="0" err="1">
                <a:solidFill>
                  <a:schemeClr val="tx1"/>
                </a:solidFill>
                <a:latin typeface="Trebuchet MS" panose="020B0603020202020204" pitchFamily="34" charset="0"/>
              </a:rPr>
              <a:t>conservatee</a:t>
            </a:r>
            <a:r>
              <a:rPr lang="en-US" sz="1700" dirty="0">
                <a:solidFill>
                  <a:schemeClr val="tx1"/>
                </a:solidFill>
                <a:latin typeface="Trebuchet MS" panose="020B0603020202020204" pitchFamily="34" charset="0"/>
              </a:rPr>
              <a:t> is partly delegated to the conservator, under the court’s supervision.</a:t>
            </a:r>
          </a:p>
          <a:p>
            <a:pPr marL="0" lvl="0" indent="0">
              <a:buNone/>
            </a:pPr>
            <a:r>
              <a:rPr lang="en-US" sz="1900" b="1" dirty="0">
                <a:solidFill>
                  <a:schemeClr val="tx1"/>
                </a:solidFill>
                <a:latin typeface="Trebuchet MS" panose="020B0603020202020204" pitchFamily="34" charset="0"/>
              </a:rPr>
              <a:t>General</a:t>
            </a:r>
            <a:r>
              <a:rPr lang="en-US" sz="1900" dirty="0">
                <a:solidFill>
                  <a:schemeClr val="tx1"/>
                </a:solidFill>
                <a:latin typeface="Trebuchet MS" panose="020B0603020202020204" pitchFamily="34" charset="0"/>
              </a:rPr>
              <a:t>/</a:t>
            </a:r>
            <a:r>
              <a:rPr lang="en-US" sz="1900" b="1" dirty="0">
                <a:solidFill>
                  <a:schemeClr val="tx1"/>
                </a:solidFill>
                <a:latin typeface="Trebuchet MS" panose="020B0603020202020204" pitchFamily="34" charset="0"/>
              </a:rPr>
              <a:t>Limited</a:t>
            </a:r>
            <a:r>
              <a:rPr lang="en-US" sz="1900" dirty="0">
                <a:solidFill>
                  <a:schemeClr val="tx1"/>
                </a:solidFill>
                <a:latin typeface="Trebuchet MS" panose="020B0603020202020204" pitchFamily="34" charset="0"/>
              </a:rPr>
              <a:t> conservatorship; in addition, a </a:t>
            </a:r>
            <a:r>
              <a:rPr lang="en-US" sz="1900" b="1" dirty="0">
                <a:solidFill>
                  <a:schemeClr val="tx1"/>
                </a:solidFill>
                <a:latin typeface="Trebuchet MS" panose="020B0603020202020204" pitchFamily="34" charset="0"/>
              </a:rPr>
              <a:t>Temporary</a:t>
            </a:r>
            <a:r>
              <a:rPr lang="en-US" sz="1900" dirty="0">
                <a:solidFill>
                  <a:schemeClr val="tx1"/>
                </a:solidFill>
                <a:latin typeface="Trebuchet MS" panose="020B0603020202020204" pitchFamily="34" charset="0"/>
              </a:rPr>
              <a:t> conservatorship may need to be set up until a permanent conservator can be appointed. </a:t>
            </a:r>
            <a:r>
              <a:rPr lang="en-US" dirty="0">
                <a:solidFill>
                  <a:schemeClr val="tx1"/>
                </a:solidFill>
                <a:latin typeface="Trebuchet MS" panose="020B0603020202020204" pitchFamily="34" charset="0"/>
              </a:rPr>
              <a:t> </a:t>
            </a:r>
          </a:p>
          <a:p>
            <a:pPr lvl="0"/>
            <a:r>
              <a:rPr lang="en-US" sz="1700" dirty="0">
                <a:solidFill>
                  <a:schemeClr val="tx1"/>
                </a:solidFill>
                <a:latin typeface="Trebuchet MS" panose="020B0603020202020204" pitchFamily="34" charset="0"/>
              </a:rPr>
              <a:t>In a </a:t>
            </a:r>
            <a:r>
              <a:rPr lang="en-US" sz="1700" b="1" dirty="0">
                <a:solidFill>
                  <a:schemeClr val="tx1"/>
                </a:solidFill>
                <a:latin typeface="Trebuchet MS" panose="020B0603020202020204" pitchFamily="34" charset="0"/>
              </a:rPr>
              <a:t>Limited Conservatorship</a:t>
            </a:r>
            <a:r>
              <a:rPr lang="en-US" sz="1700" dirty="0">
                <a:solidFill>
                  <a:schemeClr val="tx1"/>
                </a:solidFill>
                <a:latin typeface="Trebuchet MS" panose="020B0603020202020204" pitchFamily="34" charset="0"/>
              </a:rPr>
              <a:t>, for adults with developmental disabilities who cannot fully care for themselves or their property, but do not need the higher level of care or help that is given under a general conservatorship. The judge gives a limited conservator authority to take care of specific aspects of the </a:t>
            </a:r>
            <a:r>
              <a:rPr lang="en-US" sz="1700" dirty="0" err="1">
                <a:solidFill>
                  <a:schemeClr val="tx1"/>
                </a:solidFill>
                <a:latin typeface="Trebuchet MS" panose="020B0603020202020204" pitchFamily="34" charset="0"/>
              </a:rPr>
              <a:t>conservatee’s</a:t>
            </a:r>
            <a:r>
              <a:rPr lang="en-US" sz="1700" dirty="0">
                <a:solidFill>
                  <a:schemeClr val="tx1"/>
                </a:solidFill>
                <a:latin typeface="Trebuchet MS" panose="020B0603020202020204" pitchFamily="34" charset="0"/>
              </a:rPr>
              <a:t> life and no others; </a:t>
            </a:r>
          </a:p>
          <a:p>
            <a:pPr lvl="0"/>
            <a:r>
              <a:rPr lang="en-US" sz="1700" dirty="0">
                <a:solidFill>
                  <a:schemeClr val="tx1"/>
                </a:solidFill>
                <a:latin typeface="Trebuchet MS" panose="020B0603020202020204" pitchFamily="34" charset="0"/>
              </a:rPr>
              <a:t>In a General Conservatorship, the general conservator has authority to take care of a broad range of the </a:t>
            </a:r>
            <a:r>
              <a:rPr lang="en-US" sz="1700" dirty="0" err="1">
                <a:solidFill>
                  <a:schemeClr val="tx1"/>
                </a:solidFill>
                <a:latin typeface="Trebuchet MS" panose="020B0603020202020204" pitchFamily="34" charset="0"/>
              </a:rPr>
              <a:t>conservatee’s</a:t>
            </a:r>
            <a:r>
              <a:rPr lang="en-US" sz="1700" dirty="0">
                <a:solidFill>
                  <a:schemeClr val="tx1"/>
                </a:solidFill>
                <a:latin typeface="Trebuchet MS" panose="020B0603020202020204" pitchFamily="34" charset="0"/>
              </a:rPr>
              <a:t> </a:t>
            </a:r>
            <a:r>
              <a:rPr lang="en-US" sz="1700" dirty="0" smtClean="0">
                <a:solidFill>
                  <a:schemeClr val="tx1"/>
                </a:solidFill>
                <a:latin typeface="Trebuchet MS" panose="020B0603020202020204" pitchFamily="34" charset="0"/>
              </a:rPr>
              <a:t>needs.</a:t>
            </a:r>
            <a:endParaRPr lang="en-US" sz="1700" dirty="0">
              <a:solidFill>
                <a:schemeClr val="tx1"/>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2879341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Welcome and Housekeeping Details</a:t>
            </a:r>
            <a:endParaRPr lang="en-US" dirty="0"/>
          </a:p>
        </p:txBody>
      </p:sp>
      <p:sp>
        <p:nvSpPr>
          <p:cNvPr id="61" name="Google Shape;61;p14"/>
          <p:cNvSpPr txBox="1">
            <a:spLocks noGrp="1"/>
          </p:cNvSpPr>
          <p:nvPr>
            <p:ph type="body" idx="1"/>
          </p:nvPr>
        </p:nvSpPr>
        <p:spPr/>
        <p:txBody>
          <a:bodyPr/>
          <a:lstStyle/>
          <a:p>
            <a:pPr lvl="0"/>
            <a:r>
              <a:rPr lang="en-US" dirty="0">
                <a:solidFill>
                  <a:schemeClr val="tx1"/>
                </a:solidFill>
                <a:latin typeface="Trebuchet MS" panose="020B0603020202020204" pitchFamily="34" charset="0"/>
              </a:rPr>
              <a:t>Cell phones on silent or vibrate</a:t>
            </a:r>
          </a:p>
          <a:p>
            <a:pPr lvl="0"/>
            <a:endParaRPr lang="en-US" dirty="0">
              <a:solidFill>
                <a:schemeClr val="tx1"/>
              </a:solidFill>
              <a:latin typeface="Trebuchet MS" panose="020B0603020202020204" pitchFamily="34" charset="0"/>
            </a:endParaRPr>
          </a:p>
          <a:p>
            <a:pPr lvl="0"/>
            <a:r>
              <a:rPr lang="en-US" dirty="0">
                <a:solidFill>
                  <a:schemeClr val="tx1"/>
                </a:solidFill>
                <a:latin typeface="Trebuchet MS" panose="020B0603020202020204" pitchFamily="34" charset="0"/>
              </a:rPr>
              <a:t>Location of restrooms and emergency exits</a:t>
            </a:r>
          </a:p>
          <a:p>
            <a:pPr lvl="0"/>
            <a:endParaRPr lang="en-US" dirty="0">
              <a:solidFill>
                <a:schemeClr val="tx1"/>
              </a:solidFill>
              <a:latin typeface="Trebuchet MS" panose="020B0603020202020204" pitchFamily="34" charset="0"/>
            </a:endParaRPr>
          </a:p>
          <a:p>
            <a:pPr lvl="0"/>
            <a:r>
              <a:rPr lang="en-US" dirty="0">
                <a:solidFill>
                  <a:schemeClr val="tx1"/>
                </a:solidFill>
                <a:latin typeface="Trebuchet MS" panose="020B0603020202020204" pitchFamily="34" charset="0"/>
              </a:rPr>
              <a:t>Schedule</a:t>
            </a:r>
          </a:p>
          <a:p>
            <a:pPr lvl="1"/>
            <a:r>
              <a:rPr lang="en-US" sz="2000" dirty="0">
                <a:solidFill>
                  <a:schemeClr val="tx1"/>
                </a:solidFill>
                <a:latin typeface="Trebuchet MS" panose="020B0603020202020204" pitchFamily="34" charset="0"/>
              </a:rPr>
              <a:t>1 break in morning and one in afternoon</a:t>
            </a:r>
          </a:p>
          <a:p>
            <a:pPr lvl="1"/>
            <a:r>
              <a:rPr lang="en-US" sz="2000" dirty="0">
                <a:solidFill>
                  <a:schemeClr val="tx1"/>
                </a:solidFill>
                <a:latin typeface="Trebuchet MS" panose="020B0603020202020204" pitchFamily="34" charset="0"/>
              </a:rPr>
              <a:t>An hour for lunch</a:t>
            </a:r>
            <a:endParaRPr lang="en-US" sz="2000" dirty="0">
              <a:solidFill>
                <a:schemeClr val="tx1"/>
              </a:solidFill>
            </a:endParaRPr>
          </a:p>
          <a:p>
            <a:pPr lvl="0"/>
            <a:endParaRPr lang="en-US" dirty="0">
              <a:solidFill>
                <a:schemeClr val="tx1"/>
              </a:solidFill>
            </a:endParaRPr>
          </a:p>
          <a:p>
            <a:pPr lvl="0"/>
            <a:r>
              <a:rPr lang="en-US" dirty="0">
                <a:solidFill>
                  <a:schemeClr val="tx1"/>
                </a:solidFill>
                <a:latin typeface="Trebuchet MS" panose="020B0603020202020204" pitchFamily="34" charset="0"/>
              </a:rPr>
              <a:t>Course Materials</a:t>
            </a:r>
          </a:p>
          <a:p>
            <a:pPr lvl="1"/>
            <a:r>
              <a:rPr lang="en-US" sz="2000" dirty="0">
                <a:solidFill>
                  <a:schemeClr val="tx1"/>
                </a:solidFill>
                <a:latin typeface="Trebuchet MS" panose="020B0603020202020204" pitchFamily="34" charset="0"/>
              </a:rPr>
              <a:t>PowerPoint handout/ Participant Manuals</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8215" y="1538598"/>
            <a:ext cx="1822536" cy="2431236"/>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45472" y="83127"/>
            <a:ext cx="8204486" cy="859848"/>
          </a:xfrm>
        </p:spPr>
        <p:txBody>
          <a:bodyPr/>
          <a:lstStyle/>
          <a:p>
            <a:r>
              <a:rPr lang="en-US" sz="2350" b="1" dirty="0">
                <a:latin typeface="Trebuchet MS" panose="020B0603020202020204" pitchFamily="34" charset="0"/>
              </a:rPr>
              <a:t>Second Pre-death </a:t>
            </a:r>
            <a:r>
              <a:rPr lang="en-US" sz="2350" b="1" dirty="0" smtClean="0">
                <a:latin typeface="Trebuchet MS" panose="020B0603020202020204" pitchFamily="34" charset="0"/>
              </a:rPr>
              <a:t>Estate </a:t>
            </a:r>
            <a:r>
              <a:rPr lang="en-US" sz="2350" b="1" dirty="0">
                <a:latin typeface="Trebuchet MS" panose="020B0603020202020204" pitchFamily="34" charset="0"/>
              </a:rPr>
              <a:t>P</a:t>
            </a:r>
            <a:r>
              <a:rPr lang="en-US" sz="2350" b="1" dirty="0" smtClean="0">
                <a:latin typeface="Trebuchet MS" panose="020B0603020202020204" pitchFamily="34" charset="0"/>
              </a:rPr>
              <a:t>lanning </a:t>
            </a:r>
            <a:r>
              <a:rPr lang="en-US" sz="2350" b="1" dirty="0">
                <a:latin typeface="Trebuchet MS" panose="020B0603020202020204" pitchFamily="34" charset="0"/>
              </a:rPr>
              <a:t/>
            </a:r>
            <a:br>
              <a:rPr lang="en-US" sz="2350" b="1" dirty="0">
                <a:latin typeface="Trebuchet MS" panose="020B0603020202020204" pitchFamily="34" charset="0"/>
              </a:rPr>
            </a:br>
            <a:r>
              <a:rPr lang="en-US" sz="2350" b="1" dirty="0">
                <a:latin typeface="Trebuchet MS" panose="020B0603020202020204" pitchFamily="34" charset="0"/>
              </a:rPr>
              <a:t>document – Medical Power of Attorney</a:t>
            </a:r>
            <a:r>
              <a:rPr lang="en-US" sz="2350" dirty="0">
                <a:latin typeface="Trebuchet MS" panose="020B0603020202020204" pitchFamily="34" charset="0"/>
              </a:rPr>
              <a:t> </a:t>
            </a:r>
          </a:p>
        </p:txBody>
      </p:sp>
      <p:sp>
        <p:nvSpPr>
          <p:cNvPr id="61" name="Google Shape;61;p14"/>
          <p:cNvSpPr txBox="1">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Everyone over 18 should have one.</a:t>
            </a:r>
          </a:p>
          <a:p>
            <a:pPr marL="0" indent="0">
              <a:buNone/>
            </a:pPr>
            <a:endParaRPr lang="en-US" b="1" dirty="0">
              <a:solidFill>
                <a:schemeClr val="tx1"/>
              </a:solidFill>
              <a:latin typeface="Trebuchet MS" panose="020B0603020202020204" pitchFamily="34" charset="0"/>
            </a:endParaRPr>
          </a:p>
          <a:p>
            <a:pPr marL="0" indent="0">
              <a:buNone/>
            </a:pPr>
            <a:r>
              <a:rPr lang="en-US" b="1" dirty="0">
                <a:solidFill>
                  <a:schemeClr val="tx1"/>
                </a:solidFill>
                <a:latin typeface="Trebuchet MS" panose="020B0603020202020204" pitchFamily="34" charset="0"/>
              </a:rPr>
              <a:t>Medical Powers of Attorney/Advanced Heath Care Directive</a:t>
            </a:r>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Medical Powers of Attorney go by many names:  Durable Power of Attorney for Medical, Advanced Health care directive, Power of attorney for health care, POLST, 5 Wishes, Living Will</a:t>
            </a:r>
            <a:r>
              <a:rPr lang="en-US" dirty="0" smtClean="0">
                <a:solidFill>
                  <a:schemeClr val="tx1"/>
                </a:solidFill>
                <a:latin typeface="Trebuchet MS" panose="020B0603020202020204" pitchFamily="34" charset="0"/>
              </a:rPr>
              <a:t>…</a:t>
            </a:r>
          </a:p>
          <a:p>
            <a:endParaRPr lang="en-US" dirty="0">
              <a:solidFill>
                <a:schemeClr val="tx1"/>
              </a:solidFill>
              <a:latin typeface="Trebuchet MS" panose="020B0603020202020204" pitchFamily="34" charset="0"/>
            </a:endParaRPr>
          </a:p>
          <a:p>
            <a:r>
              <a:rPr lang="en-US" dirty="0" smtClean="0">
                <a:solidFill>
                  <a:schemeClr val="tx1"/>
                </a:solidFill>
                <a:latin typeface="Trebuchet MS" panose="020B0603020202020204" pitchFamily="34" charset="0"/>
              </a:rPr>
              <a:t>Section 1: Designate an Agent</a:t>
            </a:r>
          </a:p>
          <a:p>
            <a:r>
              <a:rPr lang="en-US" dirty="0" smtClean="0">
                <a:solidFill>
                  <a:schemeClr val="tx1"/>
                </a:solidFill>
                <a:latin typeface="Trebuchet MS" panose="020B0603020202020204" pitchFamily="34" charset="0"/>
              </a:rPr>
              <a:t>Section 2: End of Life Decisions</a:t>
            </a:r>
          </a:p>
          <a:p>
            <a:r>
              <a:rPr lang="en-US" dirty="0" smtClean="0">
                <a:solidFill>
                  <a:schemeClr val="tx1"/>
                </a:solidFill>
                <a:latin typeface="Trebuchet MS" panose="020B0603020202020204" pitchFamily="34" charset="0"/>
              </a:rPr>
              <a:t>Section 3: Organ Donation</a:t>
            </a:r>
            <a:endParaRPr lang="en-US" dirty="0">
              <a:solidFill>
                <a:schemeClr val="tx1"/>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153446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To Witness or Notarize?</a:t>
            </a:r>
          </a:p>
        </p:txBody>
      </p:sp>
      <p:sp>
        <p:nvSpPr>
          <p:cNvPr id="61" name="Google Shape;61;p14"/>
          <p:cNvSpPr txBox="1">
            <a:spLocks noGrp="1"/>
          </p:cNvSpPr>
          <p:nvPr>
            <p:ph type="body" idx="1"/>
          </p:nvPr>
        </p:nvSpPr>
        <p:spPr/>
        <p:txBody>
          <a:bodyPr/>
          <a:lstStyle/>
          <a:p>
            <a:pPr marL="76200" indent="0" fontAlgn="base">
              <a:buNone/>
            </a:pPr>
            <a:r>
              <a:rPr lang="en-US" b="1" cap="all" dirty="0">
                <a:solidFill>
                  <a:schemeClr val="tx1"/>
                </a:solidFill>
                <a:latin typeface="Trebuchet MS" panose="020B0603020202020204" pitchFamily="34" charset="0"/>
              </a:rPr>
              <a:t>Probate Code Section 4121: </a:t>
            </a:r>
            <a:endParaRPr lang="en-US" b="1" dirty="0">
              <a:solidFill>
                <a:schemeClr val="tx1"/>
              </a:solidFill>
              <a:latin typeface="Trebuchet MS" panose="020B0603020202020204" pitchFamily="34" charset="0"/>
            </a:endParaRPr>
          </a:p>
          <a:p>
            <a:pPr fontAlgn="base"/>
            <a:r>
              <a:rPr lang="en-US" dirty="0">
                <a:solidFill>
                  <a:schemeClr val="tx1"/>
                </a:solidFill>
                <a:latin typeface="Trebuchet MS" panose="020B0603020202020204" pitchFamily="34" charset="0"/>
              </a:rPr>
              <a:t>A power of attorney is legally sufficient if all of the following requirements are satisfied:</a:t>
            </a:r>
          </a:p>
          <a:p>
            <a:pPr fontAlgn="base"/>
            <a:r>
              <a:rPr lang="en-US" dirty="0">
                <a:solidFill>
                  <a:schemeClr val="tx1"/>
                </a:solidFill>
                <a:latin typeface="Trebuchet MS" panose="020B0603020202020204" pitchFamily="34" charset="0"/>
              </a:rPr>
              <a:t>(a) The power of attorney contains the date of its execution.</a:t>
            </a:r>
          </a:p>
          <a:p>
            <a:pPr fontAlgn="base"/>
            <a:r>
              <a:rPr lang="en-US" dirty="0">
                <a:solidFill>
                  <a:schemeClr val="tx1"/>
                </a:solidFill>
                <a:latin typeface="Trebuchet MS" panose="020B0603020202020204" pitchFamily="34" charset="0"/>
              </a:rPr>
              <a:t>(b) The power of attorney is signed either (1) by the principal or (2) in the principal’s name by another adult in the principal’s presence and at the principal’s direction.</a:t>
            </a:r>
          </a:p>
          <a:p>
            <a:pPr fontAlgn="base"/>
            <a:r>
              <a:rPr lang="en-US" dirty="0">
                <a:solidFill>
                  <a:schemeClr val="tx1"/>
                </a:solidFill>
                <a:latin typeface="Trebuchet MS" panose="020B0603020202020204" pitchFamily="34" charset="0"/>
              </a:rPr>
              <a:t>(c) The power of attorney is either (1) acknowledged before a notary public or (2) signed by at least two witnesses who satisfy the requirements of Section 4122.</a:t>
            </a:r>
          </a:p>
        </p:txBody>
      </p:sp>
    </p:spTree>
    <p:custDataLst>
      <p:tags r:id="rId1"/>
    </p:custDataLst>
    <p:extLst>
      <p:ext uri="{BB962C8B-B14F-4D97-AF65-F5344CB8AC3E}">
        <p14:creationId xmlns:p14="http://schemas.microsoft.com/office/powerpoint/2010/main" val="152621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Reviewing a Client’s POA</a:t>
            </a:r>
            <a:r>
              <a:rPr lang="en-US" dirty="0">
                <a:latin typeface="Trebuchet MS" panose="020B0603020202020204" pitchFamily="34" charset="0"/>
              </a:rPr>
              <a:t> </a:t>
            </a:r>
          </a:p>
        </p:txBody>
      </p:sp>
      <p:sp>
        <p:nvSpPr>
          <p:cNvPr id="61" name="Google Shape;61;p14"/>
          <p:cNvSpPr txBox="1">
            <a:spLocks noGrp="1"/>
          </p:cNvSpPr>
          <p:nvPr>
            <p:ph type="body" idx="1"/>
          </p:nvPr>
        </p:nvSpPr>
        <p:spPr>
          <a:xfrm>
            <a:off x="228600" y="747303"/>
            <a:ext cx="8437418" cy="3437772"/>
          </a:xfrm>
        </p:spPr>
        <p:txBody>
          <a:bodyPr/>
          <a:lstStyle/>
          <a:p>
            <a:r>
              <a:rPr lang="en-US" sz="1800" dirty="0">
                <a:solidFill>
                  <a:schemeClr val="tx1"/>
                </a:solidFill>
                <a:latin typeface="Trebuchet MS" panose="020B0603020202020204" pitchFamily="34" charset="0"/>
              </a:rPr>
              <a:t>Group(s) 1:  You are given a financial or medical POA document to review by the daughter of a client who you suspect may be being abused.  You notice the POA was witnessed by two people and not notarized. You ask the daughter who the two witnesses were and are informed that they are the client’s granddaughter and granddaughter’s spouse.  </a:t>
            </a:r>
          </a:p>
          <a:p>
            <a:pPr marL="76200" indent="0">
              <a:buNone/>
            </a:pPr>
            <a:endParaRPr lang="en-US" sz="1800" dirty="0">
              <a:solidFill>
                <a:schemeClr val="tx1"/>
              </a:solidFill>
              <a:latin typeface="Trebuchet MS" panose="020B0603020202020204" pitchFamily="34" charset="0"/>
            </a:endParaRPr>
          </a:p>
          <a:p>
            <a:r>
              <a:rPr lang="en-US" sz="1800" dirty="0">
                <a:solidFill>
                  <a:schemeClr val="tx1"/>
                </a:solidFill>
                <a:latin typeface="Trebuchet MS" panose="020B0603020202020204" pitchFamily="34" charset="0"/>
              </a:rPr>
              <a:t>Group(s) 2: You are given a financial or medical </a:t>
            </a:r>
            <a:r>
              <a:rPr lang="en-US" sz="1800" dirty="0" smtClean="0">
                <a:solidFill>
                  <a:schemeClr val="tx1"/>
                </a:solidFill>
                <a:latin typeface="Trebuchet MS" panose="020B0603020202020204" pitchFamily="34" charset="0"/>
              </a:rPr>
              <a:t>POA </a:t>
            </a:r>
            <a:r>
              <a:rPr lang="en-US" sz="1800" dirty="0">
                <a:solidFill>
                  <a:schemeClr val="tx1"/>
                </a:solidFill>
                <a:latin typeface="Trebuchet MS" panose="020B0603020202020204" pitchFamily="34" charset="0"/>
              </a:rPr>
              <a:t>document to review by the daughter of a client who you suspect may be being abused.  You notice that the POA was notarized but you know that the client has not been mobile for many years. </a:t>
            </a:r>
          </a:p>
          <a:p>
            <a:endParaRPr lang="en-US" sz="1800" dirty="0">
              <a:solidFill>
                <a:schemeClr val="tx1"/>
              </a:solidFill>
              <a:latin typeface="Trebuchet MS" panose="020B0603020202020204" pitchFamily="34" charset="0"/>
            </a:endParaRPr>
          </a:p>
          <a:p>
            <a:pPr lvl="1"/>
            <a:r>
              <a:rPr lang="en-US" sz="1600" dirty="0">
                <a:solidFill>
                  <a:schemeClr val="tx1"/>
                </a:solidFill>
                <a:latin typeface="Trebuchet MS" panose="020B0603020202020204" pitchFamily="34" charset="0"/>
              </a:rPr>
              <a:t>Write down pros/cons of using witness vs. authentication</a:t>
            </a:r>
          </a:p>
          <a:p>
            <a:pPr lvl="1"/>
            <a:r>
              <a:rPr lang="en-US" sz="1600" u="sng" dirty="0">
                <a:solidFill>
                  <a:schemeClr val="tx1"/>
                </a:solidFill>
                <a:latin typeface="Trebuchet MS" panose="020B0603020202020204" pitchFamily="34" charset="0"/>
              </a:rPr>
              <a:t>How would you discuss the issue of execution of documents with your client to help gather evidence of abuse? </a:t>
            </a:r>
          </a:p>
        </p:txBody>
      </p:sp>
    </p:spTree>
    <p:custDataLst>
      <p:tags r:id="rId1"/>
    </p:custDataLst>
    <p:extLst>
      <p:ext uri="{BB962C8B-B14F-4D97-AF65-F5344CB8AC3E}">
        <p14:creationId xmlns:p14="http://schemas.microsoft.com/office/powerpoint/2010/main" val="2719460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Additional Pre-death </a:t>
            </a:r>
            <a:r>
              <a:rPr lang="en-US" b="1" dirty="0" smtClean="0">
                <a:latin typeface="Trebuchet MS" panose="020B0603020202020204" pitchFamily="34" charset="0"/>
              </a:rPr>
              <a:t>Documents</a:t>
            </a:r>
            <a:endParaRPr lang="en-US" dirty="0">
              <a:latin typeface="Trebuchet MS" panose="020B0603020202020204" pitchFamily="34" charset="0"/>
            </a:endParaRPr>
          </a:p>
        </p:txBody>
      </p:sp>
      <p:sp>
        <p:nvSpPr>
          <p:cNvPr id="61" name="Google Shape;61;p14"/>
          <p:cNvSpPr txBox="1">
            <a:spLocks noGrp="1"/>
          </p:cNvSpPr>
          <p:nvPr>
            <p:ph type="body" idx="1"/>
          </p:nvPr>
        </p:nvSpPr>
        <p:spPr/>
        <p:txBody>
          <a:bodyPr/>
          <a:lstStyle/>
          <a:p>
            <a:r>
              <a:rPr lang="en-US" b="1" dirty="0">
                <a:solidFill>
                  <a:schemeClr val="tx1"/>
                </a:solidFill>
                <a:latin typeface="Trebuchet MS" panose="020B0603020202020204" pitchFamily="34" charset="0"/>
              </a:rPr>
              <a:t>HIPAA Authorization</a:t>
            </a:r>
            <a:endParaRPr lang="en-US" dirty="0">
              <a:solidFill>
                <a:schemeClr val="tx1"/>
              </a:solidFill>
              <a:latin typeface="Trebuchet MS" panose="020B0603020202020204" pitchFamily="34" charset="0"/>
            </a:endParaRPr>
          </a:p>
          <a:p>
            <a:r>
              <a:rPr lang="en-US" b="1" dirty="0">
                <a:solidFill>
                  <a:schemeClr val="tx1"/>
                </a:solidFill>
                <a:latin typeface="Trebuchet MS" panose="020B0603020202020204" pitchFamily="34" charset="0"/>
              </a:rPr>
              <a:t>Guardian Nomination for Minor children</a:t>
            </a:r>
            <a:endParaRPr lang="en-US" dirty="0">
              <a:solidFill>
                <a:schemeClr val="tx1"/>
              </a:solidFill>
              <a:latin typeface="Trebuchet MS" panose="020B0603020202020204" pitchFamily="34" charset="0"/>
            </a:endParaRP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345" y="2124147"/>
            <a:ext cx="3808919" cy="2569509"/>
          </a:xfrm>
          <a:prstGeom prst="rect">
            <a:avLst/>
          </a:prstGeom>
        </p:spPr>
      </p:pic>
    </p:spTree>
    <p:custDataLst>
      <p:tags r:id="rId1"/>
    </p:custDataLst>
    <p:extLst>
      <p:ext uri="{BB962C8B-B14F-4D97-AF65-F5344CB8AC3E}">
        <p14:creationId xmlns:p14="http://schemas.microsoft.com/office/powerpoint/2010/main" val="1828770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Helpful Tip</a:t>
            </a:r>
          </a:p>
        </p:txBody>
      </p:sp>
      <p:sp>
        <p:nvSpPr>
          <p:cNvPr id="61" name="Google Shape;61;p14"/>
          <p:cNvSpPr txBox="1">
            <a:spLocks noGrp="1"/>
          </p:cNvSpPr>
          <p:nvPr>
            <p:ph type="body" idx="1"/>
          </p:nvPr>
        </p:nvSpPr>
        <p:spPr/>
        <p:txBody>
          <a:bodyPr/>
          <a:lstStyle/>
          <a:p>
            <a:r>
              <a:rPr lang="en-US" dirty="0">
                <a:solidFill>
                  <a:schemeClr val="tx1"/>
                </a:solidFill>
                <a:latin typeface="Trebuchet MS" panose="020B0603020202020204" pitchFamily="34" charset="0"/>
              </a:rPr>
              <a:t>Always remember to </a:t>
            </a:r>
            <a:r>
              <a:rPr lang="en-US" b="1" i="1" dirty="0">
                <a:solidFill>
                  <a:schemeClr val="tx1"/>
                </a:solidFill>
                <a:latin typeface="Trebuchet MS" panose="020B0603020202020204" pitchFamily="34" charset="0"/>
              </a:rPr>
              <a:t>READ</a:t>
            </a:r>
            <a:r>
              <a:rPr lang="en-US" dirty="0">
                <a:solidFill>
                  <a:schemeClr val="tx1"/>
                </a:solidFill>
                <a:latin typeface="Trebuchet MS" panose="020B0603020202020204" pitchFamily="34" charset="0"/>
              </a:rPr>
              <a:t> the document for answers to questions first.</a:t>
            </a:r>
          </a:p>
          <a:p>
            <a:r>
              <a:rPr lang="en-US" dirty="0">
                <a:solidFill>
                  <a:schemeClr val="tx1"/>
                </a:solidFill>
                <a:latin typeface="Trebuchet MS" panose="020B0603020202020204" pitchFamily="34" charset="0"/>
              </a:rPr>
              <a:t>What is written in the document is what, how and who has power, so READ the documents for answers first. </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490" y="2599982"/>
            <a:ext cx="3850409" cy="2361100"/>
          </a:xfrm>
          <a:prstGeom prst="rect">
            <a:avLst/>
          </a:prstGeom>
        </p:spPr>
      </p:pic>
    </p:spTree>
    <p:custDataLst>
      <p:tags r:id="rId1"/>
    </p:custDataLst>
    <p:extLst>
      <p:ext uri="{BB962C8B-B14F-4D97-AF65-F5344CB8AC3E}">
        <p14:creationId xmlns:p14="http://schemas.microsoft.com/office/powerpoint/2010/main" val="181441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Post Death Estate Planning documents </a:t>
            </a:r>
          </a:p>
        </p:txBody>
      </p:sp>
      <p:sp>
        <p:nvSpPr>
          <p:cNvPr id="61" name="Google Shape;61;p14"/>
          <p:cNvSpPr txBox="1">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What is the difference between a will and a trust?  </a:t>
            </a:r>
          </a:p>
          <a:p>
            <a:r>
              <a:rPr lang="en-US" dirty="0">
                <a:solidFill>
                  <a:schemeClr val="tx1"/>
                </a:solidFill>
                <a:latin typeface="Trebuchet MS" panose="020B0603020202020204" pitchFamily="34" charset="0"/>
              </a:rPr>
              <a:t>A will goes through the probate court to oversee the manage your estate; pay your debts, expenses and taxes; and distribute your estate according to the instructions in your will, whereas a Trust avoids probate and does the same process privately.  </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743198"/>
            <a:ext cx="3338762" cy="2223655"/>
          </a:xfrm>
          <a:prstGeom prst="rect">
            <a:avLst/>
          </a:prstGeom>
        </p:spPr>
      </p:pic>
    </p:spTree>
    <p:custDataLst>
      <p:tags r:id="rId1"/>
    </p:custDataLst>
    <p:extLst>
      <p:ext uri="{BB962C8B-B14F-4D97-AF65-F5344CB8AC3E}">
        <p14:creationId xmlns:p14="http://schemas.microsoft.com/office/powerpoint/2010/main" val="1149929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Revocable Living Trusts</a:t>
            </a:r>
            <a:r>
              <a:rPr lang="en-US" dirty="0">
                <a:latin typeface="Trebuchet MS" panose="020B0603020202020204" pitchFamily="34" charset="0"/>
              </a:rPr>
              <a:t> </a:t>
            </a:r>
          </a:p>
        </p:txBody>
      </p:sp>
      <p:sp>
        <p:nvSpPr>
          <p:cNvPr id="61" name="Google Shape;61;p14"/>
          <p:cNvSpPr txBox="1">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Revocable Living Trust is a legally enforceable contract, which can be made by an individual or couple.  A Revocable Living Trust agreement allows property to be owned by the Trust itself. </a:t>
            </a:r>
          </a:p>
          <a:p>
            <a:pPr marL="0" indent="0">
              <a:buNone/>
            </a:pPr>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Various names such as Living Trust, Revocable Living Trust, Grantor Trust, </a:t>
            </a:r>
            <a:r>
              <a:rPr lang="en-US" dirty="0" err="1">
                <a:solidFill>
                  <a:schemeClr val="tx1"/>
                </a:solidFill>
                <a:latin typeface="Trebuchet MS" panose="020B0603020202020204" pitchFamily="34" charset="0"/>
              </a:rPr>
              <a:t>Intervivos</a:t>
            </a:r>
            <a:r>
              <a:rPr lang="en-US" dirty="0">
                <a:solidFill>
                  <a:schemeClr val="tx1"/>
                </a:solidFill>
                <a:latin typeface="Trebuchet MS" panose="020B0603020202020204" pitchFamily="34" charset="0"/>
              </a:rPr>
              <a:t> (during life) trust</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363" y="3089973"/>
            <a:ext cx="2828492" cy="1883809"/>
          </a:xfrm>
          <a:prstGeom prst="rect">
            <a:avLst/>
          </a:prstGeom>
        </p:spPr>
      </p:pic>
    </p:spTree>
    <p:custDataLst>
      <p:tags r:id="rId1"/>
    </p:custDataLst>
    <p:extLst>
      <p:ext uri="{BB962C8B-B14F-4D97-AF65-F5344CB8AC3E}">
        <p14:creationId xmlns:p14="http://schemas.microsoft.com/office/powerpoint/2010/main" val="2102759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Revocable Trust Elements </a:t>
            </a:r>
          </a:p>
        </p:txBody>
      </p:sp>
      <p:sp>
        <p:nvSpPr>
          <p:cNvPr id="61" name="Google Shape;61;p14"/>
          <p:cNvSpPr txBox="1">
            <a:spLocks noGrp="1"/>
          </p:cNvSpPr>
          <p:nvPr>
            <p:ph type="body" idx="1"/>
          </p:nvPr>
        </p:nvSpPr>
        <p:spPr/>
        <p:txBody>
          <a:bodyPr/>
          <a:lstStyle/>
          <a:p>
            <a:pPr lvl="0"/>
            <a:r>
              <a:rPr lang="en-US" dirty="0">
                <a:solidFill>
                  <a:schemeClr val="tx1"/>
                </a:solidFill>
                <a:latin typeface="Trebuchet MS" panose="020B0603020202020204" pitchFamily="34" charset="0"/>
              </a:rPr>
              <a:t>Revocable </a:t>
            </a:r>
          </a:p>
          <a:p>
            <a:pPr lvl="0"/>
            <a:r>
              <a:rPr lang="en-US" dirty="0">
                <a:solidFill>
                  <a:schemeClr val="tx1"/>
                </a:solidFill>
                <a:latin typeface="Trebuchet MS" panose="020B0603020202020204" pitchFamily="34" charset="0"/>
              </a:rPr>
              <a:t>Changeable through Amendments or Restatement</a:t>
            </a:r>
          </a:p>
          <a:p>
            <a:pPr lvl="0"/>
            <a:r>
              <a:rPr lang="en-US" dirty="0">
                <a:solidFill>
                  <a:schemeClr val="tx1"/>
                </a:solidFill>
                <a:latin typeface="Trebuchet MS" panose="020B0603020202020204" pitchFamily="34" charset="0"/>
              </a:rPr>
              <a:t>Maker retains Complete Control</a:t>
            </a:r>
          </a:p>
          <a:p>
            <a:pPr lvl="0"/>
            <a:r>
              <a:rPr lang="en-US" dirty="0">
                <a:solidFill>
                  <a:schemeClr val="tx1"/>
                </a:solidFill>
                <a:latin typeface="Trebuchet MS" panose="020B0603020202020204" pitchFamily="34" charset="0"/>
              </a:rPr>
              <a:t>Same use of your SS# and tax returns</a:t>
            </a:r>
          </a:p>
          <a:p>
            <a:pPr lvl="0"/>
            <a:r>
              <a:rPr lang="en-US" dirty="0">
                <a:solidFill>
                  <a:schemeClr val="tx1"/>
                </a:solidFill>
                <a:latin typeface="Trebuchet MS" panose="020B0603020202020204" pitchFamily="34" charset="0"/>
              </a:rPr>
              <a:t>Irrevocable after your Death and upon your incapacity</a:t>
            </a:r>
          </a:p>
          <a:p>
            <a:pPr lvl="0"/>
            <a:r>
              <a:rPr lang="en-US" dirty="0">
                <a:solidFill>
                  <a:schemeClr val="tx1"/>
                </a:solidFill>
                <a:latin typeface="Trebuchet MS" panose="020B0603020202020204" pitchFamily="34" charset="0"/>
              </a:rPr>
              <a:t>Low Cost </a:t>
            </a:r>
          </a:p>
          <a:p>
            <a:pPr lvl="0"/>
            <a:r>
              <a:rPr lang="en-US" dirty="0">
                <a:solidFill>
                  <a:schemeClr val="tx1"/>
                </a:solidFill>
                <a:latin typeface="Trebuchet MS" panose="020B0603020202020204" pitchFamily="34" charset="0"/>
              </a:rPr>
              <a:t>Avoids probate</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spTree>
    <p:custDataLst>
      <p:tags r:id="rId1"/>
    </p:custDataLst>
    <p:extLst>
      <p:ext uri="{BB962C8B-B14F-4D97-AF65-F5344CB8AC3E}">
        <p14:creationId xmlns:p14="http://schemas.microsoft.com/office/powerpoint/2010/main" val="2830228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93431" y="0"/>
            <a:ext cx="8229600" cy="857400"/>
          </a:xfrm>
        </p:spPr>
        <p:txBody>
          <a:bodyPr/>
          <a:lstStyle/>
          <a:p>
            <a:r>
              <a:rPr lang="en-US" b="1" dirty="0">
                <a:latin typeface="Trebuchet MS" panose="020B0603020202020204" pitchFamily="34" charset="0"/>
              </a:rPr>
              <a:t>Funding</a:t>
            </a:r>
            <a:endParaRPr lang="en-US" dirty="0">
              <a:latin typeface="Trebuchet MS" panose="020B0603020202020204" pitchFamily="34" charset="0"/>
            </a:endParaRPr>
          </a:p>
        </p:txBody>
      </p:sp>
      <p:sp>
        <p:nvSpPr>
          <p:cNvPr id="61" name="Google Shape;61;p14"/>
          <p:cNvSpPr txBox="1">
            <a:spLocks noGrp="1"/>
          </p:cNvSpPr>
          <p:nvPr>
            <p:ph type="body" idx="1"/>
          </p:nvPr>
        </p:nvSpPr>
        <p:spPr>
          <a:xfrm>
            <a:off x="4119716" y="1144587"/>
            <a:ext cx="4567083" cy="3192887"/>
          </a:xfrm>
        </p:spPr>
        <p:txBody>
          <a:bodyPr/>
          <a:lstStyle/>
          <a:p>
            <a:r>
              <a:rPr lang="en-US" dirty="0">
                <a:solidFill>
                  <a:schemeClr val="tx1"/>
                </a:solidFill>
                <a:latin typeface="Trebuchet MS" panose="020B0603020202020204" pitchFamily="34" charset="0"/>
              </a:rPr>
              <a:t>Titling Assets in the Name of Your Living Trust </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897" y="2697709"/>
            <a:ext cx="2996865" cy="1995947"/>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9703" t="5935" b="4328"/>
          <a:stretch/>
        </p:blipFill>
        <p:spPr>
          <a:xfrm>
            <a:off x="654759" y="802747"/>
            <a:ext cx="3302366" cy="4247091"/>
          </a:xfrm>
          <a:prstGeom prst="rect">
            <a:avLst/>
          </a:prstGeom>
        </p:spPr>
      </p:pic>
    </p:spTree>
    <p:custDataLst>
      <p:tags r:id="rId1"/>
    </p:custDataLst>
    <p:extLst>
      <p:ext uri="{BB962C8B-B14F-4D97-AF65-F5344CB8AC3E}">
        <p14:creationId xmlns:p14="http://schemas.microsoft.com/office/powerpoint/2010/main" val="3548993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Unfunded Trust Case Scenario</a:t>
            </a:r>
          </a:p>
        </p:txBody>
      </p:sp>
      <p:sp>
        <p:nvSpPr>
          <p:cNvPr id="61" name="Google Shape;61;p14"/>
          <p:cNvSpPr txBox="1">
            <a:spLocks noGrp="1"/>
          </p:cNvSpPr>
          <p:nvPr>
            <p:ph type="body" idx="1"/>
          </p:nvPr>
        </p:nvSpPr>
        <p:spPr>
          <a:xfrm>
            <a:off x="229906" y="838472"/>
            <a:ext cx="8456894" cy="3394500"/>
          </a:xfrm>
        </p:spPr>
        <p:txBody>
          <a:bodyPr/>
          <a:lstStyle/>
          <a:p>
            <a:pPr marL="0" indent="0">
              <a:buNone/>
            </a:pPr>
            <a:r>
              <a:rPr lang="en-US" dirty="0">
                <a:solidFill>
                  <a:schemeClr val="tx1"/>
                </a:solidFill>
                <a:latin typeface="Trebuchet MS" panose="020B0603020202020204" pitchFamily="34" charset="0"/>
              </a:rPr>
              <a:t>You are meeting with the Reporting Party, Tom, who is the son of Elisa. Elisa is living with Alzheimer’s and has been medically found incapacitated. Tom is named as the Successor Trustee in Elisa’s trust and reported to APS that he believes his sister is taking advantage of their mother’s situation. </a:t>
            </a:r>
          </a:p>
          <a:p>
            <a:pPr marL="0" indent="0">
              <a:buNone/>
            </a:pPr>
            <a:r>
              <a:rPr lang="en-US" dirty="0">
                <a:solidFill>
                  <a:schemeClr val="tx1"/>
                </a:solidFill>
                <a:latin typeface="Trebuchet MS" panose="020B0603020202020204" pitchFamily="34" charset="0"/>
              </a:rPr>
              <a:t>He gives you a copy of the Trust and a copy of the deed to Elisa’s house that is in Elisa’s name only. </a:t>
            </a:r>
          </a:p>
          <a:p>
            <a:pPr marL="0" indent="0">
              <a:buNone/>
            </a:pPr>
            <a:r>
              <a:rPr lang="en-US" dirty="0">
                <a:solidFill>
                  <a:schemeClr val="tx1"/>
                </a:solidFill>
                <a:latin typeface="Trebuchet MS" panose="020B0603020202020204" pitchFamily="34" charset="0"/>
              </a:rPr>
              <a:t>When you look over it, you notice that the deed to the house has not been put in the name of the trust.  </a:t>
            </a:r>
          </a:p>
          <a:p>
            <a:pPr marL="342900" indent="-342900"/>
            <a:endParaRPr lang="en-US" dirty="0">
              <a:solidFill>
                <a:schemeClr val="tx1"/>
              </a:solidFill>
              <a:latin typeface="Trebuchet MS" panose="020B0603020202020204" pitchFamily="34" charset="0"/>
            </a:endParaRPr>
          </a:p>
          <a:p>
            <a:pPr marL="342900" indent="-342900"/>
            <a:r>
              <a:rPr lang="en-US" sz="1800" dirty="0">
                <a:solidFill>
                  <a:schemeClr val="tx1"/>
                </a:solidFill>
                <a:latin typeface="Trebuchet MS" panose="020B0603020202020204" pitchFamily="34" charset="0"/>
              </a:rPr>
              <a:t>Who would have authority over Elisa’s house or to change the name of the house (“fund”) the house into Elisa’s trust?</a:t>
            </a:r>
          </a:p>
        </p:txBody>
      </p:sp>
    </p:spTree>
    <p:custDataLst>
      <p:tags r:id="rId1"/>
    </p:custDataLst>
    <p:extLst>
      <p:ext uri="{BB962C8B-B14F-4D97-AF65-F5344CB8AC3E}">
        <p14:creationId xmlns:p14="http://schemas.microsoft.com/office/powerpoint/2010/main" val="2903799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Experience With Estate Planning </a:t>
            </a:r>
            <a:endParaRPr lang="en-US" dirty="0">
              <a:latin typeface="Trebuchet MS" panose="020B0603020202020204" pitchFamily="34" charset="0"/>
            </a:endParaRPr>
          </a:p>
        </p:txBody>
      </p:sp>
      <p:sp>
        <p:nvSpPr>
          <p:cNvPr id="61" name="Google Shape;61;p14"/>
          <p:cNvSpPr txBox="1">
            <a:spLocks noGrp="1"/>
          </p:cNvSpPr>
          <p:nvPr>
            <p:ph type="body" idx="1"/>
          </p:nvPr>
        </p:nvSpPr>
        <p:spPr/>
        <p:txBody>
          <a:bodyPr/>
          <a:lstStyle/>
          <a:p>
            <a:pPr marL="342900" indent="-342900"/>
            <a:r>
              <a:rPr lang="en-US" dirty="0">
                <a:solidFill>
                  <a:schemeClr val="tx1"/>
                </a:solidFill>
                <a:latin typeface="Trebuchet MS" panose="020B0603020202020204" pitchFamily="34" charset="0"/>
              </a:rPr>
              <a:t>How many have had experience with an Estate Plan or Conservatorship?</a:t>
            </a:r>
          </a:p>
          <a:p>
            <a:pPr marL="800100" lvl="1" indent="-342900"/>
            <a:r>
              <a:rPr lang="en-US" sz="2000" dirty="0">
                <a:solidFill>
                  <a:schemeClr val="tx1"/>
                </a:solidFill>
                <a:latin typeface="Trebuchet MS" panose="020B0603020202020204" pitchFamily="34" charset="0"/>
              </a:rPr>
              <a:t>Come in contact with estate planning documents or Conservatorships personally, or </a:t>
            </a:r>
          </a:p>
          <a:p>
            <a:pPr marL="800100" lvl="1" indent="-342900"/>
            <a:r>
              <a:rPr lang="en-US" sz="2000" dirty="0">
                <a:solidFill>
                  <a:schemeClr val="tx1"/>
                </a:solidFill>
                <a:latin typeface="Trebuchet MS" panose="020B0603020202020204" pitchFamily="34" charset="0"/>
              </a:rPr>
              <a:t>Dealt with estate planning documents or conservatorships in relation to their clients? </a:t>
            </a:r>
          </a:p>
          <a:p>
            <a:pPr marL="342900" indent="-342900"/>
            <a:endParaRPr lang="en-US" dirty="0">
              <a:solidFill>
                <a:schemeClr val="tx1"/>
              </a:solidFill>
              <a:latin typeface="Trebuchet MS" panose="020B0603020202020204" pitchFamily="34" charset="0"/>
            </a:endParaRPr>
          </a:p>
          <a:p>
            <a:pPr marL="342900" indent="-342900"/>
            <a:r>
              <a:rPr lang="en-US" dirty="0">
                <a:solidFill>
                  <a:schemeClr val="tx1"/>
                </a:solidFill>
                <a:latin typeface="Trebuchet MS" panose="020B0603020202020204" pitchFamily="34" charset="0"/>
              </a:rPr>
              <a:t>How many have investigated or testified regarding estate planning documents? </a:t>
            </a:r>
          </a:p>
          <a:p>
            <a:pPr lvl="0"/>
            <a:endParaRPr lang="en-US" b="1" dirty="0">
              <a:solidFill>
                <a:schemeClr val="tx1"/>
              </a:solidFill>
            </a:endParaRPr>
          </a:p>
          <a:p>
            <a:pPr marL="546100" lvl="1" indent="0">
              <a:buNone/>
            </a:pPr>
            <a:endParaRPr lang="en-US" sz="2000" dirty="0">
              <a:solidFill>
                <a:schemeClr val="tx1"/>
              </a:solidFill>
            </a:endParaRPr>
          </a:p>
        </p:txBody>
      </p:sp>
    </p:spTree>
    <p:custDataLst>
      <p:tags r:id="rId1"/>
    </p:custDataLst>
    <p:extLst>
      <p:ext uri="{BB962C8B-B14F-4D97-AF65-F5344CB8AC3E}">
        <p14:creationId xmlns:p14="http://schemas.microsoft.com/office/powerpoint/2010/main" val="1512227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68850" y="230612"/>
            <a:ext cx="8229600" cy="857400"/>
          </a:xfrm>
        </p:spPr>
        <p:txBody>
          <a:bodyPr/>
          <a:lstStyle/>
          <a:p>
            <a:r>
              <a:rPr lang="en-US" sz="2350" dirty="0" smtClean="0">
                <a:latin typeface="Trebuchet MS" panose="020B0603020202020204" pitchFamily="34" charset="0"/>
              </a:rPr>
              <a:t>Options </a:t>
            </a:r>
            <a:r>
              <a:rPr lang="en-US" sz="2350" dirty="0">
                <a:latin typeface="Trebuchet MS" panose="020B0603020202020204" pitchFamily="34" charset="0"/>
              </a:rPr>
              <a:t>for Transferring Assets </a:t>
            </a:r>
            <a:br>
              <a:rPr lang="en-US" sz="2350" dirty="0">
                <a:latin typeface="Trebuchet MS" panose="020B0603020202020204" pitchFamily="34" charset="0"/>
              </a:rPr>
            </a:br>
            <a:r>
              <a:rPr lang="en-US" sz="2350" dirty="0">
                <a:latin typeface="Trebuchet MS" panose="020B0603020202020204" pitchFamily="34" charset="0"/>
              </a:rPr>
              <a:t>After Death </a:t>
            </a:r>
          </a:p>
        </p:txBody>
      </p:sp>
      <p:sp>
        <p:nvSpPr>
          <p:cNvPr id="61" name="Google Shape;61;p14"/>
          <p:cNvSpPr txBox="1">
            <a:spLocks noGrp="1"/>
          </p:cNvSpPr>
          <p:nvPr>
            <p:ph type="body" idx="1"/>
          </p:nvPr>
        </p:nvSpPr>
        <p:spPr>
          <a:xfrm>
            <a:off x="429491" y="1254703"/>
            <a:ext cx="8229600" cy="3394500"/>
          </a:xfrm>
        </p:spPr>
        <p:txBody>
          <a:bodyPr/>
          <a:lstStyle/>
          <a:p>
            <a:pPr lvl="0"/>
            <a:r>
              <a:rPr lang="en-US" dirty="0" smtClean="0">
                <a:solidFill>
                  <a:schemeClr val="tx1"/>
                </a:solidFill>
                <a:latin typeface="Trebuchet MS" panose="020B0603020202020204" pitchFamily="34" charset="0"/>
              </a:rPr>
              <a:t>Savings </a:t>
            </a:r>
            <a:r>
              <a:rPr lang="en-US" dirty="0">
                <a:solidFill>
                  <a:schemeClr val="tx1"/>
                </a:solidFill>
                <a:latin typeface="Trebuchet MS" panose="020B0603020202020204" pitchFamily="34" charset="0"/>
              </a:rPr>
              <a:t>and Checking Accounts</a:t>
            </a:r>
          </a:p>
          <a:p>
            <a:pPr lvl="0"/>
            <a:r>
              <a:rPr lang="en-US" dirty="0">
                <a:solidFill>
                  <a:schemeClr val="tx1"/>
                </a:solidFill>
                <a:latin typeface="Trebuchet MS" panose="020B0603020202020204" pitchFamily="34" charset="0"/>
              </a:rPr>
              <a:t>Investment Accounts</a:t>
            </a:r>
          </a:p>
          <a:p>
            <a:pPr lvl="0"/>
            <a:r>
              <a:rPr lang="en-US" dirty="0">
                <a:solidFill>
                  <a:schemeClr val="tx1"/>
                </a:solidFill>
                <a:latin typeface="Trebuchet MS" panose="020B0603020202020204" pitchFamily="34" charset="0"/>
              </a:rPr>
              <a:t>Business Holdings such as Partnerships and LLC’s</a:t>
            </a:r>
          </a:p>
          <a:p>
            <a:pPr lvl="0"/>
            <a:r>
              <a:rPr lang="en-US" dirty="0">
                <a:solidFill>
                  <a:schemeClr val="tx1"/>
                </a:solidFill>
                <a:latin typeface="Trebuchet MS" panose="020B0603020202020204" pitchFamily="34" charset="0"/>
              </a:rPr>
              <a:t>Real Estate including Time Shares</a:t>
            </a:r>
          </a:p>
          <a:p>
            <a:pPr lvl="0"/>
            <a:r>
              <a:rPr lang="en-US" dirty="0">
                <a:solidFill>
                  <a:schemeClr val="tx1"/>
                </a:solidFill>
                <a:latin typeface="Trebuchet MS" panose="020B0603020202020204" pitchFamily="34" charset="0"/>
              </a:rPr>
              <a:t>Retirement Accounts</a:t>
            </a:r>
          </a:p>
          <a:p>
            <a:pPr lvl="0"/>
            <a:r>
              <a:rPr lang="en-US" dirty="0">
                <a:solidFill>
                  <a:schemeClr val="tx1"/>
                </a:solidFill>
                <a:latin typeface="Trebuchet MS" panose="020B0603020202020204" pitchFamily="34" charset="0"/>
              </a:rPr>
              <a:t>Life Insurance</a:t>
            </a:r>
          </a:p>
          <a:p>
            <a:r>
              <a:rPr lang="en-US" dirty="0">
                <a:solidFill>
                  <a:schemeClr val="tx1"/>
                </a:solidFill>
                <a:latin typeface="Trebuchet MS" panose="020B0603020202020204" pitchFamily="34" charset="0"/>
              </a:rPr>
              <a:t>Pensions </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spTree>
    <p:custDataLst>
      <p:tags r:id="rId1"/>
    </p:custDataLst>
    <p:extLst>
      <p:ext uri="{BB962C8B-B14F-4D97-AF65-F5344CB8AC3E}">
        <p14:creationId xmlns:p14="http://schemas.microsoft.com/office/powerpoint/2010/main" val="347195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Helpful Hints</a:t>
            </a:r>
            <a:r>
              <a:rPr lang="en-US" dirty="0"/>
              <a:t>	</a:t>
            </a:r>
          </a:p>
        </p:txBody>
      </p:sp>
      <p:sp>
        <p:nvSpPr>
          <p:cNvPr id="61" name="Google Shape;61;p14"/>
          <p:cNvSpPr txBox="1">
            <a:spLocks noGrp="1"/>
          </p:cNvSpPr>
          <p:nvPr>
            <p:ph type="body" idx="1"/>
          </p:nvPr>
        </p:nvSpPr>
        <p:spPr/>
        <p:txBody>
          <a:bodyPr/>
          <a:lstStyle/>
          <a:p>
            <a:pPr marL="342900" indent="-342900"/>
            <a:r>
              <a:rPr lang="en-US" dirty="0">
                <a:solidFill>
                  <a:schemeClr val="tx1"/>
                </a:solidFill>
                <a:latin typeface="Trebuchet MS" panose="020B0603020202020204" pitchFamily="34" charset="0"/>
              </a:rPr>
              <a:t>Always check for recent beneficiary changes when suspected financial abuse.  </a:t>
            </a:r>
          </a:p>
          <a:p>
            <a:pPr marL="342900" indent="-342900"/>
            <a:endParaRPr lang="en-US" dirty="0">
              <a:solidFill>
                <a:schemeClr val="tx1"/>
              </a:solidFill>
              <a:latin typeface="Trebuchet MS" panose="020B0603020202020204" pitchFamily="34" charset="0"/>
              <a:cs typeface="Times New Roman" panose="02020603050405020304" pitchFamily="18" charset="0"/>
            </a:endParaRPr>
          </a:p>
          <a:p>
            <a:pPr marL="342900" indent="-342900"/>
            <a:endParaRPr lang="en-US" dirty="0">
              <a:solidFill>
                <a:schemeClr val="tx1"/>
              </a:solidFill>
              <a:latin typeface="Trebuchet MS" panose="020B0603020202020204" pitchFamily="34" charset="0"/>
              <a:cs typeface="Times New Roman" panose="02020603050405020304" pitchFamily="18" charset="0"/>
            </a:endParaRPr>
          </a:p>
          <a:p>
            <a:pPr marL="342900" indent="-342900"/>
            <a:endParaRPr lang="en-US" dirty="0">
              <a:solidFill>
                <a:schemeClr val="tx1"/>
              </a:solidFill>
              <a:latin typeface="Trebuchet MS" panose="020B0603020202020204" pitchFamily="34" charset="0"/>
              <a:cs typeface="Times New Roman" panose="02020603050405020304" pitchFamily="18" charset="0"/>
            </a:endParaRPr>
          </a:p>
          <a:p>
            <a:pPr marL="342900" indent="-342900"/>
            <a:endParaRPr lang="en-US" dirty="0">
              <a:solidFill>
                <a:schemeClr val="tx1"/>
              </a:solidFill>
              <a:latin typeface="Trebuchet MS" panose="020B0603020202020204" pitchFamily="34" charset="0"/>
              <a:cs typeface="Times New Roman" panose="02020603050405020304" pitchFamily="18" charset="0"/>
            </a:endParaRPr>
          </a:p>
          <a:p>
            <a:pPr marL="342900" indent="-342900"/>
            <a:r>
              <a:rPr lang="en-US" dirty="0">
                <a:solidFill>
                  <a:schemeClr val="tx1"/>
                </a:solidFill>
                <a:latin typeface="Trebuchet MS" panose="020B0603020202020204" pitchFamily="34" charset="0"/>
                <a:cs typeface="Times New Roman" panose="02020603050405020304" pitchFamily="18" charset="0"/>
              </a:rPr>
              <a:t>A private fiduciary, for a Conservatorship or a Trust can be a valuable option for a client who may not have family or friends who could be in charge.  </a:t>
            </a:r>
          </a:p>
          <a:p>
            <a:pPr lvl="1"/>
            <a:r>
              <a:rPr lang="en-US" sz="1800" dirty="0">
                <a:solidFill>
                  <a:schemeClr val="tx1"/>
                </a:solidFill>
                <a:latin typeface="Trebuchet MS" panose="020B0603020202020204" pitchFamily="34" charset="0"/>
                <a:cs typeface="Times New Roman" panose="02020603050405020304" pitchFamily="18" charset="0"/>
              </a:rPr>
              <a:t>Most major banks also have Trust administration departments as well.  </a:t>
            </a:r>
          </a:p>
          <a:p>
            <a:pPr marL="0" indent="0">
              <a:buNone/>
            </a:pPr>
            <a:endParaRPr lang="en-US" dirty="0">
              <a:solidFill>
                <a:schemeClr val="tx1"/>
              </a:solidFill>
              <a:latin typeface="Trebuchet MS" panose="020B0603020202020204" pitchFamily="34" charset="0"/>
            </a:endParaRP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510146"/>
            <a:ext cx="2392504" cy="159500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2499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Potential for Abuse</a:t>
            </a:r>
            <a:endParaRPr lang="en-US" dirty="0"/>
          </a:p>
        </p:txBody>
      </p:sp>
      <p:sp>
        <p:nvSpPr>
          <p:cNvPr id="61" name="Google Shape;61;p14"/>
          <p:cNvSpPr txBox="1">
            <a:spLocks noGrp="1"/>
          </p:cNvSpPr>
          <p:nvPr>
            <p:ph type="body" idx="1"/>
          </p:nvPr>
        </p:nvSpPr>
        <p:spPr/>
        <p:txBody>
          <a:bodyPr/>
          <a:lstStyle/>
          <a:p>
            <a:pPr marL="342900" indent="-342900"/>
            <a:r>
              <a:rPr lang="en-US" dirty="0">
                <a:solidFill>
                  <a:schemeClr val="tx1"/>
                </a:solidFill>
                <a:latin typeface="Trebuchet MS" panose="020B0603020202020204" pitchFamily="34" charset="0"/>
              </a:rPr>
              <a:t>Negligence?</a:t>
            </a:r>
          </a:p>
          <a:p>
            <a:pPr marL="342900" indent="-342900"/>
            <a:endParaRPr lang="en-US" dirty="0">
              <a:solidFill>
                <a:schemeClr val="tx1"/>
              </a:solidFill>
              <a:latin typeface="Trebuchet MS" panose="020B0603020202020204" pitchFamily="34" charset="0"/>
            </a:endParaRPr>
          </a:p>
          <a:p>
            <a:pPr marL="342900" indent="-342900"/>
            <a:r>
              <a:rPr lang="en-US" dirty="0">
                <a:solidFill>
                  <a:schemeClr val="tx1"/>
                </a:solidFill>
                <a:latin typeface="Trebuchet MS" panose="020B0603020202020204" pitchFamily="34" charset="0"/>
              </a:rPr>
              <a:t>How to Remove an Agent/Trustee</a:t>
            </a:r>
          </a:p>
          <a:p>
            <a:pPr marL="800100" lvl="1" indent="-342900"/>
            <a:r>
              <a:rPr lang="en-US" dirty="0">
                <a:solidFill>
                  <a:schemeClr val="tx1"/>
                </a:solidFill>
                <a:latin typeface="Trebuchet MS" panose="020B0603020202020204" pitchFamily="34" charset="0"/>
              </a:rPr>
              <a:t>Activity- Reviewing a Trust</a:t>
            </a:r>
          </a:p>
        </p:txBody>
      </p:sp>
    </p:spTree>
    <p:custDataLst>
      <p:tags r:id="rId1"/>
    </p:custDataLst>
    <p:extLst>
      <p:ext uri="{BB962C8B-B14F-4D97-AF65-F5344CB8AC3E}">
        <p14:creationId xmlns:p14="http://schemas.microsoft.com/office/powerpoint/2010/main" val="25430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Trust Review Activity</a:t>
            </a:r>
            <a:endParaRPr lang="en-US" dirty="0">
              <a:latin typeface="Trebuchet MS" panose="020B0603020202020204" pitchFamily="34" charset="0"/>
            </a:endParaRPr>
          </a:p>
        </p:txBody>
      </p:sp>
      <p:sp>
        <p:nvSpPr>
          <p:cNvPr id="3" name="Text Placeholder 2"/>
          <p:cNvSpPr>
            <a:spLocks noGrp="1"/>
          </p:cNvSpPr>
          <p:nvPr>
            <p:ph type="body" idx="1"/>
          </p:nvPr>
        </p:nvSpPr>
        <p:spPr/>
        <p:txBody>
          <a:bodyPr/>
          <a:lstStyle/>
          <a:p>
            <a:pPr marL="76200" indent="0">
              <a:buNone/>
            </a:pPr>
            <a:r>
              <a:rPr lang="en-US" dirty="0" smtClean="0">
                <a:solidFill>
                  <a:schemeClr val="tx1"/>
                </a:solidFill>
                <a:latin typeface="Trebuchet MS" panose="020B0603020202020204" pitchFamily="34" charset="0"/>
              </a:rPr>
              <a:t>Using the Revocable Living Trust Sample</a:t>
            </a:r>
          </a:p>
          <a:p>
            <a:endParaRPr lang="en-US" dirty="0">
              <a:solidFill>
                <a:schemeClr val="tx1"/>
              </a:solidFill>
              <a:latin typeface="Trebuchet MS" panose="020B0603020202020204" pitchFamily="34" charset="0"/>
            </a:endParaRPr>
          </a:p>
          <a:p>
            <a:r>
              <a:rPr lang="en-US" dirty="0" smtClean="0">
                <a:solidFill>
                  <a:schemeClr val="tx1"/>
                </a:solidFill>
                <a:latin typeface="Trebuchet MS" panose="020B0603020202020204" pitchFamily="34" charset="0"/>
              </a:rPr>
              <a:t>Locate the section for removal of a Trustee</a:t>
            </a:r>
          </a:p>
          <a:p>
            <a:r>
              <a:rPr lang="en-US" dirty="0" smtClean="0">
                <a:solidFill>
                  <a:schemeClr val="tx1"/>
                </a:solidFill>
                <a:latin typeface="Trebuchet MS" panose="020B0603020202020204" pitchFamily="34" charset="0"/>
              </a:rPr>
              <a:t>Find definition of capacity</a:t>
            </a:r>
          </a:p>
          <a:p>
            <a:r>
              <a:rPr lang="en-US" dirty="0" smtClean="0">
                <a:solidFill>
                  <a:schemeClr val="tx1"/>
                </a:solidFill>
                <a:latin typeface="Trebuchet MS" panose="020B0603020202020204" pitchFamily="34" charset="0"/>
              </a:rPr>
              <a:t>Find where the trustees are listed (incapacity and death)</a:t>
            </a:r>
            <a:endParaRPr lang="en-US"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256751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Other Types of Trusts:</a:t>
            </a:r>
          </a:p>
        </p:txBody>
      </p:sp>
      <p:sp>
        <p:nvSpPr>
          <p:cNvPr id="61" name="Google Shape;61;p14"/>
          <p:cNvSpPr txBox="1">
            <a:spLocks noGrp="1"/>
          </p:cNvSpPr>
          <p:nvPr>
            <p:ph type="body" idx="1"/>
          </p:nvPr>
        </p:nvSpPr>
        <p:spPr/>
        <p:txBody>
          <a:bodyPr/>
          <a:lstStyle/>
          <a:p>
            <a:pPr lvl="0"/>
            <a:r>
              <a:rPr lang="en-US" dirty="0">
                <a:solidFill>
                  <a:schemeClr val="tx1"/>
                </a:solidFill>
                <a:latin typeface="Trebuchet MS" panose="020B0603020202020204" pitchFamily="34" charset="0"/>
              </a:rPr>
              <a:t>Irrevocable Trusts or “Control from the Grave Trusts” </a:t>
            </a:r>
          </a:p>
          <a:p>
            <a:pPr lvl="0"/>
            <a:r>
              <a:rPr lang="en-US" dirty="0">
                <a:solidFill>
                  <a:schemeClr val="tx1"/>
                </a:solidFill>
                <a:latin typeface="Trebuchet MS" panose="020B0603020202020204" pitchFamily="34" charset="0"/>
              </a:rPr>
              <a:t>Irrevocable Trust for Problematic children </a:t>
            </a:r>
          </a:p>
          <a:p>
            <a:pPr lvl="0"/>
            <a:r>
              <a:rPr lang="en-US" dirty="0">
                <a:solidFill>
                  <a:schemeClr val="tx1"/>
                </a:solidFill>
                <a:latin typeface="Trebuchet MS" panose="020B0603020202020204" pitchFamily="34" charset="0"/>
              </a:rPr>
              <a:t>Trust for second (or third..) spouse, where you want to control where the assets go after </a:t>
            </a:r>
            <a:r>
              <a:rPr lang="en-US" dirty="0" smtClean="0">
                <a:solidFill>
                  <a:schemeClr val="tx1"/>
                </a:solidFill>
                <a:latin typeface="Trebuchet MS" panose="020B0603020202020204" pitchFamily="34" charset="0"/>
              </a:rPr>
              <a:t>their </a:t>
            </a:r>
            <a:r>
              <a:rPr lang="en-US" dirty="0">
                <a:solidFill>
                  <a:schemeClr val="tx1"/>
                </a:solidFill>
                <a:latin typeface="Trebuchet MS" panose="020B0603020202020204" pitchFamily="34" charset="0"/>
              </a:rPr>
              <a:t>death</a:t>
            </a:r>
          </a:p>
          <a:p>
            <a:pPr lvl="0"/>
            <a:r>
              <a:rPr lang="en-US" dirty="0">
                <a:solidFill>
                  <a:schemeClr val="tx1"/>
                </a:solidFill>
                <a:latin typeface="Trebuchet MS" panose="020B0603020202020204" pitchFamily="34" charset="0"/>
              </a:rPr>
              <a:t>Special Needs Trusts for dependent adult children </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362" y="3003986"/>
            <a:ext cx="2776320" cy="1958096"/>
          </a:xfrm>
          <a:prstGeom prst="rect">
            <a:avLst/>
          </a:prstGeom>
        </p:spPr>
      </p:pic>
    </p:spTree>
    <p:custDataLst>
      <p:tags r:id="rId1"/>
    </p:custDataLst>
    <p:extLst>
      <p:ext uri="{BB962C8B-B14F-4D97-AF65-F5344CB8AC3E}">
        <p14:creationId xmlns:p14="http://schemas.microsoft.com/office/powerpoint/2010/main" val="1025815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Concerns and Remedies for Clients </a:t>
            </a:r>
          </a:p>
        </p:txBody>
      </p:sp>
      <p:sp>
        <p:nvSpPr>
          <p:cNvPr id="61" name="Google Shape;61;p14"/>
          <p:cNvSpPr txBox="1">
            <a:spLocks noGrp="1"/>
          </p:cNvSpPr>
          <p:nvPr>
            <p:ph type="body" idx="1"/>
          </p:nvPr>
        </p:nvSpPr>
        <p:spPr>
          <a:xfrm>
            <a:off x="168850" y="809897"/>
            <a:ext cx="8517950" cy="3527578"/>
          </a:xfrm>
        </p:spPr>
        <p:txBody>
          <a:bodyPr/>
          <a:lstStyle/>
          <a:p>
            <a:pPr marL="0" indent="0">
              <a:buNone/>
            </a:pPr>
            <a:r>
              <a:rPr lang="en-US" sz="1900" dirty="0" smtClean="0">
                <a:solidFill>
                  <a:schemeClr val="tx1"/>
                </a:solidFill>
                <a:latin typeface="Trebuchet MS" panose="020B0603020202020204" pitchFamily="34" charset="0"/>
              </a:rPr>
              <a:t>Richard </a:t>
            </a:r>
            <a:r>
              <a:rPr lang="en-US" sz="1900" dirty="0">
                <a:solidFill>
                  <a:schemeClr val="tx1"/>
                </a:solidFill>
                <a:latin typeface="Trebuchet MS" panose="020B0603020202020204" pitchFamily="34" charset="0"/>
              </a:rPr>
              <a:t>has an irrevocable trust that was set up by his deceased wealthy wife Georgette.  Georgette insisted on making the terms of the trust become irrevocable upon her death because she wanted to protect the principal of the assets for her four children by a prior marriage.  </a:t>
            </a:r>
          </a:p>
          <a:p>
            <a:pPr marL="0" indent="0">
              <a:buNone/>
            </a:pPr>
            <a:r>
              <a:rPr lang="en-US" sz="1900" dirty="0" smtClean="0">
                <a:solidFill>
                  <a:schemeClr val="tx1"/>
                </a:solidFill>
                <a:latin typeface="Trebuchet MS" panose="020B0603020202020204" pitchFamily="34" charset="0"/>
              </a:rPr>
              <a:t>Doug </a:t>
            </a:r>
            <a:r>
              <a:rPr lang="en-US" sz="1900" dirty="0">
                <a:solidFill>
                  <a:schemeClr val="tx1"/>
                </a:solidFill>
                <a:latin typeface="Trebuchet MS" panose="020B0603020202020204" pitchFamily="34" charset="0"/>
              </a:rPr>
              <a:t>is the Trustee of the trust for </a:t>
            </a:r>
            <a:r>
              <a:rPr lang="en-US" sz="1900" dirty="0" smtClean="0">
                <a:solidFill>
                  <a:schemeClr val="tx1"/>
                </a:solidFill>
                <a:latin typeface="Trebuchet MS" panose="020B0603020202020204" pitchFamily="34" charset="0"/>
              </a:rPr>
              <a:t>Richard </a:t>
            </a:r>
            <a:r>
              <a:rPr lang="en-US" sz="1900" dirty="0">
                <a:solidFill>
                  <a:schemeClr val="tx1"/>
                </a:solidFill>
                <a:latin typeface="Trebuchet MS" panose="020B0603020202020204" pitchFamily="34" charset="0"/>
              </a:rPr>
              <a:t>and is directed by the terms of the trust to distribute all of the income produced by the trust to </a:t>
            </a:r>
            <a:r>
              <a:rPr lang="en-US" sz="1900" dirty="0" smtClean="0">
                <a:solidFill>
                  <a:schemeClr val="tx1"/>
                </a:solidFill>
                <a:latin typeface="Trebuchet MS" panose="020B0603020202020204" pitchFamily="34" charset="0"/>
              </a:rPr>
              <a:t>Richard </a:t>
            </a:r>
            <a:r>
              <a:rPr lang="en-US" sz="1900" dirty="0">
                <a:solidFill>
                  <a:schemeClr val="tx1"/>
                </a:solidFill>
                <a:latin typeface="Trebuchet MS" panose="020B0603020202020204" pitchFamily="34" charset="0"/>
              </a:rPr>
              <a:t>Quarterly.  </a:t>
            </a:r>
          </a:p>
          <a:p>
            <a:pPr marL="0" indent="0">
              <a:buNone/>
            </a:pPr>
            <a:r>
              <a:rPr lang="en-US" sz="1900" dirty="0" smtClean="0">
                <a:solidFill>
                  <a:schemeClr val="tx1"/>
                </a:solidFill>
                <a:latin typeface="Trebuchet MS" panose="020B0603020202020204" pitchFamily="34" charset="0"/>
              </a:rPr>
              <a:t>Doug </a:t>
            </a:r>
            <a:r>
              <a:rPr lang="en-US" sz="1900" dirty="0">
                <a:solidFill>
                  <a:schemeClr val="tx1"/>
                </a:solidFill>
                <a:latin typeface="Trebuchet MS" panose="020B0603020202020204" pitchFamily="34" charset="0"/>
              </a:rPr>
              <a:t>has invested the Trust money in a joint venture which </a:t>
            </a:r>
            <a:r>
              <a:rPr lang="en-US" sz="1900" dirty="0" smtClean="0">
                <a:solidFill>
                  <a:schemeClr val="tx1"/>
                </a:solidFill>
                <a:latin typeface="Trebuchet MS" panose="020B0603020202020204" pitchFamily="34" charset="0"/>
              </a:rPr>
              <a:t>Doug </a:t>
            </a:r>
            <a:r>
              <a:rPr lang="en-US" sz="1900" dirty="0">
                <a:solidFill>
                  <a:schemeClr val="tx1"/>
                </a:solidFill>
                <a:latin typeface="Trebuchet MS" panose="020B0603020202020204" pitchFamily="34" charset="0"/>
              </a:rPr>
              <a:t>owns half of, and the investment has not produced income in three years.  </a:t>
            </a:r>
            <a:r>
              <a:rPr lang="en-US" sz="1900" dirty="0" smtClean="0">
                <a:solidFill>
                  <a:schemeClr val="tx1"/>
                </a:solidFill>
                <a:latin typeface="Trebuchet MS" panose="020B0603020202020204" pitchFamily="34" charset="0"/>
              </a:rPr>
              <a:t>Richard </a:t>
            </a:r>
            <a:r>
              <a:rPr lang="en-US" sz="1900" dirty="0">
                <a:solidFill>
                  <a:schemeClr val="tx1"/>
                </a:solidFill>
                <a:latin typeface="Trebuchet MS" panose="020B0603020202020204" pitchFamily="34" charset="0"/>
              </a:rPr>
              <a:t>is living at a poverty level, is in need of a medical procedure to save his life and has not seen an accounting of the trust assets in 4 years.  </a:t>
            </a:r>
          </a:p>
          <a:p>
            <a:r>
              <a:rPr lang="en-US" sz="1700" dirty="0">
                <a:solidFill>
                  <a:schemeClr val="tx1"/>
                </a:solidFill>
                <a:latin typeface="Trebuchet MS" panose="020B0603020202020204" pitchFamily="34" charset="0"/>
              </a:rPr>
              <a:t>Discuss issues and possible remedies for </a:t>
            </a:r>
            <a:r>
              <a:rPr lang="en-US" sz="1700" dirty="0" smtClean="0">
                <a:solidFill>
                  <a:schemeClr val="tx1"/>
                </a:solidFill>
                <a:latin typeface="Trebuchet MS" panose="020B0603020202020204" pitchFamily="34" charset="0"/>
              </a:rPr>
              <a:t>Richard.  </a:t>
            </a:r>
            <a:endParaRPr lang="en-US" sz="1700" dirty="0">
              <a:solidFill>
                <a:schemeClr val="tx1"/>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2983195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Wills</a:t>
            </a:r>
          </a:p>
        </p:txBody>
      </p:sp>
      <p:sp>
        <p:nvSpPr>
          <p:cNvPr id="61" name="Google Shape;61;p14"/>
          <p:cNvSpPr txBox="1">
            <a:spLocks noGrp="1"/>
          </p:cNvSpPr>
          <p:nvPr>
            <p:ph type="body" idx="1"/>
          </p:nvPr>
        </p:nvSpPr>
        <p:spPr/>
        <p:txBody>
          <a:bodyPr/>
          <a:lstStyle/>
          <a:p>
            <a:pPr lvl="0"/>
            <a:r>
              <a:rPr lang="en-US" dirty="0">
                <a:solidFill>
                  <a:schemeClr val="tx1"/>
                </a:solidFill>
                <a:latin typeface="Trebuchet MS" panose="020B0603020202020204" pitchFamily="34" charset="0"/>
              </a:rPr>
              <a:t>Standard Will</a:t>
            </a:r>
          </a:p>
          <a:p>
            <a:r>
              <a:rPr lang="en-US" dirty="0">
                <a:solidFill>
                  <a:schemeClr val="tx1"/>
                </a:solidFill>
                <a:latin typeface="Trebuchet MS" panose="020B0603020202020204" pitchFamily="34" charset="0"/>
              </a:rPr>
              <a:t>Holographic </a:t>
            </a:r>
            <a:r>
              <a:rPr lang="en-US" dirty="0" smtClean="0">
                <a:solidFill>
                  <a:schemeClr val="tx1"/>
                </a:solidFill>
                <a:latin typeface="Trebuchet MS" panose="020B0603020202020204" pitchFamily="34" charset="0"/>
              </a:rPr>
              <a:t>wills</a:t>
            </a:r>
          </a:p>
          <a:p>
            <a:r>
              <a:rPr lang="en-US" dirty="0" smtClean="0">
                <a:solidFill>
                  <a:schemeClr val="tx1"/>
                </a:solidFill>
                <a:latin typeface="Trebuchet MS" panose="020B0603020202020204" pitchFamily="34" charset="0"/>
              </a:rPr>
              <a:t>Pour-over </a:t>
            </a:r>
            <a:r>
              <a:rPr lang="en-US" dirty="0">
                <a:solidFill>
                  <a:schemeClr val="tx1"/>
                </a:solidFill>
                <a:latin typeface="Trebuchet MS" panose="020B0603020202020204" pitchFamily="34" charset="0"/>
              </a:rPr>
              <a:t>Will</a:t>
            </a:r>
          </a:p>
          <a:p>
            <a:pPr lvl="0"/>
            <a:endParaRPr lang="en-US" dirty="0">
              <a:solidFill>
                <a:schemeClr val="tx1"/>
              </a:solidFill>
              <a:latin typeface="Trebuchet MS" panose="020B0603020202020204" pitchFamily="34" charset="0"/>
            </a:endParaRP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0943" y="2184109"/>
            <a:ext cx="3641583" cy="2425337"/>
          </a:xfrm>
          <a:prstGeom prst="rect">
            <a:avLst/>
          </a:prstGeom>
        </p:spPr>
      </p:pic>
    </p:spTree>
    <p:custDataLst>
      <p:tags r:id="rId1"/>
    </p:custDataLst>
    <p:extLst>
      <p:ext uri="{BB962C8B-B14F-4D97-AF65-F5344CB8AC3E}">
        <p14:creationId xmlns:p14="http://schemas.microsoft.com/office/powerpoint/2010/main" val="2113262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Helpful Hint: </a:t>
            </a:r>
          </a:p>
        </p:txBody>
      </p:sp>
      <p:sp>
        <p:nvSpPr>
          <p:cNvPr id="61" name="Google Shape;61;p14"/>
          <p:cNvSpPr txBox="1">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Often when someone does their own trust, they do not know how to properly “fund” their trust, and may not have executed a pour-over will.  </a:t>
            </a:r>
          </a:p>
          <a:p>
            <a:pPr marL="0" indent="0">
              <a:buNone/>
            </a:pPr>
            <a:r>
              <a:rPr lang="en-US" dirty="0">
                <a:solidFill>
                  <a:schemeClr val="tx1"/>
                </a:solidFill>
                <a:latin typeface="Trebuchet MS" panose="020B0603020202020204" pitchFamily="34" charset="0"/>
              </a:rPr>
              <a:t>An unfunded trust or lack of other estate planning documents accompanying the Trust can be indicators that something is amiss. </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spTree>
    <p:custDataLst>
      <p:tags r:id="rId1"/>
    </p:custDataLst>
    <p:extLst>
      <p:ext uri="{BB962C8B-B14F-4D97-AF65-F5344CB8AC3E}">
        <p14:creationId xmlns:p14="http://schemas.microsoft.com/office/powerpoint/2010/main" val="148624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Trust Promoters</a:t>
            </a:r>
            <a:r>
              <a:rPr lang="en-US" dirty="0">
                <a:latin typeface="Trebuchet MS" panose="020B0603020202020204" pitchFamily="34" charset="0"/>
              </a:rPr>
              <a:t> </a:t>
            </a:r>
          </a:p>
        </p:txBody>
      </p:sp>
      <p:sp>
        <p:nvSpPr>
          <p:cNvPr id="61" name="Google Shape;61;p14"/>
          <p:cNvSpPr txBox="1">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There are many who call themselves “trust specialists,” “certified planners” or other titles that suggest the person has received advanced training in estate planning. </a:t>
            </a:r>
          </a:p>
          <a:p>
            <a:pPr marL="342900" indent="-342900"/>
            <a:r>
              <a:rPr lang="en-US" sz="1800" dirty="0">
                <a:solidFill>
                  <a:schemeClr val="tx1"/>
                </a:solidFill>
                <a:latin typeface="Trebuchet MS" panose="020B0603020202020204" pitchFamily="34" charset="0"/>
              </a:rPr>
              <a:t>California is experiencing an explosion of promotions by unqualified individuals and entities which only have one real goal—to gain access to our elders’ finances in order to sell insurance-based products such as annuities and other commission-based products. </a:t>
            </a:r>
          </a:p>
          <a:p>
            <a:pPr marL="342900" indent="-342900"/>
            <a:r>
              <a:rPr lang="en-US" sz="1800" dirty="0">
                <a:solidFill>
                  <a:schemeClr val="tx1"/>
                </a:solidFill>
                <a:latin typeface="Trebuchet MS" panose="020B0603020202020204" pitchFamily="34" charset="0"/>
              </a:rPr>
              <a:t>They often offer a package deal of estate planning as well as the financial product they are trying to sell. </a:t>
            </a:r>
          </a:p>
        </p:txBody>
      </p:sp>
    </p:spTree>
    <p:custDataLst>
      <p:tags r:id="rId1"/>
    </p:custDataLst>
    <p:extLst>
      <p:ext uri="{BB962C8B-B14F-4D97-AF65-F5344CB8AC3E}">
        <p14:creationId xmlns:p14="http://schemas.microsoft.com/office/powerpoint/2010/main" val="446479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Estate Planning Documents:</a:t>
            </a:r>
            <a:br>
              <a:rPr lang="en-US" dirty="0">
                <a:latin typeface="Trebuchet MS" panose="020B0603020202020204" pitchFamily="34" charset="0"/>
              </a:rPr>
            </a:br>
            <a:r>
              <a:rPr lang="en-US" dirty="0">
                <a:latin typeface="Trebuchet MS" panose="020B0603020202020204" pitchFamily="34" charset="0"/>
              </a:rPr>
              <a:t>Wrap-Up</a:t>
            </a:r>
          </a:p>
        </p:txBody>
      </p:sp>
      <p:sp>
        <p:nvSpPr>
          <p:cNvPr id="61" name="Google Shape;61;p14"/>
          <p:cNvSpPr txBox="1">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What are the main Estate Planning Documents?</a:t>
            </a:r>
          </a:p>
          <a:p>
            <a:pPr marL="0" indent="0">
              <a:buNone/>
            </a:pPr>
            <a:endParaRPr lang="en-US" sz="1800" dirty="0">
              <a:solidFill>
                <a:schemeClr val="tx1"/>
              </a:solidFill>
              <a:latin typeface="Trebuchet MS" panose="020B0603020202020204" pitchFamily="34" charset="0"/>
            </a:endParaRPr>
          </a:p>
          <a:p>
            <a:pPr marL="0" indent="0">
              <a:buNone/>
            </a:pPr>
            <a:r>
              <a:rPr lang="en-US" dirty="0">
                <a:solidFill>
                  <a:schemeClr val="tx1"/>
                </a:solidFill>
                <a:latin typeface="Trebuchet MS" panose="020B0603020202020204" pitchFamily="34" charset="0"/>
              </a:rPr>
              <a:t>Probate Codes:</a:t>
            </a:r>
          </a:p>
          <a:p>
            <a:pPr marL="0" indent="0">
              <a:buNone/>
            </a:pPr>
            <a:r>
              <a:rPr lang="en-US" dirty="0">
                <a:solidFill>
                  <a:schemeClr val="tx1"/>
                </a:solidFill>
                <a:latin typeface="Trebuchet MS" panose="020B0603020202020204" pitchFamily="34" charset="0"/>
              </a:rPr>
              <a:t>§ 16002: Duty of loyalty</a:t>
            </a:r>
          </a:p>
          <a:p>
            <a:pPr marL="0" indent="0">
              <a:buNone/>
            </a:pPr>
            <a:r>
              <a:rPr lang="en-US" dirty="0">
                <a:solidFill>
                  <a:schemeClr val="tx1"/>
                </a:solidFill>
                <a:latin typeface="Trebuchet MS" panose="020B0603020202020204" pitchFamily="34" charset="0"/>
              </a:rPr>
              <a:t>§ 16004: Conflicts of interest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419" y="2313708"/>
            <a:ext cx="3644330" cy="2427167"/>
          </a:xfrm>
          <a:prstGeom prst="rect">
            <a:avLst/>
          </a:prstGeom>
        </p:spPr>
      </p:pic>
    </p:spTree>
    <p:custDataLst>
      <p:tags r:id="rId1"/>
    </p:custDataLst>
    <p:extLst>
      <p:ext uri="{BB962C8B-B14F-4D97-AF65-F5344CB8AC3E}">
        <p14:creationId xmlns:p14="http://schemas.microsoft.com/office/powerpoint/2010/main" val="1833291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Course Goal</a:t>
            </a:r>
            <a:endParaRPr lang="en-US" dirty="0"/>
          </a:p>
        </p:txBody>
      </p:sp>
      <p:sp>
        <p:nvSpPr>
          <p:cNvPr id="61" name="Google Shape;61;p14"/>
          <p:cNvSpPr txBox="1">
            <a:spLocks noGrp="1"/>
          </p:cNvSpPr>
          <p:nvPr>
            <p:ph type="body" idx="1"/>
          </p:nvPr>
        </p:nvSpPr>
        <p:spPr/>
        <p:txBody>
          <a:bodyPr/>
          <a:lstStyle/>
          <a:p>
            <a:r>
              <a:rPr lang="en-US" dirty="0">
                <a:solidFill>
                  <a:schemeClr val="tx1"/>
                </a:solidFill>
                <a:latin typeface="Trebuchet MS" panose="020B0603020202020204" pitchFamily="34" charset="0"/>
              </a:rPr>
              <a:t>Improve APS professional’s ability to identify estate planning documents in relation to client contact, as well as investigations and testimony when those documents are involved in financial abuse. </a:t>
            </a:r>
          </a:p>
          <a:p>
            <a:r>
              <a:rPr lang="en-US" dirty="0">
                <a:solidFill>
                  <a:schemeClr val="tx1"/>
                </a:solidFill>
                <a:latin typeface="Trebuchet MS" panose="020B0603020202020204" pitchFamily="34" charset="0"/>
              </a:rPr>
              <a:t>Help APS professionals develop an understanding and appreciation for estate planning as it relates their profession. </a:t>
            </a:r>
          </a:p>
          <a:p>
            <a:r>
              <a:rPr lang="en-US" dirty="0">
                <a:solidFill>
                  <a:schemeClr val="tx1"/>
                </a:solidFill>
                <a:latin typeface="Trebuchet MS" panose="020B0603020202020204" pitchFamily="34" charset="0"/>
              </a:rPr>
              <a:t>Enhance APS professionals ability to help direct clients’ use of necessary legal documents, and identify red flags within these documents for financial abuse. </a:t>
            </a:r>
          </a:p>
        </p:txBody>
      </p:sp>
    </p:spTree>
    <p:custDataLst>
      <p:tags r:id="rId1"/>
    </p:custDataLst>
    <p:extLst>
      <p:ext uri="{BB962C8B-B14F-4D97-AF65-F5344CB8AC3E}">
        <p14:creationId xmlns:p14="http://schemas.microsoft.com/office/powerpoint/2010/main" val="1691554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Final Red Flag Case Study </a:t>
            </a:r>
          </a:p>
        </p:txBody>
      </p:sp>
      <p:sp>
        <p:nvSpPr>
          <p:cNvPr id="61" name="Google Shape;61;p14"/>
          <p:cNvSpPr txBox="1">
            <a:spLocks noGrp="1"/>
          </p:cNvSpPr>
          <p:nvPr>
            <p:ph type="body" idx="1"/>
          </p:nvPr>
        </p:nvSpPr>
        <p:spPr>
          <a:xfrm>
            <a:off x="48250" y="705394"/>
            <a:ext cx="9008146" cy="3632081"/>
          </a:xfrm>
        </p:spPr>
        <p:txBody>
          <a:bodyPr/>
          <a:lstStyle/>
          <a:p>
            <a:pPr marL="76200" indent="0">
              <a:buNone/>
            </a:pPr>
            <a:r>
              <a:rPr lang="en-US" sz="1700" b="1" dirty="0" err="1">
                <a:solidFill>
                  <a:schemeClr val="tx1"/>
                </a:solidFill>
                <a:latin typeface="Trebuchet MS" panose="020B0603020202020204" pitchFamily="34" charset="0"/>
              </a:rPr>
              <a:t>Jema</a:t>
            </a:r>
            <a:r>
              <a:rPr lang="en-US" sz="1700" b="1" dirty="0">
                <a:solidFill>
                  <a:schemeClr val="tx1"/>
                </a:solidFill>
                <a:latin typeface="Trebuchet MS" panose="020B0603020202020204" pitchFamily="34" charset="0"/>
              </a:rPr>
              <a:t> created a living trust with Estate-Planning’s R-Us, a company who gave a seminar at </a:t>
            </a:r>
            <a:r>
              <a:rPr lang="en-US" sz="1700" b="1" dirty="0" err="1">
                <a:solidFill>
                  <a:schemeClr val="tx1"/>
                </a:solidFill>
                <a:latin typeface="Trebuchet MS" panose="020B0603020202020204" pitchFamily="34" charset="0"/>
              </a:rPr>
              <a:t>Jema’s</a:t>
            </a:r>
            <a:r>
              <a:rPr lang="en-US" sz="1700" b="1" dirty="0">
                <a:solidFill>
                  <a:schemeClr val="tx1"/>
                </a:solidFill>
                <a:latin typeface="Trebuchet MS" panose="020B0603020202020204" pitchFamily="34" charset="0"/>
              </a:rPr>
              <a:t> retirement community and advertised themselves as a “full service” estate planning firm.  Leo was the attorney who drafted the trust for </a:t>
            </a:r>
            <a:r>
              <a:rPr lang="en-US" sz="1700" b="1" dirty="0" err="1">
                <a:solidFill>
                  <a:schemeClr val="tx1"/>
                </a:solidFill>
                <a:latin typeface="Trebuchet MS" panose="020B0603020202020204" pitchFamily="34" charset="0"/>
              </a:rPr>
              <a:t>Jema</a:t>
            </a:r>
            <a:r>
              <a:rPr lang="en-US" sz="1700" b="1" dirty="0">
                <a:solidFill>
                  <a:schemeClr val="tx1"/>
                </a:solidFill>
                <a:latin typeface="Trebuchet MS" panose="020B0603020202020204" pitchFamily="34" charset="0"/>
              </a:rPr>
              <a:t> at her bedside because she was now bedridden.  Leo advised her that she should list Leo’s partner Sami as her Financial POA and Successor trustee because Sami is a private fiduciary and </a:t>
            </a:r>
            <a:r>
              <a:rPr lang="en-US" sz="1700" b="1" dirty="0" err="1">
                <a:solidFill>
                  <a:schemeClr val="tx1"/>
                </a:solidFill>
                <a:latin typeface="Trebuchet MS" panose="020B0603020202020204" pitchFamily="34" charset="0"/>
              </a:rPr>
              <a:t>Jema</a:t>
            </a:r>
            <a:r>
              <a:rPr lang="en-US" sz="1700" b="1" dirty="0">
                <a:solidFill>
                  <a:schemeClr val="tx1"/>
                </a:solidFill>
                <a:latin typeface="Trebuchet MS" panose="020B0603020202020204" pitchFamily="34" charset="0"/>
              </a:rPr>
              <a:t> has no family members that she could trust to be her successor trustee.  </a:t>
            </a:r>
            <a:endParaRPr lang="en-US" sz="1700" dirty="0">
              <a:solidFill>
                <a:schemeClr val="tx1"/>
              </a:solidFill>
              <a:latin typeface="Trebuchet MS" panose="020B0603020202020204" pitchFamily="34" charset="0"/>
            </a:endParaRPr>
          </a:p>
          <a:p>
            <a:r>
              <a:rPr lang="en-US" sz="1550" b="1" dirty="0">
                <a:solidFill>
                  <a:schemeClr val="tx1"/>
                </a:solidFill>
                <a:latin typeface="Trebuchet MS" panose="020B0603020202020204" pitchFamily="34" charset="0"/>
              </a:rPr>
              <a:t>The compensation for being a financial POA and successor trustee was listed as 5% annually of the assets.  The Financial POA was effective immediately because Leo was worried about </a:t>
            </a:r>
            <a:r>
              <a:rPr lang="en-US" sz="1550" b="1" dirty="0" err="1">
                <a:solidFill>
                  <a:schemeClr val="tx1"/>
                </a:solidFill>
                <a:latin typeface="Trebuchet MS" panose="020B0603020202020204" pitchFamily="34" charset="0"/>
              </a:rPr>
              <a:t>Jema’s</a:t>
            </a:r>
            <a:r>
              <a:rPr lang="en-US" sz="1550" b="1" dirty="0">
                <a:solidFill>
                  <a:schemeClr val="tx1"/>
                </a:solidFill>
                <a:latin typeface="Trebuchet MS" panose="020B0603020202020204" pitchFamily="34" charset="0"/>
              </a:rPr>
              <a:t> recent diagnosis of Dementia.  </a:t>
            </a:r>
            <a:endParaRPr lang="en-US" sz="1550" dirty="0">
              <a:solidFill>
                <a:schemeClr val="tx1"/>
              </a:solidFill>
              <a:latin typeface="Trebuchet MS" panose="020B0603020202020204" pitchFamily="34" charset="0"/>
            </a:endParaRPr>
          </a:p>
          <a:p>
            <a:r>
              <a:rPr lang="en-US" sz="1550" b="1" dirty="0">
                <a:solidFill>
                  <a:schemeClr val="tx1"/>
                </a:solidFill>
                <a:latin typeface="Trebuchet MS" panose="020B0603020202020204" pitchFamily="34" charset="0"/>
              </a:rPr>
              <a:t>Leo had </a:t>
            </a:r>
            <a:r>
              <a:rPr lang="en-US" sz="1550" b="1" dirty="0" err="1">
                <a:solidFill>
                  <a:schemeClr val="tx1"/>
                </a:solidFill>
                <a:latin typeface="Trebuchet MS" panose="020B0603020202020204" pitchFamily="34" charset="0"/>
              </a:rPr>
              <a:t>Jema</a:t>
            </a:r>
            <a:r>
              <a:rPr lang="en-US" sz="1550" b="1" dirty="0">
                <a:solidFill>
                  <a:schemeClr val="tx1"/>
                </a:solidFill>
                <a:latin typeface="Trebuchet MS" panose="020B0603020202020204" pitchFamily="34" charset="0"/>
              </a:rPr>
              <a:t> sign over the deed to her house to the Trust and helped her sign the new beneficiary designations of her retirement accounts to the Trust.  </a:t>
            </a:r>
            <a:endParaRPr lang="en-US" sz="1550" dirty="0">
              <a:solidFill>
                <a:schemeClr val="tx1"/>
              </a:solidFill>
              <a:latin typeface="Trebuchet MS" panose="020B0603020202020204" pitchFamily="34" charset="0"/>
            </a:endParaRPr>
          </a:p>
          <a:p>
            <a:r>
              <a:rPr lang="en-US" sz="1550" b="1" dirty="0">
                <a:solidFill>
                  <a:schemeClr val="tx1"/>
                </a:solidFill>
                <a:latin typeface="Trebuchet MS" panose="020B0603020202020204" pitchFamily="34" charset="0"/>
              </a:rPr>
              <a:t>After 6 months, Sami decided that the retirement facility was costing too much and moved </a:t>
            </a:r>
            <a:r>
              <a:rPr lang="en-US" sz="1550" b="1" dirty="0" err="1">
                <a:solidFill>
                  <a:schemeClr val="tx1"/>
                </a:solidFill>
                <a:latin typeface="Trebuchet MS" panose="020B0603020202020204" pitchFamily="34" charset="0"/>
              </a:rPr>
              <a:t>Jema</a:t>
            </a:r>
            <a:r>
              <a:rPr lang="en-US" sz="1550" b="1" dirty="0">
                <a:solidFill>
                  <a:schemeClr val="tx1"/>
                </a:solidFill>
                <a:latin typeface="Trebuchet MS" panose="020B0603020202020204" pitchFamily="34" charset="0"/>
              </a:rPr>
              <a:t> to an apartment and hired his nephew to care for </a:t>
            </a:r>
            <a:r>
              <a:rPr lang="en-US" sz="1550" b="1" dirty="0" err="1">
                <a:solidFill>
                  <a:schemeClr val="tx1"/>
                </a:solidFill>
                <a:latin typeface="Trebuchet MS" panose="020B0603020202020204" pitchFamily="34" charset="0"/>
              </a:rPr>
              <a:t>Jema</a:t>
            </a:r>
            <a:r>
              <a:rPr lang="en-US" sz="1550" b="1" dirty="0">
                <a:solidFill>
                  <a:schemeClr val="tx1"/>
                </a:solidFill>
                <a:latin typeface="Trebuchet MS" panose="020B0603020202020204" pitchFamily="34" charset="0"/>
              </a:rPr>
              <a:t> 24/7.  You have been called in on a report of neglect for </a:t>
            </a:r>
            <a:r>
              <a:rPr lang="en-US" sz="1550" b="1" dirty="0" err="1">
                <a:solidFill>
                  <a:schemeClr val="tx1"/>
                </a:solidFill>
                <a:latin typeface="Trebuchet MS" panose="020B0603020202020204" pitchFamily="34" charset="0"/>
              </a:rPr>
              <a:t>Jema</a:t>
            </a:r>
            <a:r>
              <a:rPr lang="en-US" sz="1550" b="1" dirty="0">
                <a:solidFill>
                  <a:schemeClr val="tx1"/>
                </a:solidFill>
                <a:latin typeface="Trebuchet MS" panose="020B0603020202020204" pitchFamily="34" charset="0"/>
              </a:rPr>
              <a:t> and find her alone with no food in the house, unwashed and delirious.  </a:t>
            </a:r>
            <a:endParaRPr lang="en-US" sz="1550" dirty="0">
              <a:solidFill>
                <a:schemeClr val="tx1"/>
              </a:solidFill>
              <a:latin typeface="Trebuchet MS" panose="020B0603020202020204" pitchFamily="34" charset="0"/>
            </a:endParaRP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spTree>
    <p:custDataLst>
      <p:tags r:id="rId1"/>
    </p:custDataLst>
    <p:extLst>
      <p:ext uri="{BB962C8B-B14F-4D97-AF65-F5344CB8AC3E}">
        <p14:creationId xmlns:p14="http://schemas.microsoft.com/office/powerpoint/2010/main" val="7188274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Investigations and Documenting for </a:t>
            </a:r>
            <a:br>
              <a:rPr lang="en-US" dirty="0">
                <a:latin typeface="Trebuchet MS" panose="020B0603020202020204" pitchFamily="34" charset="0"/>
              </a:rPr>
            </a:br>
            <a:r>
              <a:rPr lang="en-US" dirty="0">
                <a:latin typeface="Trebuchet MS" panose="020B0603020202020204" pitchFamily="34" charset="0"/>
              </a:rPr>
              <a:t>Prosecution </a:t>
            </a:r>
          </a:p>
        </p:txBody>
      </p:sp>
      <p:sp>
        <p:nvSpPr>
          <p:cNvPr id="61" name="Google Shape;61;p14"/>
          <p:cNvSpPr txBox="1">
            <a:spLocks noGrp="1"/>
          </p:cNvSpPr>
          <p:nvPr>
            <p:ph type="body" idx="1"/>
          </p:nvPr>
        </p:nvSpPr>
        <p:spPr/>
        <p:txBody>
          <a:bodyPr/>
          <a:lstStyle/>
          <a:p>
            <a:r>
              <a:rPr lang="en-US" dirty="0">
                <a:solidFill>
                  <a:schemeClr val="tx1"/>
                </a:solidFill>
                <a:latin typeface="Trebuchet MS" panose="020B0603020202020204" pitchFamily="34" charset="0"/>
              </a:rPr>
              <a:t>The better you are at interviewing – and documenting, the better chance your case has for conviction at trial.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1138" y="2617796"/>
            <a:ext cx="3163012" cy="2106603"/>
          </a:xfrm>
          <a:prstGeom prst="rect">
            <a:avLst/>
          </a:prstGeom>
        </p:spPr>
      </p:pic>
    </p:spTree>
    <p:custDataLst>
      <p:tags r:id="rId1"/>
    </p:custDataLst>
    <p:extLst>
      <p:ext uri="{BB962C8B-B14F-4D97-AF65-F5344CB8AC3E}">
        <p14:creationId xmlns:p14="http://schemas.microsoft.com/office/powerpoint/2010/main" val="1393063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Helpful Tip </a:t>
            </a:r>
          </a:p>
        </p:txBody>
      </p:sp>
      <p:sp>
        <p:nvSpPr>
          <p:cNvPr id="61" name="Google Shape;61;p14"/>
          <p:cNvSpPr txBox="1">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DOCUMENT, DOCUMENT everything, and always remember the end-game.  </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676" y="2528455"/>
            <a:ext cx="3245562" cy="2165202"/>
          </a:xfrm>
          <a:prstGeom prst="rect">
            <a:avLst/>
          </a:prstGeom>
        </p:spPr>
      </p:pic>
    </p:spTree>
    <p:custDataLst>
      <p:tags r:id="rId1"/>
    </p:custDataLst>
    <p:extLst>
      <p:ext uri="{BB962C8B-B14F-4D97-AF65-F5344CB8AC3E}">
        <p14:creationId xmlns:p14="http://schemas.microsoft.com/office/powerpoint/2010/main" val="2912701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63173" y="187340"/>
            <a:ext cx="8229600" cy="857400"/>
          </a:xfrm>
        </p:spPr>
        <p:txBody>
          <a:bodyPr/>
          <a:lstStyle/>
          <a:p>
            <a:r>
              <a:rPr lang="en-US" dirty="0" err="1" smtClean="0">
                <a:latin typeface="Trebuchet MS" panose="020B0603020202020204" pitchFamily="34" charset="0"/>
              </a:rPr>
              <a:t>CalCrim</a:t>
            </a:r>
            <a:r>
              <a:rPr lang="en-US" dirty="0" smtClean="0">
                <a:latin typeface="Trebuchet MS" panose="020B0603020202020204" pitchFamily="34" charset="0"/>
              </a:rPr>
              <a:t> Jury Instruction No.1807-Theft</a:t>
            </a:r>
            <a:br>
              <a:rPr lang="en-US" dirty="0" smtClean="0">
                <a:latin typeface="Trebuchet MS" panose="020B0603020202020204" pitchFamily="34" charset="0"/>
              </a:rPr>
            </a:br>
            <a:r>
              <a:rPr lang="en-US" dirty="0" smtClean="0">
                <a:latin typeface="Trebuchet MS" panose="020B0603020202020204" pitchFamily="34" charset="0"/>
              </a:rPr>
              <a:t>from an Elder or Dependent Adult</a:t>
            </a:r>
            <a:endParaRPr lang="en-US" dirty="0">
              <a:latin typeface="Trebuchet MS" panose="020B0603020202020204" pitchFamily="34" charset="0"/>
            </a:endParaRPr>
          </a:p>
        </p:txBody>
      </p:sp>
      <p:sp>
        <p:nvSpPr>
          <p:cNvPr id="61" name="Google Shape;61;p14"/>
          <p:cNvSpPr txBox="1">
            <a:spLocks noGrp="1"/>
          </p:cNvSpPr>
          <p:nvPr>
            <p:ph type="body" idx="1"/>
          </p:nvPr>
        </p:nvSpPr>
        <p:spPr>
          <a:xfrm>
            <a:off x="163173" y="1116012"/>
            <a:ext cx="8571847" cy="3437772"/>
          </a:xfrm>
        </p:spPr>
        <p:txBody>
          <a:bodyPr/>
          <a:lstStyle/>
          <a:p>
            <a:pPr marL="533400" indent="-457200">
              <a:buFont typeface="+mj-lt"/>
              <a:buAutoNum type="arabicPeriod"/>
            </a:pPr>
            <a:r>
              <a:rPr lang="en-US" sz="1900" dirty="0">
                <a:solidFill>
                  <a:schemeClr val="tx1"/>
                </a:solidFill>
                <a:latin typeface="Trebuchet MS" panose="020B0603020202020204" pitchFamily="34" charset="0"/>
              </a:rPr>
              <a:t>That </a:t>
            </a:r>
            <a:r>
              <a:rPr lang="en-US" sz="1900" dirty="0" smtClean="0">
                <a:solidFill>
                  <a:schemeClr val="tx1"/>
                </a:solidFill>
                <a:latin typeface="Trebuchet MS" panose="020B0603020202020204" pitchFamily="34" charset="0"/>
              </a:rPr>
              <a:t>defendant committed (theft, embezzlement, forgery, fraud, or identity theft </a:t>
            </a:r>
          </a:p>
          <a:p>
            <a:pPr marL="533400" indent="-457200">
              <a:buFont typeface="+mj-lt"/>
              <a:buAutoNum type="arabicPeriod"/>
            </a:pPr>
            <a:r>
              <a:rPr lang="en-US" sz="1900" dirty="0" smtClean="0">
                <a:solidFill>
                  <a:schemeClr val="tx1"/>
                </a:solidFill>
                <a:latin typeface="Trebuchet MS" panose="020B0603020202020204" pitchFamily="34" charset="0"/>
              </a:rPr>
              <a:t>The (property taken/or personal identifying information used) was owned by/that of an elder/a dependent adult)</a:t>
            </a:r>
            <a:endParaRPr lang="en-US" sz="1900" dirty="0">
              <a:solidFill>
                <a:schemeClr val="tx1"/>
              </a:solidFill>
              <a:latin typeface="Trebuchet MS" panose="020B0603020202020204" pitchFamily="34" charset="0"/>
            </a:endParaRPr>
          </a:p>
          <a:p>
            <a:pPr marL="533400" indent="-457200">
              <a:buFont typeface="+mj-lt"/>
              <a:buAutoNum type="arabicPeriod"/>
            </a:pPr>
            <a:r>
              <a:rPr lang="en-US" sz="1900" dirty="0" smtClean="0">
                <a:solidFill>
                  <a:schemeClr val="tx1"/>
                </a:solidFill>
                <a:latin typeface="Trebuchet MS" panose="020B0603020202020204" pitchFamily="34" charset="0"/>
              </a:rPr>
              <a:t>The property, goods, or services obtained was worth more than $950, </a:t>
            </a:r>
            <a:r>
              <a:rPr lang="en-US" sz="1900" b="1" u="sng" dirty="0" smtClean="0">
                <a:solidFill>
                  <a:schemeClr val="tx1"/>
                </a:solidFill>
                <a:latin typeface="Trebuchet MS" panose="020B0603020202020204" pitchFamily="34" charset="0"/>
              </a:rPr>
              <a:t>AND</a:t>
            </a:r>
          </a:p>
          <a:p>
            <a:pPr marL="533400" indent="-457200">
              <a:buFont typeface="+mj-lt"/>
              <a:buAutoNum type="arabicPeriod"/>
            </a:pPr>
            <a:r>
              <a:rPr lang="en-US" sz="1900" dirty="0" smtClean="0">
                <a:solidFill>
                  <a:schemeClr val="tx1"/>
                </a:solidFill>
                <a:latin typeface="Trebuchet MS" panose="020B0603020202020204" pitchFamily="34" charset="0"/>
              </a:rPr>
              <a:t>The defendant knew or reasonably should have known that the (owner of the property/person to whom the identifying information belonged) was and elder/a dependent adult</a:t>
            </a:r>
            <a:endParaRPr lang="en-US" sz="1900" dirty="0">
              <a:solidFill>
                <a:schemeClr val="tx1"/>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2716132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75777" y="143965"/>
            <a:ext cx="8229600" cy="857400"/>
          </a:xfrm>
        </p:spPr>
        <p:txBody>
          <a:bodyPr/>
          <a:lstStyle/>
          <a:p>
            <a:r>
              <a:rPr lang="en-US" b="1" dirty="0">
                <a:latin typeface="Trebuchet MS" panose="020B0603020202020204" pitchFamily="34" charset="0"/>
              </a:rPr>
              <a:t>Case Scenario</a:t>
            </a:r>
            <a:r>
              <a:rPr lang="en-US" b="1" dirty="0" smtClean="0">
                <a:latin typeface="Trebuchet MS" panose="020B0603020202020204" pitchFamily="34" charset="0"/>
              </a:rPr>
              <a:t>: Theft from an </a:t>
            </a:r>
            <a:br>
              <a:rPr lang="en-US" b="1" dirty="0" smtClean="0">
                <a:latin typeface="Trebuchet MS" panose="020B0603020202020204" pitchFamily="34" charset="0"/>
              </a:rPr>
            </a:br>
            <a:r>
              <a:rPr lang="en-US" b="1" dirty="0" smtClean="0">
                <a:latin typeface="Trebuchet MS" panose="020B0603020202020204" pitchFamily="34" charset="0"/>
              </a:rPr>
              <a:t>Elder/Dependent Adult</a:t>
            </a:r>
            <a:r>
              <a:rPr lang="en-US" dirty="0" smtClean="0">
                <a:latin typeface="Trebuchet MS" panose="020B0603020202020204" pitchFamily="34" charset="0"/>
              </a:rPr>
              <a:t> </a:t>
            </a:r>
            <a:endParaRPr lang="en-US" dirty="0">
              <a:latin typeface="Trebuchet MS" panose="020B0603020202020204" pitchFamily="34" charset="0"/>
            </a:endParaRPr>
          </a:p>
        </p:txBody>
      </p:sp>
      <p:sp>
        <p:nvSpPr>
          <p:cNvPr id="61" name="Google Shape;61;p14"/>
          <p:cNvSpPr txBox="1">
            <a:spLocks noGrp="1"/>
          </p:cNvSpPr>
          <p:nvPr>
            <p:ph type="body" idx="1"/>
          </p:nvPr>
        </p:nvSpPr>
        <p:spPr>
          <a:xfrm>
            <a:off x="168850" y="512618"/>
            <a:ext cx="8517950" cy="3707093"/>
          </a:xfrm>
        </p:spPr>
        <p:txBody>
          <a:bodyPr/>
          <a:lstStyle/>
          <a:p>
            <a:pPr marL="76200" lvl="0" indent="0">
              <a:buNone/>
            </a:pPr>
            <a:endParaRPr lang="en-US" sz="1900" dirty="0">
              <a:solidFill>
                <a:schemeClr val="tx1"/>
              </a:solidFill>
              <a:latin typeface="Trebuchet MS" panose="020B0603020202020204" pitchFamily="34" charset="0"/>
            </a:endParaRPr>
          </a:p>
          <a:p>
            <a:pPr marL="76200" indent="0">
              <a:buNone/>
            </a:pPr>
            <a:r>
              <a:rPr lang="en-US" sz="1700" dirty="0">
                <a:solidFill>
                  <a:schemeClr val="tx1"/>
                </a:solidFill>
                <a:latin typeface="Trebuchet MS" panose="020B0603020202020204" pitchFamily="34" charset="0"/>
              </a:rPr>
              <a:t>APS received case from RP </a:t>
            </a:r>
            <a:r>
              <a:rPr lang="en-US" sz="1700" dirty="0" smtClean="0">
                <a:solidFill>
                  <a:schemeClr val="tx1"/>
                </a:solidFill>
                <a:latin typeface="Trebuchet MS" panose="020B0603020202020204" pitchFamily="34" charset="0"/>
              </a:rPr>
              <a:t>Bianca, </a:t>
            </a:r>
            <a:r>
              <a:rPr lang="en-US" sz="1700" dirty="0">
                <a:solidFill>
                  <a:schemeClr val="tx1"/>
                </a:solidFill>
                <a:latin typeface="Trebuchet MS" panose="020B0603020202020204" pitchFamily="34" charset="0"/>
              </a:rPr>
              <a:t>neighbor of Francisco, 82 years old, who was diagnosed with stage 4 colon cancer and needs assistance with his ADLs. </a:t>
            </a:r>
            <a:r>
              <a:rPr lang="en-US" sz="1700" dirty="0" smtClean="0">
                <a:solidFill>
                  <a:schemeClr val="tx1"/>
                </a:solidFill>
                <a:latin typeface="Trebuchet MS" panose="020B0603020202020204" pitchFamily="34" charset="0"/>
              </a:rPr>
              <a:t>Bianca </a:t>
            </a:r>
            <a:r>
              <a:rPr lang="en-US" sz="1700" dirty="0">
                <a:solidFill>
                  <a:schemeClr val="tx1"/>
                </a:solidFill>
                <a:latin typeface="Trebuchet MS" panose="020B0603020202020204" pitchFamily="34" charset="0"/>
              </a:rPr>
              <a:t>reported that Michelle, a member at Francisco's church, recently moved in to help him. </a:t>
            </a:r>
            <a:endParaRPr lang="en-US" sz="1700" dirty="0" smtClean="0">
              <a:solidFill>
                <a:schemeClr val="tx1"/>
              </a:solidFill>
              <a:latin typeface="Trebuchet MS" panose="020B0603020202020204" pitchFamily="34" charset="0"/>
            </a:endParaRPr>
          </a:p>
          <a:p>
            <a:pPr marL="76200" indent="0">
              <a:buNone/>
            </a:pPr>
            <a:r>
              <a:rPr lang="en-US" sz="1700" dirty="0" smtClean="0">
                <a:solidFill>
                  <a:schemeClr val="tx1"/>
                </a:solidFill>
                <a:latin typeface="Trebuchet MS" panose="020B0603020202020204" pitchFamily="34" charset="0"/>
              </a:rPr>
              <a:t>When Bianca </a:t>
            </a:r>
            <a:r>
              <a:rPr lang="en-US" sz="1700" dirty="0">
                <a:solidFill>
                  <a:schemeClr val="tx1"/>
                </a:solidFill>
                <a:latin typeface="Trebuchet MS" panose="020B0603020202020204" pitchFamily="34" charset="0"/>
              </a:rPr>
              <a:t>was helping clean out and organize Francisco’s office, she noticed multiple past due bill statements and bank statements with overdrawn charges dating back many months.  </a:t>
            </a:r>
            <a:r>
              <a:rPr lang="en-US" sz="1700" dirty="0" smtClean="0">
                <a:solidFill>
                  <a:schemeClr val="tx1"/>
                </a:solidFill>
                <a:latin typeface="Trebuchet MS" panose="020B0603020202020204" pitchFamily="34" charset="0"/>
              </a:rPr>
              <a:t>Bianca </a:t>
            </a:r>
            <a:r>
              <a:rPr lang="en-US" sz="1700" dirty="0">
                <a:solidFill>
                  <a:schemeClr val="tx1"/>
                </a:solidFill>
                <a:latin typeface="Trebuchet MS" panose="020B0603020202020204" pitchFamily="34" charset="0"/>
              </a:rPr>
              <a:t>suspects Michelle is withdrawing funds from Francisco’s accounts.  </a:t>
            </a:r>
            <a:endParaRPr lang="en-US" sz="1700" dirty="0" smtClean="0">
              <a:solidFill>
                <a:schemeClr val="tx1"/>
              </a:solidFill>
              <a:latin typeface="Trebuchet MS" panose="020B0603020202020204" pitchFamily="34" charset="0"/>
            </a:endParaRPr>
          </a:p>
          <a:p>
            <a:pPr marL="76200" indent="0">
              <a:buNone/>
            </a:pPr>
            <a:r>
              <a:rPr lang="en-US" sz="1700" dirty="0" smtClean="0">
                <a:solidFill>
                  <a:schemeClr val="tx1"/>
                </a:solidFill>
                <a:latin typeface="Trebuchet MS" panose="020B0603020202020204" pitchFamily="34" charset="0"/>
              </a:rPr>
              <a:t>Bianca </a:t>
            </a:r>
            <a:r>
              <a:rPr lang="en-US" sz="1700" dirty="0">
                <a:solidFill>
                  <a:schemeClr val="tx1"/>
                </a:solidFill>
                <a:latin typeface="Trebuchet MS" panose="020B0603020202020204" pitchFamily="34" charset="0"/>
              </a:rPr>
              <a:t>has asked Francisco many times if he has a Medical and/or Financial Power of Attorney and he has responded that he does not.  She was unable to find any estate planning documents in the office. </a:t>
            </a:r>
            <a:endParaRPr lang="en-US" sz="1700" dirty="0" smtClean="0">
              <a:solidFill>
                <a:schemeClr val="tx1"/>
              </a:solidFill>
              <a:latin typeface="Trebuchet MS" panose="020B0603020202020204" pitchFamily="34" charset="0"/>
            </a:endParaRPr>
          </a:p>
          <a:p>
            <a:pPr marL="76200" indent="0">
              <a:buNone/>
            </a:pPr>
            <a:r>
              <a:rPr lang="en-US" sz="1700" dirty="0" smtClean="0">
                <a:solidFill>
                  <a:schemeClr val="tx1"/>
                </a:solidFill>
                <a:latin typeface="Trebuchet MS" panose="020B0603020202020204" pitchFamily="34" charset="0"/>
              </a:rPr>
              <a:t>When Bianca </a:t>
            </a:r>
            <a:r>
              <a:rPr lang="en-US" sz="1700" dirty="0">
                <a:solidFill>
                  <a:schemeClr val="tx1"/>
                </a:solidFill>
                <a:latin typeface="Trebuchet MS" panose="020B0603020202020204" pitchFamily="34" charset="0"/>
              </a:rPr>
              <a:t>asked </a:t>
            </a:r>
            <a:r>
              <a:rPr lang="en-US" sz="1700" dirty="0" smtClean="0">
                <a:solidFill>
                  <a:schemeClr val="tx1"/>
                </a:solidFill>
                <a:latin typeface="Trebuchet MS" panose="020B0603020202020204" pitchFamily="34" charset="0"/>
              </a:rPr>
              <a:t>Michelle about the withdrawals, Michelle stated that she considered it payback fro her quitting her job to care for Francisco. </a:t>
            </a:r>
            <a:endParaRPr lang="en-US" sz="1700" dirty="0">
              <a:solidFill>
                <a:schemeClr val="tx1"/>
              </a:solidFill>
              <a:latin typeface="Trebuchet MS" panose="020B0603020202020204" pitchFamily="34" charset="0"/>
            </a:endParaRPr>
          </a:p>
          <a:p>
            <a:pPr marL="76200" lvl="0" indent="0">
              <a:buNone/>
            </a:pPr>
            <a:endParaRPr lang="en-US" sz="1700" dirty="0">
              <a:solidFill>
                <a:schemeClr val="tx1"/>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32417932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Jury Instructions </a:t>
            </a:r>
          </a:p>
        </p:txBody>
      </p:sp>
      <p:sp>
        <p:nvSpPr>
          <p:cNvPr id="61" name="Google Shape;61;p14"/>
          <p:cNvSpPr txBox="1">
            <a:spLocks noGrp="1"/>
          </p:cNvSpPr>
          <p:nvPr>
            <p:ph type="body" idx="1"/>
          </p:nvPr>
        </p:nvSpPr>
        <p:spPr/>
        <p:txBody>
          <a:bodyPr/>
          <a:lstStyle/>
          <a:p>
            <a:endParaRPr lang="en-US" dirty="0">
              <a:solidFill>
                <a:schemeClr val="tx1"/>
              </a:solidFill>
              <a:latin typeface="Trebuchet MS" panose="020B0603020202020204" pitchFamily="34" charset="0"/>
            </a:endParaRP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5" name="Content Placeholder 3">
            <a:extLst>
              <a:ext uri="{FF2B5EF4-FFF2-40B4-BE49-F238E27FC236}">
                <a16:creationId xmlns:a16="http://schemas.microsoft.com/office/drawing/2014/main" id="{A596954C-9406-4F40-941E-1EA2E4EF7B67}"/>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32618" t="13128" r="33415" b="11809"/>
          <a:stretch/>
        </p:blipFill>
        <p:spPr bwMode="auto">
          <a:xfrm>
            <a:off x="550285" y="808228"/>
            <a:ext cx="3733365" cy="3983228"/>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7BF0D98F-1375-114B-B776-52F2BED9EB1C}"/>
              </a:ext>
            </a:extLst>
          </p:cNvPr>
          <p:cNvPicPr/>
          <p:nvPr/>
        </p:nvPicPr>
        <p:blipFill rotWithShape="1">
          <a:blip r:embed="rId5">
            <a:extLst>
              <a:ext uri="{28A0092B-C50C-407E-A947-70E740481C1C}">
                <a14:useLocalDpi xmlns:a14="http://schemas.microsoft.com/office/drawing/2010/main" val="0"/>
              </a:ext>
            </a:extLst>
          </a:blip>
          <a:srcRect l="27305" t="20093" r="40723" b="17435"/>
          <a:stretch/>
        </p:blipFill>
        <p:spPr bwMode="auto">
          <a:xfrm>
            <a:off x="4805363" y="792553"/>
            <a:ext cx="3283585" cy="3752216"/>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818611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Locating Documents</a:t>
            </a:r>
          </a:p>
        </p:txBody>
      </p:sp>
      <p:sp>
        <p:nvSpPr>
          <p:cNvPr id="61" name="Google Shape;61;p14"/>
          <p:cNvSpPr txBox="1">
            <a:spLocks noGrp="1"/>
          </p:cNvSpPr>
          <p:nvPr>
            <p:ph type="body" idx="1"/>
          </p:nvPr>
        </p:nvSpPr>
        <p:spPr>
          <a:xfrm>
            <a:off x="168850" y="788997"/>
            <a:ext cx="8517950" cy="3548478"/>
          </a:xfrm>
        </p:spPr>
        <p:txBody>
          <a:bodyPr/>
          <a:lstStyle/>
          <a:p>
            <a:r>
              <a:rPr lang="en-US" dirty="0">
                <a:solidFill>
                  <a:schemeClr val="tx1"/>
                </a:solidFill>
                <a:latin typeface="Trebuchet MS" panose="020B0603020202020204" pitchFamily="34" charset="0"/>
              </a:rPr>
              <a:t>Trusts, Wills and FPOA’s: </a:t>
            </a:r>
          </a:p>
          <a:p>
            <a:pPr lvl="1"/>
            <a:r>
              <a:rPr lang="en-US" dirty="0">
                <a:solidFill>
                  <a:schemeClr val="tx1"/>
                </a:solidFill>
                <a:latin typeface="Trebuchet MS" panose="020B0603020202020204" pitchFamily="34" charset="0"/>
              </a:rPr>
              <a:t>not “filed” so no great way to find them other than in client’s possession</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HCPOA’s:</a:t>
            </a:r>
          </a:p>
          <a:p>
            <a:pPr lvl="1"/>
            <a:r>
              <a:rPr lang="en-US" dirty="0">
                <a:solidFill>
                  <a:schemeClr val="tx1"/>
                </a:solidFill>
                <a:latin typeface="Trebuchet MS" panose="020B0603020202020204" pitchFamily="34" charset="0"/>
              </a:rPr>
              <a:t>Often filed at the doctor’s office or hospital</a:t>
            </a:r>
          </a:p>
          <a:p>
            <a:endParaRPr lang="en-US" dirty="0">
              <a:solidFill>
                <a:schemeClr val="tx1"/>
              </a:solidFill>
              <a:latin typeface="Trebuchet MS" panose="020B0603020202020204" pitchFamily="34" charset="0"/>
            </a:endParaRPr>
          </a:p>
          <a:p>
            <a:endParaRPr lang="en-US" dirty="0">
              <a:solidFill>
                <a:schemeClr val="tx1"/>
              </a:solidFill>
              <a:latin typeface="Trebuchet MS" panose="020B0603020202020204" pitchFamily="34" charset="0"/>
            </a:endParaRPr>
          </a:p>
          <a:p>
            <a:endParaRPr lang="en-US" dirty="0">
              <a:solidFill>
                <a:schemeClr val="tx1"/>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879981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Locating Documents (continued)</a:t>
            </a:r>
            <a:endParaRPr lang="en-US" dirty="0"/>
          </a:p>
        </p:txBody>
      </p:sp>
      <p:sp>
        <p:nvSpPr>
          <p:cNvPr id="61" name="Google Shape;61;p14"/>
          <p:cNvSpPr txBox="1">
            <a:spLocks noGrp="1"/>
          </p:cNvSpPr>
          <p:nvPr>
            <p:ph type="body" idx="1"/>
          </p:nvPr>
        </p:nvSpPr>
        <p:spPr>
          <a:xfrm>
            <a:off x="86214" y="1094503"/>
            <a:ext cx="4135701" cy="3394500"/>
          </a:xfrm>
        </p:spPr>
        <p:txBody>
          <a:bodyPr/>
          <a:lstStyle/>
          <a:p>
            <a:r>
              <a:rPr lang="en-US" dirty="0">
                <a:solidFill>
                  <a:schemeClr val="tx1"/>
                </a:solidFill>
                <a:latin typeface="Trebuchet MS" panose="020B0603020202020204" pitchFamily="34" charset="0"/>
              </a:rPr>
              <a:t>Grant deeds to houses:</a:t>
            </a:r>
          </a:p>
          <a:p>
            <a:pPr lvl="1"/>
            <a:r>
              <a:rPr lang="en-US" sz="1800" dirty="0">
                <a:solidFill>
                  <a:schemeClr val="tx1"/>
                </a:solidFill>
                <a:latin typeface="Trebuchet MS" panose="020B0603020202020204" pitchFamily="34" charset="0"/>
              </a:rPr>
              <a:t>Public at recorder’s office</a:t>
            </a:r>
          </a:p>
          <a:p>
            <a:pPr lvl="2"/>
            <a:r>
              <a:rPr lang="en-US" dirty="0">
                <a:solidFill>
                  <a:schemeClr val="tx1"/>
                </a:solidFill>
                <a:latin typeface="Trebuchet MS" panose="020B0603020202020204" pitchFamily="34" charset="0"/>
              </a:rPr>
              <a:t>can see change in title and get name of trust and possibly the attorney from the recording information at the top</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449" t="5629" b="4460"/>
          <a:stretch/>
        </p:blipFill>
        <p:spPr>
          <a:xfrm>
            <a:off x="4743275" y="899703"/>
            <a:ext cx="3184297" cy="4091776"/>
          </a:xfrm>
          <a:prstGeom prst="rect">
            <a:avLst/>
          </a:prstGeom>
        </p:spPr>
      </p:pic>
    </p:spTree>
    <p:custDataLst>
      <p:tags r:id="rId1"/>
    </p:custDataLst>
    <p:extLst>
      <p:ext uri="{BB962C8B-B14F-4D97-AF65-F5344CB8AC3E}">
        <p14:creationId xmlns:p14="http://schemas.microsoft.com/office/powerpoint/2010/main" val="2773790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Locating Documents (continued)</a:t>
            </a:r>
          </a:p>
        </p:txBody>
      </p:sp>
      <p:sp>
        <p:nvSpPr>
          <p:cNvPr id="61" name="Google Shape;61;p14"/>
          <p:cNvSpPr txBox="1">
            <a:spLocks noGrp="1"/>
          </p:cNvSpPr>
          <p:nvPr>
            <p:ph type="body" idx="1"/>
          </p:nvPr>
        </p:nvSpPr>
        <p:spPr/>
        <p:txBody>
          <a:bodyPr/>
          <a:lstStyle/>
          <a:p>
            <a:r>
              <a:rPr lang="en-US" dirty="0">
                <a:solidFill>
                  <a:schemeClr val="tx1"/>
                </a:solidFill>
                <a:latin typeface="Trebuchet MS" panose="020B0603020202020204" pitchFamily="34" charset="0"/>
              </a:rPr>
              <a:t>Bank/Brokerage Accounts – may be titled in Trust name, checks may have trust name on address line.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858" y="2466108"/>
            <a:ext cx="3619592" cy="2410691"/>
          </a:xfrm>
          <a:prstGeom prst="rect">
            <a:avLst/>
          </a:prstGeom>
        </p:spPr>
      </p:pic>
    </p:spTree>
    <p:custDataLst>
      <p:tags r:id="rId1"/>
    </p:custDataLst>
    <p:extLst>
      <p:ext uri="{BB962C8B-B14F-4D97-AF65-F5344CB8AC3E}">
        <p14:creationId xmlns:p14="http://schemas.microsoft.com/office/powerpoint/2010/main" val="2689163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Locating Documents - Confidentiality</a:t>
            </a:r>
          </a:p>
        </p:txBody>
      </p:sp>
      <p:sp>
        <p:nvSpPr>
          <p:cNvPr id="61" name="Google Shape;61;p14"/>
          <p:cNvSpPr txBox="1">
            <a:spLocks noGrp="1"/>
          </p:cNvSpPr>
          <p:nvPr>
            <p:ph type="body" idx="1"/>
          </p:nvPr>
        </p:nvSpPr>
        <p:spPr/>
        <p:txBody>
          <a:bodyPr/>
          <a:lstStyle/>
          <a:p>
            <a:pPr marL="0" indent="0">
              <a:buNone/>
            </a:pPr>
            <a:r>
              <a:rPr lang="en-US" dirty="0">
                <a:solidFill>
                  <a:schemeClr val="tx1"/>
                </a:solidFill>
                <a:latin typeface="Trebuchet MS" panose="020B0603020202020204" pitchFamily="34" charset="0"/>
              </a:rPr>
              <a:t>Client’s Attorney – Confidentiality is always an issue.  If Client can authorize you to speak to attorney, can get access to documents.  </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344" y="2264871"/>
            <a:ext cx="2085637" cy="2635384"/>
          </a:xfrm>
          <a:prstGeom prst="rect">
            <a:avLst/>
          </a:prstGeom>
        </p:spPr>
      </p:pic>
    </p:spTree>
    <p:custDataLst>
      <p:tags r:id="rId1"/>
    </p:custDataLst>
    <p:extLst>
      <p:ext uri="{BB962C8B-B14F-4D97-AF65-F5344CB8AC3E}">
        <p14:creationId xmlns:p14="http://schemas.microsoft.com/office/powerpoint/2010/main" val="1076867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Learning Objectives</a:t>
            </a:r>
            <a:endParaRPr lang="en-US" dirty="0"/>
          </a:p>
        </p:txBody>
      </p:sp>
      <p:sp>
        <p:nvSpPr>
          <p:cNvPr id="61" name="Google Shape;61;p14"/>
          <p:cNvSpPr txBox="1">
            <a:spLocks noGrp="1"/>
          </p:cNvSpPr>
          <p:nvPr>
            <p:ph type="body" idx="1"/>
          </p:nvPr>
        </p:nvSpPr>
        <p:spPr/>
        <p:txBody>
          <a:bodyPr/>
          <a:lstStyle/>
          <a:p>
            <a:pPr lvl="0"/>
            <a:r>
              <a:rPr lang="en-US" dirty="0">
                <a:solidFill>
                  <a:schemeClr val="tx1"/>
                </a:solidFill>
                <a:latin typeface="Trebuchet MS" panose="020B0603020202020204" pitchFamily="34" charset="0"/>
              </a:rPr>
              <a:t>Identify all relevant estate planning documents</a:t>
            </a:r>
          </a:p>
          <a:p>
            <a:pPr lvl="0"/>
            <a:r>
              <a:rPr lang="en-US" dirty="0">
                <a:solidFill>
                  <a:schemeClr val="tx1"/>
                </a:solidFill>
                <a:latin typeface="Trebuchet MS" panose="020B0603020202020204" pitchFamily="34" charset="0"/>
              </a:rPr>
              <a:t>Recognize the role and options for Conservatorships in relation to financial abuse</a:t>
            </a:r>
          </a:p>
          <a:p>
            <a:pPr lvl="0"/>
            <a:r>
              <a:rPr lang="en-US" dirty="0">
                <a:solidFill>
                  <a:schemeClr val="tx1"/>
                </a:solidFill>
                <a:latin typeface="Trebuchet MS" panose="020B0603020202020204" pitchFamily="34" charset="0"/>
              </a:rPr>
              <a:t>Understand mental capacity as it relates to estate planning</a:t>
            </a:r>
          </a:p>
          <a:p>
            <a:pPr lvl="0"/>
            <a:r>
              <a:rPr lang="en-US" dirty="0">
                <a:solidFill>
                  <a:schemeClr val="tx1"/>
                </a:solidFill>
                <a:latin typeface="Trebuchet MS" panose="020B0603020202020204" pitchFamily="34" charset="0"/>
              </a:rPr>
              <a:t>Identify how to access and use estate planning documents for investigations into financial abuse</a:t>
            </a:r>
          </a:p>
          <a:p>
            <a:pPr lvl="0"/>
            <a:r>
              <a:rPr lang="en-US" dirty="0">
                <a:solidFill>
                  <a:schemeClr val="tx1"/>
                </a:solidFill>
                <a:latin typeface="Trebuchet MS" panose="020B0603020202020204" pitchFamily="34" charset="0"/>
              </a:rPr>
              <a:t>Demonstrate important documentation skills for investigations  for maximum potential of prosecution of financial abuse.</a:t>
            </a:r>
          </a:p>
        </p:txBody>
      </p:sp>
    </p:spTree>
    <p:custDataLst>
      <p:tags r:id="rId1"/>
    </p:custDataLst>
    <p:extLst>
      <p:ext uri="{BB962C8B-B14F-4D97-AF65-F5344CB8AC3E}">
        <p14:creationId xmlns:p14="http://schemas.microsoft.com/office/powerpoint/2010/main" val="256804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68850" y="112005"/>
            <a:ext cx="8229600" cy="857400"/>
          </a:xfrm>
        </p:spPr>
        <p:txBody>
          <a:bodyPr/>
          <a:lstStyle/>
          <a:p>
            <a:r>
              <a:rPr lang="en-US" dirty="0">
                <a:latin typeface="Trebuchet MS" panose="020B0603020202020204" pitchFamily="34" charset="0"/>
              </a:rPr>
              <a:t>Executing Financial Documents – </a:t>
            </a:r>
            <a:br>
              <a:rPr lang="en-US" dirty="0">
                <a:latin typeface="Trebuchet MS" panose="020B0603020202020204" pitchFamily="34" charset="0"/>
              </a:rPr>
            </a:br>
            <a:r>
              <a:rPr lang="en-US" dirty="0">
                <a:latin typeface="Trebuchet MS" panose="020B0603020202020204" pitchFamily="34" charset="0"/>
              </a:rPr>
              <a:t>Legal Capacity </a:t>
            </a:r>
          </a:p>
        </p:txBody>
      </p:sp>
      <p:sp>
        <p:nvSpPr>
          <p:cNvPr id="61" name="Google Shape;61;p14"/>
          <p:cNvSpPr txBox="1">
            <a:spLocks noGrp="1"/>
          </p:cNvSpPr>
          <p:nvPr>
            <p:ph type="body" idx="1"/>
          </p:nvPr>
        </p:nvSpPr>
        <p:spPr>
          <a:xfrm>
            <a:off x="168850" y="794221"/>
            <a:ext cx="8787045" cy="3496227"/>
          </a:xfrm>
        </p:spPr>
        <p:txBody>
          <a:bodyPr/>
          <a:lstStyle/>
          <a:p>
            <a:pPr marL="0" indent="0">
              <a:buNone/>
            </a:pPr>
            <a:r>
              <a:rPr lang="en-US" sz="1900" dirty="0">
                <a:solidFill>
                  <a:schemeClr val="tx1"/>
                </a:solidFill>
                <a:latin typeface="Trebuchet MS" panose="020B0603020202020204" pitchFamily="34" charset="0"/>
              </a:rPr>
              <a:t>Legal capacity and Clinical capacity:</a:t>
            </a:r>
          </a:p>
          <a:p>
            <a:r>
              <a:rPr lang="en-US" sz="1700" dirty="0">
                <a:solidFill>
                  <a:schemeClr val="tx1"/>
                </a:solidFill>
                <a:latin typeface="Trebuchet MS" panose="020B0603020202020204" pitchFamily="34" charset="0"/>
              </a:rPr>
              <a:t>Legal=ability to make judgments about one’s legal rights and responsibilities. </a:t>
            </a:r>
          </a:p>
          <a:p>
            <a:r>
              <a:rPr lang="en-US" sz="1700" dirty="0">
                <a:solidFill>
                  <a:schemeClr val="tx1"/>
                </a:solidFill>
                <a:latin typeface="Trebuchet MS" panose="020B0603020202020204" pitchFamily="34" charset="0"/>
              </a:rPr>
              <a:t>Clinical=a judgment about one’s functional abilities to care for themselves mentally or physically (for example food, clothing and shelter).  This is a very low threshold. </a:t>
            </a:r>
          </a:p>
          <a:p>
            <a:pPr marL="0" indent="0">
              <a:buNone/>
            </a:pPr>
            <a:endParaRPr lang="en-US" sz="1900" dirty="0">
              <a:solidFill>
                <a:schemeClr val="tx1"/>
              </a:solidFill>
              <a:latin typeface="Trebuchet MS" panose="020B0603020202020204" pitchFamily="34" charset="0"/>
            </a:endParaRPr>
          </a:p>
          <a:p>
            <a:pPr marL="0" indent="0">
              <a:buNone/>
            </a:pPr>
            <a:r>
              <a:rPr lang="en-US" sz="1900" dirty="0">
                <a:solidFill>
                  <a:schemeClr val="tx1"/>
                </a:solidFill>
                <a:latin typeface="Trebuchet MS" panose="020B0603020202020204" pitchFamily="34" charset="0"/>
              </a:rPr>
              <a:t>Legal Capacity is part of one’s Decision Making Capacity which can include: </a:t>
            </a:r>
          </a:p>
          <a:p>
            <a:pPr lvl="0"/>
            <a:r>
              <a:rPr lang="en-US" sz="1700" dirty="0">
                <a:solidFill>
                  <a:schemeClr val="tx1"/>
                </a:solidFill>
                <a:latin typeface="Trebuchet MS" panose="020B0603020202020204" pitchFamily="34" charset="0"/>
              </a:rPr>
              <a:t>Sign a contract (purchase an annuity)</a:t>
            </a:r>
          </a:p>
          <a:p>
            <a:pPr lvl="0"/>
            <a:r>
              <a:rPr lang="en-US" sz="1700" dirty="0">
                <a:solidFill>
                  <a:schemeClr val="tx1"/>
                </a:solidFill>
                <a:latin typeface="Trebuchet MS" panose="020B0603020202020204" pitchFamily="34" charset="0"/>
              </a:rPr>
              <a:t>Sign a will (testamentary capacity)</a:t>
            </a:r>
          </a:p>
          <a:p>
            <a:pPr lvl="0"/>
            <a:r>
              <a:rPr lang="en-US" sz="1700" dirty="0">
                <a:solidFill>
                  <a:schemeClr val="tx1"/>
                </a:solidFill>
                <a:latin typeface="Trebuchet MS" panose="020B0603020202020204" pitchFamily="34" charset="0"/>
              </a:rPr>
              <a:t>Give away property/assets</a:t>
            </a:r>
          </a:p>
          <a:p>
            <a:pPr lvl="0"/>
            <a:r>
              <a:rPr lang="en-US" sz="1700" dirty="0">
                <a:solidFill>
                  <a:schemeClr val="tx1"/>
                </a:solidFill>
                <a:latin typeface="Trebuchet MS" panose="020B0603020202020204" pitchFamily="34" charset="0"/>
              </a:rPr>
              <a:t>Medical decision making (take a medication, treat a condition, leave a facility)</a:t>
            </a:r>
          </a:p>
          <a:p>
            <a:pPr lvl="0"/>
            <a:r>
              <a:rPr lang="en-US" sz="1700" dirty="0">
                <a:solidFill>
                  <a:schemeClr val="tx1"/>
                </a:solidFill>
                <a:latin typeface="Trebuchet MS" panose="020B0603020202020204" pitchFamily="34" charset="0"/>
              </a:rPr>
              <a:t>Identify alternative decision makers (DPOA, successor trustee, executor)</a:t>
            </a: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spTree>
    <p:custDataLst>
      <p:tags r:id="rId1"/>
    </p:custDataLst>
    <p:extLst>
      <p:ext uri="{BB962C8B-B14F-4D97-AF65-F5344CB8AC3E}">
        <p14:creationId xmlns:p14="http://schemas.microsoft.com/office/powerpoint/2010/main" val="13963441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a:xfrm>
            <a:off x="155128" y="42303"/>
            <a:ext cx="8229600" cy="857400"/>
          </a:xfrm>
        </p:spPr>
        <p:txBody>
          <a:bodyPr/>
          <a:lstStyle/>
          <a:p>
            <a:r>
              <a:rPr lang="en-US" dirty="0">
                <a:latin typeface="Trebuchet MS" panose="020B0603020202020204" pitchFamily="34" charset="0"/>
              </a:rPr>
              <a:t>4 Step Questioning Technique to </a:t>
            </a:r>
            <a:br>
              <a:rPr lang="en-US" dirty="0">
                <a:latin typeface="Trebuchet MS" panose="020B0603020202020204" pitchFamily="34" charset="0"/>
              </a:rPr>
            </a:br>
            <a:r>
              <a:rPr lang="en-US" dirty="0">
                <a:latin typeface="Trebuchet MS" panose="020B0603020202020204" pitchFamily="34" charset="0"/>
              </a:rPr>
              <a:t>Assess Capacity</a:t>
            </a:r>
          </a:p>
        </p:txBody>
      </p:sp>
      <p:sp>
        <p:nvSpPr>
          <p:cNvPr id="61" name="Google Shape;61;p14"/>
          <p:cNvSpPr txBox="1">
            <a:spLocks noGrp="1"/>
          </p:cNvSpPr>
          <p:nvPr>
            <p:ph type="body" idx="1"/>
          </p:nvPr>
        </p:nvSpPr>
        <p:spPr>
          <a:xfrm>
            <a:off x="214231" y="768135"/>
            <a:ext cx="8725838" cy="3014455"/>
          </a:xfrm>
        </p:spPr>
        <p:txBody>
          <a:bodyPr/>
          <a:lstStyle/>
          <a:p>
            <a:pPr marL="0" indent="0">
              <a:buNone/>
            </a:pPr>
            <a:r>
              <a:rPr lang="en-US" sz="1700" dirty="0" smtClean="0">
                <a:solidFill>
                  <a:schemeClr val="tx1"/>
                </a:solidFill>
                <a:latin typeface="Trebuchet MS" panose="020B0603020202020204" pitchFamily="34" charset="0"/>
              </a:rPr>
              <a:t>1. Can </a:t>
            </a:r>
            <a:r>
              <a:rPr lang="en-US" sz="1700" dirty="0">
                <a:solidFill>
                  <a:schemeClr val="tx1"/>
                </a:solidFill>
                <a:latin typeface="Trebuchet MS" panose="020B0603020202020204" pitchFamily="34" charset="0"/>
              </a:rPr>
              <a:t>the client understand relevant information? </a:t>
            </a:r>
          </a:p>
          <a:p>
            <a:pPr lvl="1" indent="-457200">
              <a:buFont typeface="Arial" panose="020B0604020202020204" pitchFamily="34" charset="0"/>
              <a:buChar char="•"/>
            </a:pPr>
            <a:r>
              <a:rPr lang="en-US" sz="1400" dirty="0">
                <a:solidFill>
                  <a:schemeClr val="tx1"/>
                </a:solidFill>
                <a:latin typeface="Trebuchet MS" panose="020B0603020202020204" pitchFamily="34" charset="0"/>
              </a:rPr>
              <a:t>Do you know that you have a serious cut on your leg? </a:t>
            </a:r>
          </a:p>
          <a:p>
            <a:pPr lvl="1" indent="-457200">
              <a:buFont typeface="Arial" panose="020B0604020202020204" pitchFamily="34" charset="0"/>
              <a:buChar char="•"/>
            </a:pPr>
            <a:r>
              <a:rPr lang="en-US" sz="1400" dirty="0">
                <a:solidFill>
                  <a:schemeClr val="tx1"/>
                </a:solidFill>
                <a:latin typeface="Trebuchet MS" panose="020B0603020202020204" pitchFamily="34" charset="0"/>
              </a:rPr>
              <a:t>Ask for options in open-ended question</a:t>
            </a:r>
            <a:r>
              <a:rPr lang="en-US" sz="1400" dirty="0" smtClean="0">
                <a:solidFill>
                  <a:schemeClr val="tx1"/>
                </a:solidFill>
                <a:latin typeface="Trebuchet MS" panose="020B0603020202020204" pitchFamily="34" charset="0"/>
              </a:rPr>
              <a:t>.</a:t>
            </a:r>
          </a:p>
          <a:p>
            <a:pPr lvl="2" indent="-457200">
              <a:buFont typeface="Arial" panose="020B0604020202020204" pitchFamily="34" charset="0"/>
              <a:buChar char="•"/>
            </a:pPr>
            <a:r>
              <a:rPr lang="en-US" sz="1300" dirty="0" smtClean="0">
                <a:solidFill>
                  <a:schemeClr val="tx1"/>
                </a:solidFill>
                <a:latin typeface="Trebuchet MS" panose="020B0603020202020204" pitchFamily="34" charset="0"/>
              </a:rPr>
              <a:t>“Tell me what you know about the purpose of a trust.”</a:t>
            </a:r>
            <a:endParaRPr lang="en-US" sz="1300" dirty="0">
              <a:solidFill>
                <a:schemeClr val="tx1"/>
              </a:solidFill>
              <a:latin typeface="Trebuchet MS" panose="020B0603020202020204" pitchFamily="34" charset="0"/>
            </a:endParaRPr>
          </a:p>
          <a:p>
            <a:pPr marL="0" indent="0">
              <a:buNone/>
            </a:pPr>
            <a:r>
              <a:rPr lang="en-US" sz="1700" dirty="0">
                <a:solidFill>
                  <a:schemeClr val="tx1"/>
                </a:solidFill>
                <a:latin typeface="Trebuchet MS" panose="020B0603020202020204" pitchFamily="34" charset="0"/>
              </a:rPr>
              <a:t>2. What is the quality of the client’s thinking process? </a:t>
            </a:r>
          </a:p>
          <a:p>
            <a:pPr marL="800100" lvl="1" indent="-342900">
              <a:buFont typeface="Arial" panose="020B0604020202020204" pitchFamily="34" charset="0"/>
              <a:buChar char="•"/>
            </a:pPr>
            <a:r>
              <a:rPr lang="en-US" sz="1400" dirty="0">
                <a:solidFill>
                  <a:schemeClr val="tx1"/>
                </a:solidFill>
                <a:latin typeface="Trebuchet MS" panose="020B0603020202020204" pitchFamily="34" charset="0"/>
              </a:rPr>
              <a:t>How can you get treatment for your wound? </a:t>
            </a:r>
            <a:endParaRPr lang="en-US" sz="1400" dirty="0" smtClean="0">
              <a:solidFill>
                <a:schemeClr val="tx1"/>
              </a:solidFill>
              <a:latin typeface="Trebuchet MS" panose="020B0603020202020204" pitchFamily="34" charset="0"/>
            </a:endParaRPr>
          </a:p>
          <a:p>
            <a:pPr marL="1257300" lvl="2">
              <a:buFont typeface="Arial" panose="020B0604020202020204" pitchFamily="34" charset="0"/>
              <a:buChar char="•"/>
            </a:pPr>
            <a:r>
              <a:rPr lang="en-US" sz="1300" dirty="0" smtClean="0">
                <a:solidFill>
                  <a:schemeClr val="tx1"/>
                </a:solidFill>
                <a:latin typeface="Trebuchet MS" panose="020B0603020202020204" pitchFamily="34" charset="0"/>
              </a:rPr>
              <a:t>“How would you go about making changes to your will if need be?”</a:t>
            </a:r>
            <a:endParaRPr lang="en-US" sz="1300" dirty="0">
              <a:solidFill>
                <a:schemeClr val="tx1"/>
              </a:solidFill>
              <a:latin typeface="Trebuchet MS" panose="020B0603020202020204" pitchFamily="34" charset="0"/>
            </a:endParaRPr>
          </a:p>
          <a:p>
            <a:pPr marL="0" indent="0">
              <a:buNone/>
            </a:pPr>
            <a:r>
              <a:rPr lang="en-US" sz="1700" dirty="0" smtClean="0">
                <a:solidFill>
                  <a:schemeClr val="tx1"/>
                </a:solidFill>
                <a:latin typeface="Trebuchet MS" panose="020B0603020202020204" pitchFamily="34" charset="0"/>
              </a:rPr>
              <a:t>3. Is </a:t>
            </a:r>
            <a:r>
              <a:rPr lang="en-US" sz="1700" dirty="0">
                <a:solidFill>
                  <a:schemeClr val="tx1"/>
                </a:solidFill>
                <a:latin typeface="Trebuchet MS" panose="020B0603020202020204" pitchFamily="34" charset="0"/>
              </a:rPr>
              <a:t>the client able to demonstrate and communicate a choice? </a:t>
            </a:r>
          </a:p>
          <a:p>
            <a:pPr lvl="1" indent="-457200">
              <a:buFont typeface="Arial" panose="020B0604020202020204" pitchFamily="34" charset="0"/>
              <a:buChar char="•"/>
            </a:pPr>
            <a:r>
              <a:rPr lang="en-US" sz="1400" dirty="0" smtClean="0">
                <a:solidFill>
                  <a:schemeClr val="tx1"/>
                </a:solidFill>
                <a:latin typeface="Trebuchet MS" panose="020B0603020202020204" pitchFamily="34" charset="0"/>
              </a:rPr>
              <a:t>Do you want to get treatment for your wound?</a:t>
            </a:r>
          </a:p>
          <a:p>
            <a:pPr lvl="1" indent="-457200">
              <a:buFont typeface="Arial" panose="020B0604020202020204" pitchFamily="34" charset="0"/>
              <a:buChar char="•"/>
            </a:pPr>
            <a:r>
              <a:rPr lang="en-US" sz="1400" dirty="0" smtClean="0">
                <a:solidFill>
                  <a:schemeClr val="tx1"/>
                </a:solidFill>
                <a:latin typeface="Trebuchet MS" panose="020B0603020202020204" pitchFamily="34" charset="0"/>
              </a:rPr>
              <a:t>Ask for options for an open-ended question.</a:t>
            </a:r>
          </a:p>
          <a:p>
            <a:pPr lvl="2" indent="-457200">
              <a:buFont typeface="Arial" panose="020B0604020202020204" pitchFamily="34" charset="0"/>
              <a:buChar char="•"/>
            </a:pPr>
            <a:r>
              <a:rPr lang="en-US" sz="1300" dirty="0" smtClean="0">
                <a:solidFill>
                  <a:schemeClr val="tx1"/>
                </a:solidFill>
                <a:latin typeface="Trebuchet MS" panose="020B0603020202020204" pitchFamily="34" charset="0"/>
              </a:rPr>
              <a:t>“What reasons or circumstances would make you want to make changes to your Estate Plan?”</a:t>
            </a:r>
          </a:p>
          <a:p>
            <a:pPr marL="0" indent="0">
              <a:buNone/>
            </a:pPr>
            <a:r>
              <a:rPr lang="en-US" sz="1700" dirty="0" smtClean="0">
                <a:solidFill>
                  <a:schemeClr val="tx1"/>
                </a:solidFill>
                <a:latin typeface="Trebuchet MS" panose="020B0603020202020204" pitchFamily="34" charset="0"/>
              </a:rPr>
              <a:t>4</a:t>
            </a:r>
            <a:r>
              <a:rPr lang="en-US" sz="1700" dirty="0">
                <a:solidFill>
                  <a:schemeClr val="tx1"/>
                </a:solidFill>
                <a:latin typeface="Trebuchet MS" panose="020B0603020202020204" pitchFamily="34" charset="0"/>
              </a:rPr>
              <a:t>. Does the client appreciate the nature of his/her own situation? </a:t>
            </a:r>
          </a:p>
          <a:p>
            <a:pPr marL="800100" lvl="1" indent="-342900">
              <a:buFont typeface="Arial" panose="020B0604020202020204" pitchFamily="34" charset="0"/>
              <a:buChar char="•"/>
            </a:pPr>
            <a:r>
              <a:rPr lang="en-US" sz="1400" dirty="0">
                <a:solidFill>
                  <a:schemeClr val="tx1"/>
                </a:solidFill>
                <a:latin typeface="Trebuchet MS" panose="020B0603020202020204" pitchFamily="34" charset="0"/>
              </a:rPr>
              <a:t>What will happen if you don’t get your wound treated? </a:t>
            </a:r>
            <a:endParaRPr lang="en-US" sz="1400" dirty="0" smtClean="0">
              <a:solidFill>
                <a:schemeClr val="tx1"/>
              </a:solidFill>
              <a:latin typeface="Trebuchet MS" panose="020B0603020202020204" pitchFamily="34" charset="0"/>
            </a:endParaRPr>
          </a:p>
          <a:p>
            <a:pPr marL="1257300" lvl="2">
              <a:buFont typeface="Arial" panose="020B0604020202020204" pitchFamily="34" charset="0"/>
              <a:buChar char="•"/>
            </a:pPr>
            <a:r>
              <a:rPr lang="en-US" sz="1300" dirty="0" smtClean="0">
                <a:solidFill>
                  <a:schemeClr val="tx1"/>
                </a:solidFill>
                <a:latin typeface="Trebuchet MS" panose="020B0603020202020204" pitchFamily="34" charset="0"/>
              </a:rPr>
              <a:t>“What will happen if you keep your Estate Plan as is?”</a:t>
            </a:r>
            <a:endParaRPr lang="en-US" sz="1300" dirty="0">
              <a:solidFill>
                <a:schemeClr val="tx1"/>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329192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Lessons Learned &amp; Wrap Up</a:t>
            </a:r>
          </a:p>
        </p:txBody>
      </p:sp>
      <p:sp>
        <p:nvSpPr>
          <p:cNvPr id="61" name="Google Shape;61;p14"/>
          <p:cNvSpPr txBox="1">
            <a:spLocks noGrp="1"/>
          </p:cNvSpPr>
          <p:nvPr>
            <p:ph type="body" idx="1"/>
          </p:nvPr>
        </p:nvSpPr>
        <p:spPr/>
        <p:txBody>
          <a:bodyPr/>
          <a:lstStyle/>
          <a:p>
            <a:r>
              <a:rPr lang="en-US" dirty="0">
                <a:solidFill>
                  <a:schemeClr val="tx1"/>
                </a:solidFill>
                <a:latin typeface="Trebuchet MS" panose="020B0603020202020204" pitchFamily="34" charset="0"/>
              </a:rPr>
              <a:t>Take a moment and look through today’s materials.</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In Participant Manual, write down two lessons learned from today or something(s) you will share with others after this training.</a:t>
            </a:r>
          </a:p>
          <a:p>
            <a:endParaRPr lang="en-US" dirty="0">
              <a:solidFill>
                <a:schemeClr val="tx1"/>
              </a:solidFill>
              <a:latin typeface="Trebuchet MS" panose="020B0603020202020204" pitchFamily="34" charset="0"/>
            </a:endParaRPr>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363" y="2702569"/>
            <a:ext cx="2515528" cy="1678177"/>
          </a:xfrm>
          <a:prstGeom prst="rect">
            <a:avLst/>
          </a:prstGeom>
        </p:spPr>
      </p:pic>
    </p:spTree>
    <p:custDataLst>
      <p:tags r:id="rId1"/>
    </p:custDataLst>
    <p:extLst>
      <p:ext uri="{BB962C8B-B14F-4D97-AF65-F5344CB8AC3E}">
        <p14:creationId xmlns:p14="http://schemas.microsoft.com/office/powerpoint/2010/main" val="20957141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Evaluations and Questions</a:t>
            </a:r>
            <a:endParaRPr lang="en-US" dirty="0"/>
          </a:p>
        </p:txBody>
      </p:sp>
      <p:sp>
        <p:nvSpPr>
          <p:cNvPr id="61" name="Google Shape;61;p14"/>
          <p:cNvSpPr txBox="1">
            <a:spLocks noGrp="1"/>
          </p:cNvSpPr>
          <p:nvPr>
            <p:ph type="body" idx="1"/>
          </p:nvPr>
        </p:nvSpPr>
        <p:spPr/>
        <p:txBody>
          <a:bodyPr/>
          <a:lstStyle/>
          <a:p>
            <a:r>
              <a:rPr lang="en-US" dirty="0">
                <a:solidFill>
                  <a:schemeClr val="tx1"/>
                </a:solidFill>
                <a:latin typeface="Trebuchet MS" panose="020B0603020202020204" pitchFamily="34" charset="0"/>
              </a:rPr>
              <a:t>Final Questions?</a:t>
            </a:r>
          </a:p>
          <a:p>
            <a:r>
              <a:rPr lang="en-US" dirty="0">
                <a:solidFill>
                  <a:schemeClr val="tx1"/>
                </a:solidFill>
                <a:latin typeface="Trebuchet MS" panose="020B0603020202020204" pitchFamily="34" charset="0"/>
              </a:rPr>
              <a:t>Please fill out evaluations!</a:t>
            </a:r>
          </a:p>
          <a:p>
            <a:endParaRPr lang="en-US" dirty="0">
              <a:solidFill>
                <a:schemeClr val="tx1"/>
              </a:solidFill>
              <a:latin typeface="Trebuchet MS" panose="020B0603020202020204" pitchFamily="34" charset="0"/>
            </a:endParaRPr>
          </a:p>
          <a:p>
            <a:pPr marL="76200" indent="0">
              <a:buNone/>
            </a:pPr>
            <a:r>
              <a:rPr lang="en-US" dirty="0">
                <a:solidFill>
                  <a:schemeClr val="tx1"/>
                </a:solidFill>
                <a:latin typeface="Trebuchet MS" panose="020B0603020202020204" pitchFamily="34" charset="0"/>
              </a:rPr>
              <a:t>THANK YOU for attending today, and your commitment to serve older and vulnerable adults.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368" y="2837045"/>
            <a:ext cx="4075612" cy="1358538"/>
          </a:xfrm>
          <a:prstGeom prst="rect">
            <a:avLst/>
          </a:prstGeom>
        </p:spPr>
      </p:pic>
    </p:spTree>
    <p:custDataLst>
      <p:tags r:id="rId1"/>
    </p:custDataLst>
    <p:extLst>
      <p:ext uri="{BB962C8B-B14F-4D97-AF65-F5344CB8AC3E}">
        <p14:creationId xmlns:p14="http://schemas.microsoft.com/office/powerpoint/2010/main" val="208197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What is Estate Planning</a:t>
            </a:r>
            <a:r>
              <a:rPr lang="en-US" dirty="0">
                <a:latin typeface="Trebuchet MS" panose="020B0603020202020204" pitchFamily="34" charset="0"/>
              </a:rPr>
              <a:t> </a:t>
            </a:r>
          </a:p>
        </p:txBody>
      </p:sp>
      <p:sp>
        <p:nvSpPr>
          <p:cNvPr id="61" name="Google Shape;61;p14"/>
          <p:cNvSpPr txBox="1">
            <a:spLocks noGrp="1"/>
          </p:cNvSpPr>
          <p:nvPr>
            <p:ph type="body" idx="1"/>
          </p:nvPr>
        </p:nvSpPr>
        <p:spPr/>
        <p:txBody>
          <a:bodyPr/>
          <a:lstStyle/>
          <a:p>
            <a:pPr marL="0" indent="0">
              <a:buNone/>
            </a:pPr>
            <a:r>
              <a:rPr lang="en-US" b="1" dirty="0">
                <a:solidFill>
                  <a:schemeClr val="tx1"/>
                </a:solidFill>
                <a:latin typeface="Trebuchet MS" panose="020B0603020202020204" pitchFamily="34" charset="0"/>
              </a:rPr>
              <a:t> </a:t>
            </a:r>
            <a:r>
              <a:rPr lang="en-US" dirty="0">
                <a:solidFill>
                  <a:schemeClr val="tx1"/>
                </a:solidFill>
                <a:latin typeface="Trebuchet MS" panose="020B0603020202020204" pitchFamily="34" charset="0"/>
              </a:rPr>
              <a:t>“What does Estate Planning mean to you?”</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23" y="1975105"/>
            <a:ext cx="2979504" cy="24460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568" y="1975104"/>
            <a:ext cx="3727882" cy="24828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99594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Who Needs an Estate Plan?</a:t>
            </a:r>
            <a:endParaRPr lang="en-US" dirty="0">
              <a:latin typeface="Trebuchet MS" panose="020B0603020202020204" pitchFamily="34" charset="0"/>
            </a:endParaRPr>
          </a:p>
        </p:txBody>
      </p:sp>
      <p:sp>
        <p:nvSpPr>
          <p:cNvPr id="61" name="Google Shape;61;p14"/>
          <p:cNvSpPr txBox="1">
            <a:spLocks noGrp="1"/>
          </p:cNvSpPr>
          <p:nvPr>
            <p:ph type="body" idx="1"/>
          </p:nvPr>
        </p:nvSpPr>
        <p:spPr/>
        <p:txBody>
          <a:bodyPr/>
          <a:lstStyle/>
          <a:p>
            <a:r>
              <a:rPr lang="en-US" dirty="0">
                <a:solidFill>
                  <a:schemeClr val="tx1"/>
                </a:solidFill>
                <a:latin typeface="Trebuchet MS" panose="020B0603020202020204" pitchFamily="34" charset="0"/>
              </a:rPr>
              <a:t>Everyone, but there are appropriate plans for certain types of </a:t>
            </a:r>
            <a:r>
              <a:rPr lang="en-US" dirty="0" smtClean="0">
                <a:solidFill>
                  <a:schemeClr val="tx1"/>
                </a:solidFill>
                <a:latin typeface="Trebuchet MS" panose="020B0603020202020204" pitchFamily="34" charset="0"/>
              </a:rPr>
              <a:t>situations.</a:t>
            </a:r>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Whether the value of your assets are large or small, everyone needs estate planning documents to designate someone to manage your assets and make health care and personal care decisions for you if you ever become incapacitated. </a:t>
            </a:r>
          </a:p>
          <a:p>
            <a:r>
              <a:rPr lang="en-US" dirty="0">
                <a:solidFill>
                  <a:schemeClr val="tx1"/>
                </a:solidFill>
                <a:latin typeface="Trebuchet MS" panose="020B0603020202020204" pitchFamily="34" charset="0"/>
              </a:rPr>
              <a:t>Generally, everyone also needs a Will or a </a:t>
            </a:r>
            <a:r>
              <a:rPr lang="en-US" dirty="0" smtClean="0">
                <a:solidFill>
                  <a:schemeClr val="tx1"/>
                </a:solidFill>
                <a:latin typeface="Trebuchet MS" panose="020B0603020202020204" pitchFamily="34" charset="0"/>
              </a:rPr>
              <a:t>Trust. </a:t>
            </a:r>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Guardian designations for minor children or dependent adult children.</a:t>
            </a:r>
          </a:p>
        </p:txBody>
      </p:sp>
    </p:spTree>
    <p:custDataLst>
      <p:tags r:id="rId1"/>
    </p:custDataLst>
    <p:extLst>
      <p:ext uri="{BB962C8B-B14F-4D97-AF65-F5344CB8AC3E}">
        <p14:creationId xmlns:p14="http://schemas.microsoft.com/office/powerpoint/2010/main" val="8970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Trebuchet MS" panose="020B0603020202020204" pitchFamily="34" charset="0"/>
              </a:rPr>
              <a:t>Legal Description of Small Estate in CA</a:t>
            </a:r>
          </a:p>
        </p:txBody>
      </p:sp>
      <p:sp>
        <p:nvSpPr>
          <p:cNvPr id="61" name="Google Shape;61;p14"/>
          <p:cNvSpPr txBox="1">
            <a:spLocks noGrp="1"/>
          </p:cNvSpPr>
          <p:nvPr>
            <p:ph type="body" idx="1"/>
          </p:nvPr>
        </p:nvSpPr>
        <p:spPr/>
        <p:txBody>
          <a:bodyPr/>
          <a:lstStyle/>
          <a:p>
            <a:r>
              <a:rPr lang="en-US" dirty="0">
                <a:solidFill>
                  <a:schemeClr val="tx1"/>
                </a:solidFill>
                <a:latin typeface="Trebuchet MS" panose="020B0603020202020204" pitchFamily="34" charset="0"/>
                <a:cs typeface="Microsoft Uighur" panose="02000000000000000000" pitchFamily="2" charset="-78"/>
              </a:rPr>
              <a:t>A small estate: Under $150,000 total AND no real estate</a:t>
            </a:r>
          </a:p>
          <a:p>
            <a:r>
              <a:rPr lang="en-US" dirty="0">
                <a:solidFill>
                  <a:schemeClr val="tx1"/>
                </a:solidFill>
                <a:latin typeface="Trebuchet MS" panose="020B0603020202020204" pitchFamily="34" charset="0"/>
                <a:cs typeface="Microsoft Uighur" panose="02000000000000000000" pitchFamily="2" charset="-78"/>
              </a:rPr>
              <a:t>A large estate: Over $</a:t>
            </a:r>
            <a:r>
              <a:rPr lang="en-US" dirty="0" smtClean="0">
                <a:solidFill>
                  <a:schemeClr val="tx1"/>
                </a:solidFill>
                <a:latin typeface="Trebuchet MS" panose="020B0603020202020204" pitchFamily="34" charset="0"/>
                <a:cs typeface="Microsoft Uighur" panose="02000000000000000000" pitchFamily="2" charset="-78"/>
              </a:rPr>
              <a:t>150,000 </a:t>
            </a:r>
            <a:r>
              <a:rPr lang="en-US" dirty="0">
                <a:solidFill>
                  <a:schemeClr val="tx1"/>
                </a:solidFill>
                <a:latin typeface="Trebuchet MS" panose="020B0603020202020204" pitchFamily="34" charset="0"/>
                <a:cs typeface="Microsoft Uighur" panose="02000000000000000000" pitchFamily="2" charset="-78"/>
              </a:rPr>
              <a:t>total and/or real estate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041" y="2335638"/>
            <a:ext cx="3769018" cy="2350262"/>
          </a:xfrm>
          <a:prstGeom prst="rect">
            <a:avLst/>
          </a:prstGeom>
        </p:spPr>
      </p:pic>
    </p:spTree>
    <p:custDataLst>
      <p:tags r:id="rId1"/>
    </p:custDataLst>
    <p:extLst>
      <p:ext uri="{BB962C8B-B14F-4D97-AF65-F5344CB8AC3E}">
        <p14:creationId xmlns:p14="http://schemas.microsoft.com/office/powerpoint/2010/main" val="1974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Trebuchet MS" panose="020B0603020202020204" pitchFamily="34" charset="0"/>
              </a:rPr>
              <a:t>Estate Planning Documents</a:t>
            </a:r>
            <a:endParaRPr lang="en-US" dirty="0">
              <a:latin typeface="Trebuchet MS" panose="020B0603020202020204" pitchFamily="34" charset="0"/>
            </a:endParaRPr>
          </a:p>
        </p:txBody>
      </p:sp>
      <p:sp>
        <p:nvSpPr>
          <p:cNvPr id="61" name="Google Shape;61;p14"/>
          <p:cNvSpPr txBox="1">
            <a:spLocks noGrp="1"/>
          </p:cNvSpPr>
          <p:nvPr>
            <p:ph type="body" idx="1"/>
          </p:nvPr>
        </p:nvSpPr>
        <p:spPr>
          <a:xfrm>
            <a:off x="290945" y="803564"/>
            <a:ext cx="8395855" cy="3533911"/>
          </a:xfrm>
        </p:spPr>
        <p:txBody>
          <a:bodyPr/>
          <a:lstStyle/>
          <a:p>
            <a:pPr marL="76200" indent="0">
              <a:buNone/>
            </a:pPr>
            <a:r>
              <a:rPr lang="en-US" b="1" dirty="0">
                <a:solidFill>
                  <a:schemeClr val="tx1"/>
                </a:solidFill>
                <a:latin typeface="Trebuchet MS" panose="020B0603020202020204" pitchFamily="34" charset="0"/>
              </a:rPr>
              <a:t>Pre-Death Estate Planning Documents: </a:t>
            </a:r>
            <a:r>
              <a:rPr lang="en-US" sz="1800" dirty="0">
                <a:solidFill>
                  <a:schemeClr val="tx1"/>
                </a:solidFill>
                <a:latin typeface="Trebuchet MS" panose="020B0603020202020204" pitchFamily="34" charset="0"/>
              </a:rPr>
              <a:t>Everyone over 18 should have the Following – </a:t>
            </a:r>
            <a:r>
              <a:rPr lang="en-US" sz="1800" i="1" dirty="0">
                <a:solidFill>
                  <a:schemeClr val="tx1"/>
                </a:solidFill>
                <a:latin typeface="Trebuchet MS" panose="020B0603020202020204" pitchFamily="34" charset="0"/>
              </a:rPr>
              <a:t>Regardless of Estate Value</a:t>
            </a:r>
          </a:p>
          <a:p>
            <a:r>
              <a:rPr lang="en-US" sz="1800" dirty="0">
                <a:solidFill>
                  <a:schemeClr val="tx1"/>
                </a:solidFill>
                <a:latin typeface="Trebuchet MS" panose="020B0603020202020204" pitchFamily="34" charset="0"/>
              </a:rPr>
              <a:t>Financial Power of Attorney</a:t>
            </a:r>
          </a:p>
          <a:p>
            <a:r>
              <a:rPr lang="en-US" sz="1800" i="1" dirty="0">
                <a:solidFill>
                  <a:schemeClr val="tx1"/>
                </a:solidFill>
                <a:latin typeface="Trebuchet MS" panose="020B0603020202020204" pitchFamily="34" charset="0"/>
              </a:rPr>
              <a:t>Health Care Power of Attorney</a:t>
            </a:r>
          </a:p>
          <a:p>
            <a:r>
              <a:rPr lang="en-US" sz="1800" i="1" dirty="0">
                <a:solidFill>
                  <a:schemeClr val="tx1"/>
                </a:solidFill>
                <a:latin typeface="Trebuchet MS" panose="020B0603020202020204" pitchFamily="34" charset="0"/>
              </a:rPr>
              <a:t>HIPAA Authorization</a:t>
            </a:r>
          </a:p>
          <a:p>
            <a:r>
              <a:rPr lang="en-US" sz="1800" i="1" dirty="0">
                <a:solidFill>
                  <a:schemeClr val="tx1"/>
                </a:solidFill>
                <a:latin typeface="Trebuchet MS" panose="020B0603020202020204" pitchFamily="34" charset="0"/>
              </a:rPr>
              <a:t>Guardian Designation for Minor Children (Pre and Post Death)</a:t>
            </a:r>
          </a:p>
          <a:p>
            <a:pPr marL="76200" indent="0">
              <a:buNone/>
            </a:pPr>
            <a:endParaRPr lang="en-US" dirty="0">
              <a:solidFill>
                <a:schemeClr val="tx1"/>
              </a:solidFill>
              <a:latin typeface="Trebuchet MS" panose="020B0603020202020204" pitchFamily="34" charset="0"/>
            </a:endParaRPr>
          </a:p>
          <a:p>
            <a:pPr marL="76200" indent="0">
              <a:buNone/>
            </a:pPr>
            <a:r>
              <a:rPr lang="en-US" b="1" dirty="0">
                <a:solidFill>
                  <a:schemeClr val="tx1"/>
                </a:solidFill>
                <a:latin typeface="Trebuchet MS" panose="020B0603020202020204" pitchFamily="34" charset="0"/>
              </a:rPr>
              <a:t>Post-Death Estate Planning Documents:</a:t>
            </a:r>
            <a:endParaRPr lang="en-US" dirty="0">
              <a:solidFill>
                <a:schemeClr val="tx1"/>
              </a:solidFill>
              <a:latin typeface="Trebuchet MS" panose="020B0603020202020204" pitchFamily="34" charset="0"/>
            </a:endParaRPr>
          </a:p>
          <a:p>
            <a:pPr lvl="0"/>
            <a:r>
              <a:rPr lang="en-US" sz="1800" dirty="0">
                <a:solidFill>
                  <a:schemeClr val="tx1"/>
                </a:solidFill>
                <a:latin typeface="Trebuchet MS" panose="020B0603020202020204" pitchFamily="34" charset="0"/>
              </a:rPr>
              <a:t>Will</a:t>
            </a:r>
          </a:p>
          <a:p>
            <a:pPr lvl="0"/>
            <a:r>
              <a:rPr lang="en-US" sz="1800" dirty="0">
                <a:solidFill>
                  <a:schemeClr val="tx1"/>
                </a:solidFill>
                <a:latin typeface="Trebuchet MS" panose="020B0603020202020204" pitchFamily="34" charset="0"/>
              </a:rPr>
              <a:t>Revocable Living Trust (with Pour-over Will)</a:t>
            </a:r>
          </a:p>
          <a:p>
            <a:pPr lvl="0"/>
            <a:r>
              <a:rPr lang="en-US" sz="1800" dirty="0">
                <a:solidFill>
                  <a:schemeClr val="tx1"/>
                </a:solidFill>
                <a:latin typeface="Trebuchet MS" panose="020B0603020202020204" pitchFamily="34" charset="0"/>
              </a:rPr>
              <a:t>Irrevocable Trust including Special Needs Trusts</a:t>
            </a:r>
          </a:p>
          <a:p>
            <a:endParaRPr lang="en-US" sz="1800" dirty="0"/>
          </a:p>
        </p:txBody>
      </p:sp>
      <p:sp>
        <p:nvSpPr>
          <p:cNvPr id="62" name="Google Shape;62;p14"/>
          <p:cNvSpPr txBox="1">
            <a:spLocks noGrp="1"/>
          </p:cNvSpPr>
          <p:nvPr>
            <p:ph type="body" idx="4294967295"/>
          </p:nvPr>
        </p:nvSpPr>
        <p:spPr>
          <a:xfrm>
            <a:off x="4805363" y="1144588"/>
            <a:ext cx="4338637" cy="390525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None/>
            </a:pPr>
            <a:endParaRPr sz="2000" dirty="0"/>
          </a:p>
          <a:p>
            <a:pPr marL="0" lvl="0" indent="0" algn="l" rtl="0">
              <a:lnSpc>
                <a:spcPct val="150000"/>
              </a:lnSpc>
              <a:spcBef>
                <a:spcPts val="0"/>
              </a:spcBef>
              <a:spcAft>
                <a:spcPts val="0"/>
              </a:spcAft>
              <a:buClr>
                <a:schemeClr val="dk1"/>
              </a:buClr>
              <a:buSzPts val="1100"/>
              <a:buFont typeface="Arial"/>
              <a:buNone/>
            </a:pPr>
            <a:r>
              <a:rPr lang="en-US" sz="2000" dirty="0"/>
              <a:t>    </a:t>
            </a:r>
            <a:endParaRPr sz="2000" dirty="0"/>
          </a:p>
          <a:p>
            <a:pPr marL="0" marR="0" lvl="0" indent="0" algn="l" rtl="0">
              <a:lnSpc>
                <a:spcPct val="150000"/>
              </a:lnSpc>
              <a:spcBef>
                <a:spcPts val="0"/>
              </a:spcBef>
              <a:spcAft>
                <a:spcPts val="0"/>
              </a:spcAft>
              <a:buClr>
                <a:srgbClr val="8A3838"/>
              </a:buClr>
              <a:buFont typeface="Arial"/>
              <a:buNone/>
            </a:pPr>
            <a:endParaRPr sz="2000" dirty="0"/>
          </a:p>
        </p:txBody>
      </p:sp>
    </p:spTree>
    <p:custDataLst>
      <p:tags r:id="rId1"/>
    </p:custDataLst>
    <p:extLst>
      <p:ext uri="{BB962C8B-B14F-4D97-AF65-F5344CB8AC3E}">
        <p14:creationId xmlns:p14="http://schemas.microsoft.com/office/powerpoint/2010/main" val="21928042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ASIC BLUE AND WHITE FLAT" val="C0rudjpm"/>
  <p:tag name="ARTICULATE_SLIDE_COUNT" val="16"/>
  <p:tag name="ARTICULATE_PROJECT_OPEN" val="0"/>
  <p:tag name="ARTICULATE_DESIGN_ID_1_BASIC BLUE AND WHITE FLAT" val="HYQ6oOh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ic Blue and White Flat">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605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10891</TotalTime>
  <Words>2999</Words>
  <Application>Microsoft Office PowerPoint</Application>
  <PresentationFormat>On-screen Show (16:9)</PresentationFormat>
  <Paragraphs>395</Paragraphs>
  <Slides>53</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Microsoft Uighur</vt:lpstr>
      <vt:lpstr>Museo Sans 300</vt:lpstr>
      <vt:lpstr>Museo Sans 500</vt:lpstr>
      <vt:lpstr>Times New Roman</vt:lpstr>
      <vt:lpstr>Trebuchet MS</vt:lpstr>
      <vt:lpstr>Basic Blue and White Flat</vt:lpstr>
      <vt:lpstr>Financial Abuse in Estate Planning: Documents and Misuses</vt:lpstr>
      <vt:lpstr>Welcome and Housekeeping Details</vt:lpstr>
      <vt:lpstr>Experience With Estate Planning </vt:lpstr>
      <vt:lpstr>Course Goal</vt:lpstr>
      <vt:lpstr>Learning Objectives</vt:lpstr>
      <vt:lpstr>What is Estate Planning </vt:lpstr>
      <vt:lpstr>Who Needs an Estate Plan?</vt:lpstr>
      <vt:lpstr>Legal Description of Small Estate in CA</vt:lpstr>
      <vt:lpstr>Estate Planning Documents</vt:lpstr>
      <vt:lpstr>Who is at higher risk for  financial abuse?</vt:lpstr>
      <vt:lpstr>Powers of Attorney</vt:lpstr>
      <vt:lpstr>Financial Powers of Attorney</vt:lpstr>
      <vt:lpstr>Case Sample   </vt:lpstr>
      <vt:lpstr>Short Form Review </vt:lpstr>
      <vt:lpstr>Long Form Review </vt:lpstr>
      <vt:lpstr>Short and Long POA Forms</vt:lpstr>
      <vt:lpstr>Various Powers Often Granted by a  Financial Power of Attorney </vt:lpstr>
      <vt:lpstr>Conservatorship –Alternative to  Financial Power of Attorney</vt:lpstr>
      <vt:lpstr>Conservatorships </vt:lpstr>
      <vt:lpstr>Second Pre-death Estate Planning  document – Medical Power of Attorney </vt:lpstr>
      <vt:lpstr>To Witness or Notarize?</vt:lpstr>
      <vt:lpstr>Reviewing a Client’s POA </vt:lpstr>
      <vt:lpstr>Additional Pre-death Documents</vt:lpstr>
      <vt:lpstr>Helpful Tip</vt:lpstr>
      <vt:lpstr>Post Death Estate Planning documents </vt:lpstr>
      <vt:lpstr>Revocable Living Trusts </vt:lpstr>
      <vt:lpstr>Revocable Trust Elements </vt:lpstr>
      <vt:lpstr>Funding</vt:lpstr>
      <vt:lpstr>Unfunded Trust Case Scenario</vt:lpstr>
      <vt:lpstr>Options for Transferring Assets  After Death </vt:lpstr>
      <vt:lpstr>Helpful Hints </vt:lpstr>
      <vt:lpstr>Potential for Abuse</vt:lpstr>
      <vt:lpstr>Trust Review Activity</vt:lpstr>
      <vt:lpstr>Other Types of Trusts:</vt:lpstr>
      <vt:lpstr>Concerns and Remedies for Clients </vt:lpstr>
      <vt:lpstr>Wills</vt:lpstr>
      <vt:lpstr>Helpful Hint: </vt:lpstr>
      <vt:lpstr>Trust Promoters </vt:lpstr>
      <vt:lpstr>Estate Planning Documents: Wrap-Up</vt:lpstr>
      <vt:lpstr>Final Red Flag Case Study </vt:lpstr>
      <vt:lpstr>Investigations and Documenting for  Prosecution </vt:lpstr>
      <vt:lpstr>Helpful Tip </vt:lpstr>
      <vt:lpstr>CalCrim Jury Instruction No.1807-Theft from an Elder or Dependent Adult</vt:lpstr>
      <vt:lpstr>Case Scenario: Theft from an  Elder/Dependent Adult </vt:lpstr>
      <vt:lpstr>Jury Instructions </vt:lpstr>
      <vt:lpstr>Locating Documents</vt:lpstr>
      <vt:lpstr>Locating Documents (continued)</vt:lpstr>
      <vt:lpstr>Locating Documents (continued)</vt:lpstr>
      <vt:lpstr>Locating Documents - Confidentiality</vt:lpstr>
      <vt:lpstr>Executing Financial Documents –  Legal Capacity </vt:lpstr>
      <vt:lpstr>4 Step Questioning Technique to  Assess Capacity</vt:lpstr>
      <vt:lpstr>Lessons Learned &amp; Wrap Up</vt:lpstr>
      <vt:lpstr>Evaluations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Michael Eakes</dc:creator>
  <cp:lastModifiedBy>Dina Helbig</cp:lastModifiedBy>
  <cp:revision>173</cp:revision>
  <dcterms:modified xsi:type="dcterms:W3CDTF">2019-04-12T21:35:04Z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498A6CA2-755D-43C8-AA7C-107FCA49E19A</vt:lpwstr>
  </property>
  <property fmtid="{D5CDD505-2E9C-101B-9397-08002B2CF9AE}" pid="3" name="ArticulatePath">
    <vt:lpwstr>PPT Template_Academy version</vt:lpwstr>
  </property>
</Properties>
</file>