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tags/tag47.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notesSlides/notesSlide33.xml" ContentType="application/vnd.openxmlformats-officedocument.presentationml.notesSlide+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notesSlides/notesSlide35.xml" ContentType="application/vnd.openxmlformats-officedocument.presentationml.notesSlide+xml"/>
  <Override PartName="/ppt/tags/tag55.xml" ContentType="application/vnd.openxmlformats-officedocument.presentationml.tags+xml"/>
  <Override PartName="/ppt/notesSlides/notesSlide36.xml" ContentType="application/vnd.openxmlformats-officedocument.presentationml.notesSlide+xml"/>
  <Override PartName="/ppt/tags/tag56.xml" ContentType="application/vnd.openxmlformats-officedocument.presentationml.tags+xml"/>
  <Override PartName="/ppt/notesSlides/notesSlide37.xml" ContentType="application/vnd.openxmlformats-officedocument.presentationml.notesSlide+xml"/>
  <Override PartName="/ppt/tags/tag57.xml" ContentType="application/vnd.openxmlformats-officedocument.presentationml.tags+xml"/>
  <Override PartName="/ppt/notesSlides/notesSlide38.xml" ContentType="application/vnd.openxmlformats-officedocument.presentationml.notesSlide+xml"/>
  <Override PartName="/ppt/tags/tag58.xml" ContentType="application/vnd.openxmlformats-officedocument.presentationml.tags+xml"/>
  <Override PartName="/ppt/notesSlides/notesSlide39.xml" ContentType="application/vnd.openxmlformats-officedocument.presentationml.notesSlide+xml"/>
  <Override PartName="/ppt/tags/tag59.xml" ContentType="application/vnd.openxmlformats-officedocument.presentationml.tags+xml"/>
  <Override PartName="/ppt/notesSlides/notesSlide40.xml" ContentType="application/vnd.openxmlformats-officedocument.presentationml.notesSlide+xml"/>
  <Override PartName="/ppt/tags/tag60.xml" ContentType="application/vnd.openxmlformats-officedocument.presentationml.tags+xml"/>
  <Override PartName="/ppt/notesSlides/notesSlide41.xml" ContentType="application/vnd.openxmlformats-officedocument.presentationml.notesSlide+xml"/>
  <Override PartName="/ppt/tags/tag61.xml" ContentType="application/vnd.openxmlformats-officedocument.presentationml.tags+xml"/>
  <Override PartName="/ppt/notesSlides/notesSlide42.xml" ContentType="application/vnd.openxmlformats-officedocument.presentationml.notesSlide+xml"/>
  <Override PartName="/ppt/tags/tag62.xml" ContentType="application/vnd.openxmlformats-officedocument.presentationml.tags+xml"/>
  <Override PartName="/ppt/notesSlides/notesSlide43.xml" ContentType="application/vnd.openxmlformats-officedocument.presentationml.notesSlide+xml"/>
  <Override PartName="/ppt/tags/tag63.xml" ContentType="application/vnd.openxmlformats-officedocument.presentationml.tags+xml"/>
  <Override PartName="/ppt/notesSlides/notesSlide44.xml" ContentType="application/vnd.openxmlformats-officedocument.presentationml.notesSlide+xml"/>
  <Override PartName="/ppt/tags/tag64.xml" ContentType="application/vnd.openxmlformats-officedocument.presentationml.tags+xml"/>
  <Override PartName="/ppt/notesSlides/notesSlide45.xml" ContentType="application/vnd.openxmlformats-officedocument.presentationml.notesSlide+xml"/>
  <Override PartName="/ppt/tags/tag65.xml" ContentType="application/vnd.openxmlformats-officedocument.presentationml.tags+xml"/>
  <Override PartName="/ppt/notesSlides/notesSlide46.xml" ContentType="application/vnd.openxmlformats-officedocument.presentationml.notesSlide+xml"/>
  <Override PartName="/ppt/tags/tag66.xml" ContentType="application/vnd.openxmlformats-officedocument.presentationml.tags+xml"/>
  <Override PartName="/ppt/notesSlides/notesSlide47.xml" ContentType="application/vnd.openxmlformats-officedocument.presentationml.notesSlide+xml"/>
  <Override PartName="/ppt/tags/tag67.xml" ContentType="application/vnd.openxmlformats-officedocument.presentationml.tags+xml"/>
  <Override PartName="/ppt/notesSlides/notesSlide48.xml" ContentType="application/vnd.openxmlformats-officedocument.presentationml.notesSlide+xml"/>
  <Override PartName="/ppt/tags/tag68.xml" ContentType="application/vnd.openxmlformats-officedocument.presentationml.tags+xml"/>
  <Override PartName="/ppt/notesSlides/notesSlide49.xml" ContentType="application/vnd.openxmlformats-officedocument.presentationml.notesSlide+xml"/>
  <Override PartName="/ppt/tags/tag69.xml" ContentType="application/vnd.openxmlformats-officedocument.presentationml.tags+xml"/>
  <Override PartName="/ppt/notesSlides/notesSlide50.xml" ContentType="application/vnd.openxmlformats-officedocument.presentationml.notesSlide+xml"/>
  <Override PartName="/ppt/tags/tag70.xml" ContentType="application/vnd.openxmlformats-officedocument.presentationml.tags+xml"/>
  <Override PartName="/ppt/notesSlides/notesSlide51.xml" ContentType="application/vnd.openxmlformats-officedocument.presentationml.notesSlide+xml"/>
  <Override PartName="/ppt/tags/tag71.xml" ContentType="application/vnd.openxmlformats-officedocument.presentationml.tags+xml"/>
  <Override PartName="/ppt/notesSlides/notesSlide52.xml" ContentType="application/vnd.openxmlformats-officedocument.presentationml.notesSlide+xml"/>
  <Override PartName="/ppt/tags/tag72.xml" ContentType="application/vnd.openxmlformats-officedocument.presentationml.tags+xml"/>
  <Override PartName="/ppt/notesSlides/notesSlide53.xml" ContentType="application/vnd.openxmlformats-officedocument.presentationml.notesSlide+xml"/>
  <Override PartName="/ppt/tags/tag73.xml" ContentType="application/vnd.openxmlformats-officedocument.presentationml.tags+xml"/>
  <Override PartName="/ppt/notesSlides/notesSlide54.xml" ContentType="application/vnd.openxmlformats-officedocument.presentationml.notesSlide+xml"/>
  <Override PartName="/ppt/tags/tag74.xml" ContentType="application/vnd.openxmlformats-officedocument.presentationml.tags+xml"/>
  <Override PartName="/ppt/notesSlides/notesSlide55.xml" ContentType="application/vnd.openxmlformats-officedocument.presentationml.notesSlide+xml"/>
  <Override PartName="/ppt/tags/tag75.xml" ContentType="application/vnd.openxmlformats-officedocument.presentationml.tags+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6.xml" ContentType="application/vnd.openxmlformats-officedocument.presentationml.tags+xml"/>
  <Override PartName="/ppt/notesSlides/notesSlide57.xml" ContentType="application/vnd.openxmlformats-officedocument.presentationml.notesSlide+xml"/>
  <Override PartName="/ppt/tags/tag77.xml" ContentType="application/vnd.openxmlformats-officedocument.presentationml.tags+xml"/>
  <Override PartName="/ppt/notesSlides/notesSlide58.xml" ContentType="application/vnd.openxmlformats-officedocument.presentationml.notesSlide+xml"/>
  <Override PartName="/ppt/tags/tag78.xml" ContentType="application/vnd.openxmlformats-officedocument.presentationml.tags+xml"/>
  <Override PartName="/ppt/notesSlides/notesSlide59.xml" ContentType="application/vnd.openxmlformats-officedocument.presentationml.notesSlide+xml"/>
  <Override PartName="/ppt/tags/tag79.xml" ContentType="application/vnd.openxmlformats-officedocument.presentationml.tags+xml"/>
  <Override PartName="/ppt/notesSlides/notesSlide60.xml" ContentType="application/vnd.openxmlformats-officedocument.presentationml.notesSlide+xml"/>
  <Override PartName="/ppt/tags/tag80.xml" ContentType="application/vnd.openxmlformats-officedocument.presentationml.tags+xml"/>
  <Override PartName="/ppt/notesSlides/notesSlide61.xml" ContentType="application/vnd.openxmlformats-officedocument.presentationml.notesSlide+xml"/>
  <Override PartName="/ppt/tags/tag81.xml" ContentType="application/vnd.openxmlformats-officedocument.presentationml.tags+xml"/>
  <Override PartName="/ppt/notesSlides/notesSlide62.xml" ContentType="application/vnd.openxmlformats-officedocument.presentationml.notesSlide+xml"/>
  <Override PartName="/ppt/tags/tag82.xml" ContentType="application/vnd.openxmlformats-officedocument.presentationml.tags+xml"/>
  <Override PartName="/ppt/notesSlides/notesSlide63.xml" ContentType="application/vnd.openxmlformats-officedocument.presentationml.notesSlide+xml"/>
  <Override PartName="/ppt/tags/tag83.xml" ContentType="application/vnd.openxmlformats-officedocument.presentationml.tags+xml"/>
  <Override PartName="/ppt/notesSlides/notesSlide64.xml" ContentType="application/vnd.openxmlformats-officedocument.presentationml.notesSlide+xml"/>
  <Override PartName="/ppt/tags/tag84.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7"/>
  </p:notesMasterIdLst>
  <p:sldIdLst>
    <p:sldId id="269" r:id="rId2"/>
    <p:sldId id="281" r:id="rId3"/>
    <p:sldId id="282" r:id="rId4"/>
    <p:sldId id="283" r:id="rId5"/>
    <p:sldId id="284" r:id="rId6"/>
    <p:sldId id="285" r:id="rId7"/>
    <p:sldId id="286" r:id="rId8"/>
    <p:sldId id="287" r:id="rId9"/>
    <p:sldId id="290" r:id="rId10"/>
    <p:sldId id="289" r:id="rId11"/>
    <p:sldId id="292" r:id="rId12"/>
    <p:sldId id="291" r:id="rId13"/>
    <p:sldId id="288" r:id="rId14"/>
    <p:sldId id="293" r:id="rId15"/>
    <p:sldId id="294" r:id="rId16"/>
    <p:sldId id="295" r:id="rId17"/>
    <p:sldId id="296" r:id="rId18"/>
    <p:sldId id="297" r:id="rId19"/>
    <p:sldId id="300" r:id="rId20"/>
    <p:sldId id="301" r:id="rId21"/>
    <p:sldId id="299" r:id="rId22"/>
    <p:sldId id="302" r:id="rId23"/>
    <p:sldId id="298" r:id="rId24"/>
    <p:sldId id="303" r:id="rId25"/>
    <p:sldId id="304" r:id="rId26"/>
    <p:sldId id="305" r:id="rId27"/>
    <p:sldId id="308" r:id="rId28"/>
    <p:sldId id="307" r:id="rId29"/>
    <p:sldId id="310" r:id="rId30"/>
    <p:sldId id="311" r:id="rId31"/>
    <p:sldId id="309" r:id="rId32"/>
    <p:sldId id="306" r:id="rId33"/>
    <p:sldId id="312" r:id="rId34"/>
    <p:sldId id="313" r:id="rId35"/>
    <p:sldId id="314" r:id="rId36"/>
    <p:sldId id="315" r:id="rId37"/>
    <p:sldId id="316" r:id="rId38"/>
    <p:sldId id="318" r:id="rId39"/>
    <p:sldId id="317" r:id="rId40"/>
    <p:sldId id="322" r:id="rId41"/>
    <p:sldId id="319" r:id="rId42"/>
    <p:sldId id="323" r:id="rId43"/>
    <p:sldId id="321" r:id="rId44"/>
    <p:sldId id="325" r:id="rId45"/>
    <p:sldId id="320" r:id="rId46"/>
    <p:sldId id="326" r:id="rId47"/>
    <p:sldId id="324" r:id="rId48"/>
    <p:sldId id="328" r:id="rId49"/>
    <p:sldId id="329" r:id="rId50"/>
    <p:sldId id="327" r:id="rId51"/>
    <p:sldId id="331" r:id="rId52"/>
    <p:sldId id="332" r:id="rId53"/>
    <p:sldId id="330" r:id="rId54"/>
    <p:sldId id="333" r:id="rId55"/>
    <p:sldId id="335" r:id="rId56"/>
    <p:sldId id="336" r:id="rId57"/>
    <p:sldId id="334" r:id="rId58"/>
    <p:sldId id="337" r:id="rId59"/>
    <p:sldId id="338" r:id="rId60"/>
    <p:sldId id="339" r:id="rId61"/>
    <p:sldId id="341" r:id="rId62"/>
    <p:sldId id="340" r:id="rId63"/>
    <p:sldId id="342" r:id="rId64"/>
    <p:sldId id="343" r:id="rId65"/>
    <p:sldId id="344" r:id="rId66"/>
  </p:sldIdLst>
  <p:sldSz cx="9144000" cy="5143500" type="screen16x9"/>
  <p:notesSz cx="7010400" cy="9296400"/>
  <p:custDataLst>
    <p:tags r:id="rId6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Preston-Wager" initials="KP" lastIdx="1" clrIdx="0">
    <p:extLst>
      <p:ext uri="{19B8F6BF-5375-455C-9EA6-DF929625EA0E}">
        <p15:presenceInfo xmlns:p15="http://schemas.microsoft.com/office/powerpoint/2012/main" userId="131b8068612baa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93F"/>
    <a:srgbClr val="EB9540"/>
    <a:srgbClr val="706562"/>
    <a:srgbClr val="948784"/>
    <a:srgbClr val="C51230"/>
    <a:srgbClr val="CEC394"/>
    <a:srgbClr val="6351A3"/>
    <a:srgbClr val="958640"/>
    <a:srgbClr val="D2C595"/>
    <a:srgbClr val="8866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6494" autoAdjust="0"/>
  </p:normalViewPr>
  <p:slideViewPr>
    <p:cSldViewPr snapToGrid="0">
      <p:cViewPr varScale="1">
        <p:scale>
          <a:sx n="75" d="100"/>
          <a:sy n="75" d="100"/>
        </p:scale>
        <p:origin x="53" y="58"/>
      </p:cViewPr>
      <p:guideLst>
        <p:guide orient="horz" pos="636"/>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2DB6B2-A567-4661-A502-FA2ECAD6CFFA}"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3FE2347C-6D51-4C51-8F9B-94F9FE341FFD}">
      <dgm:prSet phldrT="[Text]" custT="1"/>
      <dgm:spPr/>
      <dgm:t>
        <a:bodyPr/>
        <a:lstStyle/>
        <a:p>
          <a:r>
            <a:rPr lang="en-US" sz="5400" dirty="0" smtClean="0">
              <a:solidFill>
                <a:srgbClr val="FFFF00"/>
              </a:solidFill>
              <a:latin typeface="Verdana" panose="020B0604030504040204" pitchFamily="34" charset="0"/>
              <a:ea typeface="Verdana" panose="020B0604030504040204" pitchFamily="34" charset="0"/>
            </a:rPr>
            <a:t>What</a:t>
          </a:r>
          <a:endParaRPr lang="en-US" sz="5400" dirty="0">
            <a:solidFill>
              <a:srgbClr val="FFFF00"/>
            </a:solidFill>
            <a:latin typeface="Verdana" panose="020B0604030504040204" pitchFamily="34" charset="0"/>
            <a:ea typeface="Verdana" panose="020B0604030504040204" pitchFamily="34" charset="0"/>
          </a:endParaRPr>
        </a:p>
      </dgm:t>
    </dgm:pt>
    <dgm:pt modelId="{DE3214FF-54AA-482D-A32E-D678E3AC15E6}" type="parTrans" cxnId="{5E092C6A-C8F3-4998-B26D-2CCD075D0927}">
      <dgm:prSet/>
      <dgm:spPr/>
      <dgm:t>
        <a:bodyPr/>
        <a:lstStyle/>
        <a:p>
          <a:endParaRPr lang="en-US"/>
        </a:p>
      </dgm:t>
    </dgm:pt>
    <dgm:pt modelId="{09B8873F-45CC-4ED0-80C3-226425CCCECC}" type="sibTrans" cxnId="{5E092C6A-C8F3-4998-B26D-2CCD075D0927}">
      <dgm:prSet/>
      <dgm:spPr/>
      <dgm:t>
        <a:bodyPr/>
        <a:lstStyle/>
        <a:p>
          <a:endParaRPr lang="en-US"/>
        </a:p>
      </dgm:t>
    </dgm:pt>
    <dgm:pt modelId="{81E30333-C2C9-4D7B-8DBE-981CB471429B}">
      <dgm:prSet phldrT="[Text]" custT="1"/>
      <dgm:spPr>
        <a:ln>
          <a:solidFill>
            <a:srgbClr val="FFFF00"/>
          </a:solidFill>
        </a:ln>
      </dgm:spPr>
      <dgm:t>
        <a:bodyPr/>
        <a:lstStyle/>
        <a:p>
          <a:r>
            <a:rPr lang="en-US" sz="5400" dirty="0" smtClean="0">
              <a:solidFill>
                <a:srgbClr val="FFFF00"/>
              </a:solidFill>
              <a:latin typeface="Verdana" panose="020B0604030504040204" pitchFamily="34" charset="0"/>
              <a:ea typeface="Verdana" panose="020B0604030504040204" pitchFamily="34" charset="0"/>
            </a:rPr>
            <a:t>How</a:t>
          </a:r>
          <a:endParaRPr lang="en-US" sz="5400" dirty="0">
            <a:solidFill>
              <a:srgbClr val="FFFF00"/>
            </a:solidFill>
            <a:latin typeface="Verdana" panose="020B0604030504040204" pitchFamily="34" charset="0"/>
            <a:ea typeface="Verdana" panose="020B0604030504040204" pitchFamily="34" charset="0"/>
          </a:endParaRPr>
        </a:p>
      </dgm:t>
    </dgm:pt>
    <dgm:pt modelId="{B1638EB4-245E-48CC-BA18-4DAFB2A28649}" type="parTrans" cxnId="{FED7AE2C-135D-413F-8BF9-192E4F9FD9BD}">
      <dgm:prSet/>
      <dgm:spPr/>
      <dgm:t>
        <a:bodyPr/>
        <a:lstStyle/>
        <a:p>
          <a:endParaRPr lang="en-US"/>
        </a:p>
      </dgm:t>
    </dgm:pt>
    <dgm:pt modelId="{04C6158C-4472-404A-B0D1-67099140DC20}" type="sibTrans" cxnId="{FED7AE2C-135D-413F-8BF9-192E4F9FD9BD}">
      <dgm:prSet/>
      <dgm:spPr/>
      <dgm:t>
        <a:bodyPr/>
        <a:lstStyle/>
        <a:p>
          <a:endParaRPr lang="en-US"/>
        </a:p>
      </dgm:t>
    </dgm:pt>
    <dgm:pt modelId="{F1C99005-2D44-4B28-B3EE-0050BE55C7A3}" type="pres">
      <dgm:prSet presAssocID="{272DB6B2-A567-4661-A502-FA2ECAD6CFFA}" presName="compositeShape" presStyleCnt="0">
        <dgm:presLayoutVars>
          <dgm:chMax val="2"/>
          <dgm:dir/>
          <dgm:resizeHandles val="exact"/>
        </dgm:presLayoutVars>
      </dgm:prSet>
      <dgm:spPr/>
      <dgm:t>
        <a:bodyPr/>
        <a:lstStyle/>
        <a:p>
          <a:endParaRPr lang="en-US"/>
        </a:p>
      </dgm:t>
    </dgm:pt>
    <dgm:pt modelId="{313AA438-B080-44F9-B7CD-5ABDD3E9767D}" type="pres">
      <dgm:prSet presAssocID="{272DB6B2-A567-4661-A502-FA2ECAD6CFFA}" presName="ribbon" presStyleLbl="node1" presStyleIdx="0" presStyleCnt="1" custScaleY="81973"/>
      <dgm:spPr>
        <a:solidFill>
          <a:schemeClr val="tx1"/>
        </a:solidFill>
        <a:ln>
          <a:solidFill>
            <a:srgbClr val="FFFF00"/>
          </a:solidFill>
        </a:ln>
        <a:effectLst>
          <a:outerShdw blurRad="50800" dist="38100" dir="2700000" algn="tl" rotWithShape="0">
            <a:prstClr val="black">
              <a:alpha val="40000"/>
            </a:prstClr>
          </a:outerShdw>
        </a:effectLst>
      </dgm:spPr>
      <dgm:t>
        <a:bodyPr/>
        <a:lstStyle/>
        <a:p>
          <a:endParaRPr lang="en-US"/>
        </a:p>
      </dgm:t>
    </dgm:pt>
    <dgm:pt modelId="{BAF0A435-1546-4B4F-993B-50A1440EFD16}" type="pres">
      <dgm:prSet presAssocID="{272DB6B2-A567-4661-A502-FA2ECAD6CFFA}" presName="leftArrowText" presStyleLbl="node1" presStyleIdx="0" presStyleCnt="1">
        <dgm:presLayoutVars>
          <dgm:chMax val="0"/>
          <dgm:bulletEnabled val="1"/>
        </dgm:presLayoutVars>
      </dgm:prSet>
      <dgm:spPr/>
      <dgm:t>
        <a:bodyPr/>
        <a:lstStyle/>
        <a:p>
          <a:endParaRPr lang="en-US"/>
        </a:p>
      </dgm:t>
    </dgm:pt>
    <dgm:pt modelId="{834B2829-716F-4233-B203-799B21D533A7}" type="pres">
      <dgm:prSet presAssocID="{272DB6B2-A567-4661-A502-FA2ECAD6CFFA}" presName="rightArrowText" presStyleLbl="node1" presStyleIdx="0" presStyleCnt="1" custLinFactNeighborX="-5827" custLinFactNeighborY="-5160">
        <dgm:presLayoutVars>
          <dgm:chMax val="0"/>
          <dgm:bulletEnabled val="1"/>
        </dgm:presLayoutVars>
      </dgm:prSet>
      <dgm:spPr/>
      <dgm:t>
        <a:bodyPr/>
        <a:lstStyle/>
        <a:p>
          <a:endParaRPr lang="en-US"/>
        </a:p>
      </dgm:t>
    </dgm:pt>
  </dgm:ptLst>
  <dgm:cxnLst>
    <dgm:cxn modelId="{EA2CE689-AC57-4D97-9DB3-1A01C08BD54C}" type="presOf" srcId="{81E30333-C2C9-4D7B-8DBE-981CB471429B}" destId="{834B2829-716F-4233-B203-799B21D533A7}" srcOrd="0" destOrd="0" presId="urn:microsoft.com/office/officeart/2005/8/layout/arrow6"/>
    <dgm:cxn modelId="{5E092C6A-C8F3-4998-B26D-2CCD075D0927}" srcId="{272DB6B2-A567-4661-A502-FA2ECAD6CFFA}" destId="{3FE2347C-6D51-4C51-8F9B-94F9FE341FFD}" srcOrd="0" destOrd="0" parTransId="{DE3214FF-54AA-482D-A32E-D678E3AC15E6}" sibTransId="{09B8873F-45CC-4ED0-80C3-226425CCCECC}"/>
    <dgm:cxn modelId="{3CB71E02-3308-44F8-BFCA-37A1E1BB4331}" type="presOf" srcId="{3FE2347C-6D51-4C51-8F9B-94F9FE341FFD}" destId="{BAF0A435-1546-4B4F-993B-50A1440EFD16}" srcOrd="0" destOrd="0" presId="urn:microsoft.com/office/officeart/2005/8/layout/arrow6"/>
    <dgm:cxn modelId="{FED7AE2C-135D-413F-8BF9-192E4F9FD9BD}" srcId="{272DB6B2-A567-4661-A502-FA2ECAD6CFFA}" destId="{81E30333-C2C9-4D7B-8DBE-981CB471429B}" srcOrd="1" destOrd="0" parTransId="{B1638EB4-245E-48CC-BA18-4DAFB2A28649}" sibTransId="{04C6158C-4472-404A-B0D1-67099140DC20}"/>
    <dgm:cxn modelId="{7A4BDDBF-E417-4F79-8B55-4835DD22D843}" type="presOf" srcId="{272DB6B2-A567-4661-A502-FA2ECAD6CFFA}" destId="{F1C99005-2D44-4B28-B3EE-0050BE55C7A3}" srcOrd="0" destOrd="0" presId="urn:microsoft.com/office/officeart/2005/8/layout/arrow6"/>
    <dgm:cxn modelId="{917D6060-4E57-453B-A576-68A919083AAA}" type="presParOf" srcId="{F1C99005-2D44-4B28-B3EE-0050BE55C7A3}" destId="{313AA438-B080-44F9-B7CD-5ABDD3E9767D}" srcOrd="0" destOrd="0" presId="urn:microsoft.com/office/officeart/2005/8/layout/arrow6"/>
    <dgm:cxn modelId="{361C4866-DDE9-4111-BFA0-53E0F49D7549}" type="presParOf" srcId="{F1C99005-2D44-4B28-B3EE-0050BE55C7A3}" destId="{BAF0A435-1546-4B4F-993B-50A1440EFD16}" srcOrd="1" destOrd="0" presId="urn:microsoft.com/office/officeart/2005/8/layout/arrow6"/>
    <dgm:cxn modelId="{AE26422C-0AAC-414A-9F4F-B89DF7421C45}" type="presParOf" srcId="{F1C99005-2D44-4B28-B3EE-0050BE55C7A3}" destId="{834B2829-716F-4233-B203-799B21D533A7}"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CECF0B-BB71-4561-ACA4-A4D004CBB4CA}" type="doc">
      <dgm:prSet loTypeId="urn:microsoft.com/office/officeart/2005/8/layout/process1" loCatId="process" qsTypeId="urn:microsoft.com/office/officeart/2005/8/quickstyle/simple1" qsCatId="simple" csTypeId="urn:microsoft.com/office/officeart/2005/8/colors/accent1_2" csCatId="accent1" phldr="1"/>
      <dgm:spPr/>
    </dgm:pt>
    <dgm:pt modelId="{C9690009-8045-45A1-AF0E-70611499FB8E}">
      <dgm:prSet phldrT="[Text]" custT="1"/>
      <dgm:spPr/>
      <dgm:t>
        <a:bodyPr/>
        <a:lstStyle/>
        <a:p>
          <a:r>
            <a:rPr lang="en-US" sz="1400" dirty="0" smtClean="0">
              <a:latin typeface="Verdana" panose="020B0604030504040204" pitchFamily="34" charset="0"/>
              <a:ea typeface="Verdana" panose="020B0604030504040204" pitchFamily="34" charset="0"/>
            </a:rPr>
            <a:t>Who Will Say It?</a:t>
          </a:r>
          <a:endParaRPr lang="en-US" sz="1400" dirty="0">
            <a:latin typeface="Verdana" panose="020B0604030504040204" pitchFamily="34" charset="0"/>
            <a:ea typeface="Verdana" panose="020B0604030504040204" pitchFamily="34" charset="0"/>
          </a:endParaRPr>
        </a:p>
      </dgm:t>
    </dgm:pt>
    <dgm:pt modelId="{D0869023-2F3A-4052-8EA7-E58C0DDB5CD0}" type="parTrans" cxnId="{A5880A46-33F3-4F5A-B3C0-0E2C8FB51EDC}">
      <dgm:prSet/>
      <dgm:spPr/>
      <dgm:t>
        <a:bodyPr/>
        <a:lstStyle/>
        <a:p>
          <a:endParaRPr lang="en-US"/>
        </a:p>
      </dgm:t>
    </dgm:pt>
    <dgm:pt modelId="{E4427DDC-7DB5-45C0-A5C5-45230DB1C7D7}" type="sibTrans" cxnId="{A5880A46-33F3-4F5A-B3C0-0E2C8FB51EDC}">
      <dgm:prSet/>
      <dgm:spPr/>
      <dgm:t>
        <a:bodyPr/>
        <a:lstStyle/>
        <a:p>
          <a:endParaRPr lang="en-US"/>
        </a:p>
      </dgm:t>
    </dgm:pt>
    <dgm:pt modelId="{AC8BDC82-8F6D-4C5F-B4F6-301E711FF121}">
      <dgm:prSet phldrT="[Text]" custT="1"/>
      <dgm:spPr/>
      <dgm:t>
        <a:bodyPr/>
        <a:lstStyle/>
        <a:p>
          <a:r>
            <a:rPr lang="en-US" sz="1200" dirty="0" smtClean="0">
              <a:latin typeface="Verdana" panose="020B0604030504040204" pitchFamily="34" charset="0"/>
              <a:ea typeface="Verdana" panose="020B0604030504040204" pitchFamily="34" charset="0"/>
            </a:rPr>
            <a:t>Alternative Interpretations?</a:t>
          </a:r>
          <a:endParaRPr lang="en-US" sz="1200" dirty="0">
            <a:latin typeface="Verdana" panose="020B0604030504040204" pitchFamily="34" charset="0"/>
            <a:ea typeface="Verdana" panose="020B0604030504040204" pitchFamily="34" charset="0"/>
          </a:endParaRPr>
        </a:p>
      </dgm:t>
    </dgm:pt>
    <dgm:pt modelId="{83C0C88C-7E3E-4B80-A3E7-37DA824A9E67}" type="parTrans" cxnId="{7FD230CF-6FCA-4D70-8DDE-9DEA954CBB6B}">
      <dgm:prSet/>
      <dgm:spPr/>
      <dgm:t>
        <a:bodyPr/>
        <a:lstStyle/>
        <a:p>
          <a:endParaRPr lang="en-US"/>
        </a:p>
      </dgm:t>
    </dgm:pt>
    <dgm:pt modelId="{30E73FD3-D488-44C7-AFEF-A44714577619}" type="sibTrans" cxnId="{7FD230CF-6FCA-4D70-8DDE-9DEA954CBB6B}">
      <dgm:prSet/>
      <dgm:spPr/>
      <dgm:t>
        <a:bodyPr/>
        <a:lstStyle/>
        <a:p>
          <a:endParaRPr lang="en-US"/>
        </a:p>
      </dgm:t>
    </dgm:pt>
    <dgm:pt modelId="{81E6359C-4F32-459B-9C01-69D88AAB5445}">
      <dgm:prSet phldrT="[Text]" custT="1"/>
      <dgm:spPr/>
      <dgm:t>
        <a:bodyPr/>
        <a:lstStyle/>
        <a:p>
          <a:r>
            <a:rPr lang="en-US" sz="1200" dirty="0" smtClean="0">
              <a:latin typeface="Verdana" panose="020B0604030504040204" pitchFamily="34" charset="0"/>
              <a:ea typeface="Verdana" panose="020B0604030504040204" pitchFamily="34" charset="0"/>
            </a:rPr>
            <a:t>Likely Defense(s)?</a:t>
          </a:r>
          <a:endParaRPr lang="en-US" sz="1200" dirty="0">
            <a:latin typeface="Verdana" panose="020B0604030504040204" pitchFamily="34" charset="0"/>
            <a:ea typeface="Verdana" panose="020B0604030504040204" pitchFamily="34" charset="0"/>
          </a:endParaRPr>
        </a:p>
      </dgm:t>
    </dgm:pt>
    <dgm:pt modelId="{6B37C5CD-DC6A-4AB8-8829-5E3EE57064BE}" type="parTrans" cxnId="{D7E07EC5-5AEA-4537-8940-2809BF1B50D2}">
      <dgm:prSet/>
      <dgm:spPr/>
      <dgm:t>
        <a:bodyPr/>
        <a:lstStyle/>
        <a:p>
          <a:endParaRPr lang="en-US"/>
        </a:p>
      </dgm:t>
    </dgm:pt>
    <dgm:pt modelId="{18EDEFBF-1310-4D2C-A59F-687D44B4F36E}" type="sibTrans" cxnId="{D7E07EC5-5AEA-4537-8940-2809BF1B50D2}">
      <dgm:prSet/>
      <dgm:spPr/>
      <dgm:t>
        <a:bodyPr/>
        <a:lstStyle/>
        <a:p>
          <a:endParaRPr lang="en-US"/>
        </a:p>
      </dgm:t>
    </dgm:pt>
    <dgm:pt modelId="{6580223B-E4C6-44C2-9AFD-9D24E346370E}">
      <dgm:prSet phldrT="[Text]" custT="1"/>
      <dgm:spPr/>
      <dgm:t>
        <a:bodyPr/>
        <a:lstStyle/>
        <a:p>
          <a:r>
            <a:rPr lang="en-US" sz="1400" dirty="0" smtClean="0">
              <a:latin typeface="Verdana" panose="020B0604030504040204" pitchFamily="34" charset="0"/>
              <a:ea typeface="Verdana" panose="020B0604030504040204" pitchFamily="34" charset="0"/>
            </a:rPr>
            <a:t>What Evidence Supports It?</a:t>
          </a:r>
          <a:endParaRPr lang="en-US" sz="1400" dirty="0">
            <a:latin typeface="Verdana" panose="020B0604030504040204" pitchFamily="34" charset="0"/>
            <a:ea typeface="Verdana" panose="020B0604030504040204" pitchFamily="34" charset="0"/>
          </a:endParaRPr>
        </a:p>
      </dgm:t>
    </dgm:pt>
    <dgm:pt modelId="{B8686B58-B1E7-4E37-BDB3-CCBCA9217612}" type="parTrans" cxnId="{E9EBD45F-1046-48A7-9864-00860FADA555}">
      <dgm:prSet/>
      <dgm:spPr/>
      <dgm:t>
        <a:bodyPr/>
        <a:lstStyle/>
        <a:p>
          <a:endParaRPr lang="en-US"/>
        </a:p>
      </dgm:t>
    </dgm:pt>
    <dgm:pt modelId="{DC424FD2-B355-4B82-A078-A8FEAED50ACA}" type="sibTrans" cxnId="{E9EBD45F-1046-48A7-9864-00860FADA555}">
      <dgm:prSet/>
      <dgm:spPr/>
      <dgm:t>
        <a:bodyPr/>
        <a:lstStyle/>
        <a:p>
          <a:endParaRPr lang="en-US"/>
        </a:p>
      </dgm:t>
    </dgm:pt>
    <dgm:pt modelId="{21B77ED4-1BD3-4ABD-A222-1472862EFDF6}">
      <dgm:prSet phldrT="[Text]" custT="1"/>
      <dgm:spPr/>
      <dgm:t>
        <a:bodyPr/>
        <a:lstStyle/>
        <a:p>
          <a:r>
            <a:rPr lang="en-US" sz="1200" dirty="0" smtClean="0">
              <a:latin typeface="Verdana" panose="020B0604030504040204" pitchFamily="34" charset="0"/>
              <a:ea typeface="Verdana" panose="020B0604030504040204" pitchFamily="34" charset="0"/>
            </a:rPr>
            <a:t>Is Information Corroborated?</a:t>
          </a:r>
          <a:endParaRPr lang="en-US" sz="1200" dirty="0">
            <a:latin typeface="Verdana" panose="020B0604030504040204" pitchFamily="34" charset="0"/>
            <a:ea typeface="Verdana" panose="020B0604030504040204" pitchFamily="34" charset="0"/>
          </a:endParaRPr>
        </a:p>
      </dgm:t>
    </dgm:pt>
    <dgm:pt modelId="{94AD25D4-B3C9-4F57-A73F-404C89A79076}" type="parTrans" cxnId="{47E01A24-BC7B-4D72-9121-27BB5370FB56}">
      <dgm:prSet/>
      <dgm:spPr/>
      <dgm:t>
        <a:bodyPr/>
        <a:lstStyle/>
        <a:p>
          <a:endParaRPr lang="en-US"/>
        </a:p>
      </dgm:t>
    </dgm:pt>
    <dgm:pt modelId="{71941EF7-8ECE-4A8D-B4EB-D8978C2E8C26}" type="sibTrans" cxnId="{47E01A24-BC7B-4D72-9121-27BB5370FB56}">
      <dgm:prSet/>
      <dgm:spPr/>
      <dgm:t>
        <a:bodyPr/>
        <a:lstStyle/>
        <a:p>
          <a:endParaRPr lang="en-US"/>
        </a:p>
      </dgm:t>
    </dgm:pt>
    <dgm:pt modelId="{16B5520E-2C21-4531-91BD-5FD5BB488F32}">
      <dgm:prSet phldrT="[Text]" custT="1"/>
      <dgm:spPr/>
      <dgm:t>
        <a:bodyPr/>
        <a:lstStyle/>
        <a:p>
          <a:r>
            <a:rPr lang="en-US" sz="1200" dirty="0" smtClean="0">
              <a:latin typeface="Verdana" panose="020B0604030504040204" pitchFamily="34" charset="0"/>
              <a:ea typeface="Verdana" panose="020B0604030504040204" pitchFamily="34" charset="0"/>
            </a:rPr>
            <a:t>How to Overcome Defense(s)?</a:t>
          </a:r>
          <a:endParaRPr lang="en-US" sz="1200" dirty="0">
            <a:latin typeface="Verdana" panose="020B0604030504040204" pitchFamily="34" charset="0"/>
            <a:ea typeface="Verdana" panose="020B0604030504040204" pitchFamily="34" charset="0"/>
          </a:endParaRPr>
        </a:p>
      </dgm:t>
    </dgm:pt>
    <dgm:pt modelId="{D8E88AE4-3DF5-4CBB-9122-B44DC38A0EF4}" type="parTrans" cxnId="{BCE6364B-AC94-479C-8169-3E3A4D80F2B0}">
      <dgm:prSet/>
      <dgm:spPr/>
      <dgm:t>
        <a:bodyPr/>
        <a:lstStyle/>
        <a:p>
          <a:endParaRPr lang="en-US"/>
        </a:p>
      </dgm:t>
    </dgm:pt>
    <dgm:pt modelId="{F394B05D-80F0-4AAF-87F6-20D7C8C5A61D}" type="sibTrans" cxnId="{BCE6364B-AC94-479C-8169-3E3A4D80F2B0}">
      <dgm:prSet/>
      <dgm:spPr/>
      <dgm:t>
        <a:bodyPr/>
        <a:lstStyle/>
        <a:p>
          <a:endParaRPr lang="en-US"/>
        </a:p>
      </dgm:t>
    </dgm:pt>
    <dgm:pt modelId="{6E911272-0D4F-446E-B450-217A782320F5}" type="pres">
      <dgm:prSet presAssocID="{58CECF0B-BB71-4561-ACA4-A4D004CBB4CA}" presName="Name0" presStyleCnt="0">
        <dgm:presLayoutVars>
          <dgm:dir/>
          <dgm:resizeHandles val="exact"/>
        </dgm:presLayoutVars>
      </dgm:prSet>
      <dgm:spPr/>
    </dgm:pt>
    <dgm:pt modelId="{C3F228C5-A509-4DA0-93CD-9A9C1C200628}" type="pres">
      <dgm:prSet presAssocID="{C9690009-8045-45A1-AF0E-70611499FB8E}" presName="node" presStyleLbl="node1" presStyleIdx="0" presStyleCnt="6" custLinFactNeighborX="33333" custLinFactNeighborY="-100000">
        <dgm:presLayoutVars>
          <dgm:bulletEnabled val="1"/>
        </dgm:presLayoutVars>
      </dgm:prSet>
      <dgm:spPr/>
      <dgm:t>
        <a:bodyPr/>
        <a:lstStyle/>
        <a:p>
          <a:endParaRPr lang="en-US"/>
        </a:p>
      </dgm:t>
    </dgm:pt>
    <dgm:pt modelId="{A472CE05-6807-4119-AA32-3223A122113C}" type="pres">
      <dgm:prSet presAssocID="{E4427DDC-7DB5-45C0-A5C5-45230DB1C7D7}" presName="sibTrans" presStyleLbl="sibTrans2D1" presStyleIdx="0" presStyleCnt="5"/>
      <dgm:spPr/>
      <dgm:t>
        <a:bodyPr/>
        <a:lstStyle/>
        <a:p>
          <a:endParaRPr lang="en-US"/>
        </a:p>
      </dgm:t>
    </dgm:pt>
    <dgm:pt modelId="{994E1265-7F9E-45BA-B6DE-05E506B4D04A}" type="pres">
      <dgm:prSet presAssocID="{E4427DDC-7DB5-45C0-A5C5-45230DB1C7D7}" presName="connectorText" presStyleLbl="sibTrans2D1" presStyleIdx="0" presStyleCnt="5"/>
      <dgm:spPr/>
      <dgm:t>
        <a:bodyPr/>
        <a:lstStyle/>
        <a:p>
          <a:endParaRPr lang="en-US"/>
        </a:p>
      </dgm:t>
    </dgm:pt>
    <dgm:pt modelId="{4CFE5EEF-37C5-4748-84B6-694DFE67EC9E}" type="pres">
      <dgm:prSet presAssocID="{6580223B-E4C6-44C2-9AFD-9D24E346370E}" presName="node" presStyleLbl="node1" presStyleIdx="1" presStyleCnt="6">
        <dgm:presLayoutVars>
          <dgm:bulletEnabled val="1"/>
        </dgm:presLayoutVars>
      </dgm:prSet>
      <dgm:spPr/>
      <dgm:t>
        <a:bodyPr/>
        <a:lstStyle/>
        <a:p>
          <a:endParaRPr lang="en-US"/>
        </a:p>
      </dgm:t>
    </dgm:pt>
    <dgm:pt modelId="{9BB306D1-B41E-49FA-8CB7-0B537700BC6A}" type="pres">
      <dgm:prSet presAssocID="{DC424FD2-B355-4B82-A078-A8FEAED50ACA}" presName="sibTrans" presStyleLbl="sibTrans2D1" presStyleIdx="1" presStyleCnt="5"/>
      <dgm:spPr/>
      <dgm:t>
        <a:bodyPr/>
        <a:lstStyle/>
        <a:p>
          <a:endParaRPr lang="en-US"/>
        </a:p>
      </dgm:t>
    </dgm:pt>
    <dgm:pt modelId="{333D255D-14F1-4658-B4B9-8EC41943E4EE}" type="pres">
      <dgm:prSet presAssocID="{DC424FD2-B355-4B82-A078-A8FEAED50ACA}" presName="connectorText" presStyleLbl="sibTrans2D1" presStyleIdx="1" presStyleCnt="5"/>
      <dgm:spPr/>
      <dgm:t>
        <a:bodyPr/>
        <a:lstStyle/>
        <a:p>
          <a:endParaRPr lang="en-US"/>
        </a:p>
      </dgm:t>
    </dgm:pt>
    <dgm:pt modelId="{F182AD1C-2AC3-47E3-B06E-76976F6F99D5}" type="pres">
      <dgm:prSet presAssocID="{21B77ED4-1BD3-4ABD-A222-1472862EFDF6}" presName="node" presStyleLbl="node1" presStyleIdx="2" presStyleCnt="6" custScaleX="120608" custScaleY="116218" custLinFactNeighborY="-100000">
        <dgm:presLayoutVars>
          <dgm:bulletEnabled val="1"/>
        </dgm:presLayoutVars>
      </dgm:prSet>
      <dgm:spPr/>
      <dgm:t>
        <a:bodyPr/>
        <a:lstStyle/>
        <a:p>
          <a:endParaRPr lang="en-US"/>
        </a:p>
      </dgm:t>
    </dgm:pt>
    <dgm:pt modelId="{0AEF95EE-25C9-46AF-9E0B-CF4FFF8237ED}" type="pres">
      <dgm:prSet presAssocID="{71941EF7-8ECE-4A8D-B4EB-D8978C2E8C26}" presName="sibTrans" presStyleLbl="sibTrans2D1" presStyleIdx="2" presStyleCnt="5"/>
      <dgm:spPr/>
      <dgm:t>
        <a:bodyPr/>
        <a:lstStyle/>
        <a:p>
          <a:endParaRPr lang="en-US"/>
        </a:p>
      </dgm:t>
    </dgm:pt>
    <dgm:pt modelId="{4892E2F8-2ED9-4659-93FC-78811175F5CA}" type="pres">
      <dgm:prSet presAssocID="{71941EF7-8ECE-4A8D-B4EB-D8978C2E8C26}" presName="connectorText" presStyleLbl="sibTrans2D1" presStyleIdx="2" presStyleCnt="5"/>
      <dgm:spPr/>
      <dgm:t>
        <a:bodyPr/>
        <a:lstStyle/>
        <a:p>
          <a:endParaRPr lang="en-US"/>
        </a:p>
      </dgm:t>
    </dgm:pt>
    <dgm:pt modelId="{6FC5C217-759E-41F0-8814-7B15523ADDFF}" type="pres">
      <dgm:prSet presAssocID="{AC8BDC82-8F6D-4C5F-B4F6-301E711FF121}" presName="node" presStyleLbl="node1" presStyleIdx="3" presStyleCnt="6" custScaleX="132240" custScaleY="103175">
        <dgm:presLayoutVars>
          <dgm:bulletEnabled val="1"/>
        </dgm:presLayoutVars>
      </dgm:prSet>
      <dgm:spPr/>
      <dgm:t>
        <a:bodyPr/>
        <a:lstStyle/>
        <a:p>
          <a:endParaRPr lang="en-US"/>
        </a:p>
      </dgm:t>
    </dgm:pt>
    <dgm:pt modelId="{772D30AA-CA47-4A23-9608-08E2BFA3D4EE}" type="pres">
      <dgm:prSet presAssocID="{30E73FD3-D488-44C7-AFEF-A44714577619}" presName="sibTrans" presStyleLbl="sibTrans2D1" presStyleIdx="3" presStyleCnt="5"/>
      <dgm:spPr/>
      <dgm:t>
        <a:bodyPr/>
        <a:lstStyle/>
        <a:p>
          <a:endParaRPr lang="en-US"/>
        </a:p>
      </dgm:t>
    </dgm:pt>
    <dgm:pt modelId="{2D69B793-8E9C-409A-B8CD-C963B81E551D}" type="pres">
      <dgm:prSet presAssocID="{30E73FD3-D488-44C7-AFEF-A44714577619}" presName="connectorText" presStyleLbl="sibTrans2D1" presStyleIdx="3" presStyleCnt="5"/>
      <dgm:spPr/>
      <dgm:t>
        <a:bodyPr/>
        <a:lstStyle/>
        <a:p>
          <a:endParaRPr lang="en-US"/>
        </a:p>
      </dgm:t>
    </dgm:pt>
    <dgm:pt modelId="{D7E28F7F-3FC6-4CDB-B511-64F6B3038CD1}" type="pres">
      <dgm:prSet presAssocID="{81E6359C-4F32-459B-9C01-69D88AAB5445}" presName="node" presStyleLbl="node1" presStyleIdx="4" presStyleCnt="6" custLinFactNeighborX="-16667" custLinFactNeighborY="-100000">
        <dgm:presLayoutVars>
          <dgm:bulletEnabled val="1"/>
        </dgm:presLayoutVars>
      </dgm:prSet>
      <dgm:spPr/>
      <dgm:t>
        <a:bodyPr/>
        <a:lstStyle/>
        <a:p>
          <a:endParaRPr lang="en-US"/>
        </a:p>
      </dgm:t>
    </dgm:pt>
    <dgm:pt modelId="{1469A6C2-055E-478A-A789-4B00852141E2}" type="pres">
      <dgm:prSet presAssocID="{18EDEFBF-1310-4D2C-A59F-687D44B4F36E}" presName="sibTrans" presStyleLbl="sibTrans2D1" presStyleIdx="4" presStyleCnt="5"/>
      <dgm:spPr/>
      <dgm:t>
        <a:bodyPr/>
        <a:lstStyle/>
        <a:p>
          <a:endParaRPr lang="en-US"/>
        </a:p>
      </dgm:t>
    </dgm:pt>
    <dgm:pt modelId="{61ADF4D8-5CBD-4E17-ACCD-16072896F821}" type="pres">
      <dgm:prSet presAssocID="{18EDEFBF-1310-4D2C-A59F-687D44B4F36E}" presName="connectorText" presStyleLbl="sibTrans2D1" presStyleIdx="4" presStyleCnt="5"/>
      <dgm:spPr/>
      <dgm:t>
        <a:bodyPr/>
        <a:lstStyle/>
        <a:p>
          <a:endParaRPr lang="en-US"/>
        </a:p>
      </dgm:t>
    </dgm:pt>
    <dgm:pt modelId="{89BD08E3-E3FD-4074-9CB6-B27D1B15D610}" type="pres">
      <dgm:prSet presAssocID="{16B5520E-2C21-4531-91BD-5FD5BB488F32}" presName="node" presStyleLbl="node1" presStyleIdx="5" presStyleCnt="6">
        <dgm:presLayoutVars>
          <dgm:bulletEnabled val="1"/>
        </dgm:presLayoutVars>
      </dgm:prSet>
      <dgm:spPr/>
      <dgm:t>
        <a:bodyPr/>
        <a:lstStyle/>
        <a:p>
          <a:endParaRPr lang="en-US"/>
        </a:p>
      </dgm:t>
    </dgm:pt>
  </dgm:ptLst>
  <dgm:cxnLst>
    <dgm:cxn modelId="{A4977CE4-8107-40EA-A14F-18B177DFC421}" type="presOf" srcId="{DC424FD2-B355-4B82-A078-A8FEAED50ACA}" destId="{9BB306D1-B41E-49FA-8CB7-0B537700BC6A}" srcOrd="0" destOrd="0" presId="urn:microsoft.com/office/officeart/2005/8/layout/process1"/>
    <dgm:cxn modelId="{B425BC7B-3336-4D1C-84E3-203AE1BE328A}" type="presOf" srcId="{30E73FD3-D488-44C7-AFEF-A44714577619}" destId="{772D30AA-CA47-4A23-9608-08E2BFA3D4EE}" srcOrd="0" destOrd="0" presId="urn:microsoft.com/office/officeart/2005/8/layout/process1"/>
    <dgm:cxn modelId="{1402CB2F-E5F3-4FCC-8BEC-B170FF3CF45B}" type="presOf" srcId="{81E6359C-4F32-459B-9C01-69D88AAB5445}" destId="{D7E28F7F-3FC6-4CDB-B511-64F6B3038CD1}" srcOrd="0" destOrd="0" presId="urn:microsoft.com/office/officeart/2005/8/layout/process1"/>
    <dgm:cxn modelId="{A5880A46-33F3-4F5A-B3C0-0E2C8FB51EDC}" srcId="{58CECF0B-BB71-4561-ACA4-A4D004CBB4CA}" destId="{C9690009-8045-45A1-AF0E-70611499FB8E}" srcOrd="0" destOrd="0" parTransId="{D0869023-2F3A-4052-8EA7-E58C0DDB5CD0}" sibTransId="{E4427DDC-7DB5-45C0-A5C5-45230DB1C7D7}"/>
    <dgm:cxn modelId="{4709E78C-E2C8-48B6-9D8F-B7097C9875E5}" type="presOf" srcId="{16B5520E-2C21-4531-91BD-5FD5BB488F32}" destId="{89BD08E3-E3FD-4074-9CB6-B27D1B15D610}" srcOrd="0" destOrd="0" presId="urn:microsoft.com/office/officeart/2005/8/layout/process1"/>
    <dgm:cxn modelId="{5A378FC3-42A8-44AA-9711-2ECF73BA77F4}" type="presOf" srcId="{71941EF7-8ECE-4A8D-B4EB-D8978C2E8C26}" destId="{4892E2F8-2ED9-4659-93FC-78811175F5CA}" srcOrd="1" destOrd="0" presId="urn:microsoft.com/office/officeart/2005/8/layout/process1"/>
    <dgm:cxn modelId="{47E01A24-BC7B-4D72-9121-27BB5370FB56}" srcId="{58CECF0B-BB71-4561-ACA4-A4D004CBB4CA}" destId="{21B77ED4-1BD3-4ABD-A222-1472862EFDF6}" srcOrd="2" destOrd="0" parTransId="{94AD25D4-B3C9-4F57-A73F-404C89A79076}" sibTransId="{71941EF7-8ECE-4A8D-B4EB-D8978C2E8C26}"/>
    <dgm:cxn modelId="{F03956CA-2E71-4FC4-A7A9-FF0EE0D5C1D8}" type="presOf" srcId="{AC8BDC82-8F6D-4C5F-B4F6-301E711FF121}" destId="{6FC5C217-759E-41F0-8814-7B15523ADDFF}" srcOrd="0" destOrd="0" presId="urn:microsoft.com/office/officeart/2005/8/layout/process1"/>
    <dgm:cxn modelId="{6916F5E1-DEF1-469A-A101-761BBCF12590}" type="presOf" srcId="{18EDEFBF-1310-4D2C-A59F-687D44B4F36E}" destId="{1469A6C2-055E-478A-A789-4B00852141E2}" srcOrd="0" destOrd="0" presId="urn:microsoft.com/office/officeart/2005/8/layout/process1"/>
    <dgm:cxn modelId="{8EC222BE-21B2-4768-8293-D8AE4D955F9E}" type="presOf" srcId="{58CECF0B-BB71-4561-ACA4-A4D004CBB4CA}" destId="{6E911272-0D4F-446E-B450-217A782320F5}" srcOrd="0" destOrd="0" presId="urn:microsoft.com/office/officeart/2005/8/layout/process1"/>
    <dgm:cxn modelId="{7FD230CF-6FCA-4D70-8DDE-9DEA954CBB6B}" srcId="{58CECF0B-BB71-4561-ACA4-A4D004CBB4CA}" destId="{AC8BDC82-8F6D-4C5F-B4F6-301E711FF121}" srcOrd="3" destOrd="0" parTransId="{83C0C88C-7E3E-4B80-A3E7-37DA824A9E67}" sibTransId="{30E73FD3-D488-44C7-AFEF-A44714577619}"/>
    <dgm:cxn modelId="{D7E07EC5-5AEA-4537-8940-2809BF1B50D2}" srcId="{58CECF0B-BB71-4561-ACA4-A4D004CBB4CA}" destId="{81E6359C-4F32-459B-9C01-69D88AAB5445}" srcOrd="4" destOrd="0" parTransId="{6B37C5CD-DC6A-4AB8-8829-5E3EE57064BE}" sibTransId="{18EDEFBF-1310-4D2C-A59F-687D44B4F36E}"/>
    <dgm:cxn modelId="{A5F7DF1E-9475-4C1A-96A5-0F49FA8C1890}" type="presOf" srcId="{30E73FD3-D488-44C7-AFEF-A44714577619}" destId="{2D69B793-8E9C-409A-B8CD-C963B81E551D}" srcOrd="1" destOrd="0" presId="urn:microsoft.com/office/officeart/2005/8/layout/process1"/>
    <dgm:cxn modelId="{BCE6364B-AC94-479C-8169-3E3A4D80F2B0}" srcId="{58CECF0B-BB71-4561-ACA4-A4D004CBB4CA}" destId="{16B5520E-2C21-4531-91BD-5FD5BB488F32}" srcOrd="5" destOrd="0" parTransId="{D8E88AE4-3DF5-4CBB-9122-B44DC38A0EF4}" sibTransId="{F394B05D-80F0-4AAF-87F6-20D7C8C5A61D}"/>
    <dgm:cxn modelId="{93F0E9F1-9ED4-4B24-BCDF-1A8F11A70AC6}" type="presOf" srcId="{21B77ED4-1BD3-4ABD-A222-1472862EFDF6}" destId="{F182AD1C-2AC3-47E3-B06E-76976F6F99D5}" srcOrd="0" destOrd="0" presId="urn:microsoft.com/office/officeart/2005/8/layout/process1"/>
    <dgm:cxn modelId="{18C793EF-91C0-4DE2-A38F-DB6A0EFAD9A8}" type="presOf" srcId="{DC424FD2-B355-4B82-A078-A8FEAED50ACA}" destId="{333D255D-14F1-4658-B4B9-8EC41943E4EE}" srcOrd="1" destOrd="0" presId="urn:microsoft.com/office/officeart/2005/8/layout/process1"/>
    <dgm:cxn modelId="{9A802A40-25A1-4D3E-8119-1D72A130E5D0}" type="presOf" srcId="{71941EF7-8ECE-4A8D-B4EB-D8978C2E8C26}" destId="{0AEF95EE-25C9-46AF-9E0B-CF4FFF8237ED}" srcOrd="0" destOrd="0" presId="urn:microsoft.com/office/officeart/2005/8/layout/process1"/>
    <dgm:cxn modelId="{17012952-BE45-40B3-AB70-AB7C1EDCDC8E}" type="presOf" srcId="{E4427DDC-7DB5-45C0-A5C5-45230DB1C7D7}" destId="{994E1265-7F9E-45BA-B6DE-05E506B4D04A}" srcOrd="1" destOrd="0" presId="urn:microsoft.com/office/officeart/2005/8/layout/process1"/>
    <dgm:cxn modelId="{F3A3C75C-2702-46F0-9A8F-D9AC08FC98A5}" type="presOf" srcId="{E4427DDC-7DB5-45C0-A5C5-45230DB1C7D7}" destId="{A472CE05-6807-4119-AA32-3223A122113C}" srcOrd="0" destOrd="0" presId="urn:microsoft.com/office/officeart/2005/8/layout/process1"/>
    <dgm:cxn modelId="{E9EBD45F-1046-48A7-9864-00860FADA555}" srcId="{58CECF0B-BB71-4561-ACA4-A4D004CBB4CA}" destId="{6580223B-E4C6-44C2-9AFD-9D24E346370E}" srcOrd="1" destOrd="0" parTransId="{B8686B58-B1E7-4E37-BDB3-CCBCA9217612}" sibTransId="{DC424FD2-B355-4B82-A078-A8FEAED50ACA}"/>
    <dgm:cxn modelId="{DF883F9D-A68A-4043-BE8D-8E3E6D389647}" type="presOf" srcId="{C9690009-8045-45A1-AF0E-70611499FB8E}" destId="{C3F228C5-A509-4DA0-93CD-9A9C1C200628}" srcOrd="0" destOrd="0" presId="urn:microsoft.com/office/officeart/2005/8/layout/process1"/>
    <dgm:cxn modelId="{F7C495C5-E904-468A-AF11-3EACBF0A4986}" type="presOf" srcId="{18EDEFBF-1310-4D2C-A59F-687D44B4F36E}" destId="{61ADF4D8-5CBD-4E17-ACCD-16072896F821}" srcOrd="1" destOrd="0" presId="urn:microsoft.com/office/officeart/2005/8/layout/process1"/>
    <dgm:cxn modelId="{AD1BB2A8-4D22-44BD-90AD-7160DA73A6D0}" type="presOf" srcId="{6580223B-E4C6-44C2-9AFD-9D24E346370E}" destId="{4CFE5EEF-37C5-4748-84B6-694DFE67EC9E}" srcOrd="0" destOrd="0" presId="urn:microsoft.com/office/officeart/2005/8/layout/process1"/>
    <dgm:cxn modelId="{51DD9A06-AA43-4CD5-9CF4-443C190845FD}" type="presParOf" srcId="{6E911272-0D4F-446E-B450-217A782320F5}" destId="{C3F228C5-A509-4DA0-93CD-9A9C1C200628}" srcOrd="0" destOrd="0" presId="urn:microsoft.com/office/officeart/2005/8/layout/process1"/>
    <dgm:cxn modelId="{7FA071B2-9F1D-49BC-9B5C-80676E142183}" type="presParOf" srcId="{6E911272-0D4F-446E-B450-217A782320F5}" destId="{A472CE05-6807-4119-AA32-3223A122113C}" srcOrd="1" destOrd="0" presId="urn:microsoft.com/office/officeart/2005/8/layout/process1"/>
    <dgm:cxn modelId="{981A91AB-4282-4042-95FF-8871A98D2A1D}" type="presParOf" srcId="{A472CE05-6807-4119-AA32-3223A122113C}" destId="{994E1265-7F9E-45BA-B6DE-05E506B4D04A}" srcOrd="0" destOrd="0" presId="urn:microsoft.com/office/officeart/2005/8/layout/process1"/>
    <dgm:cxn modelId="{DB80013C-3708-4EAD-94A2-EF7434F3D53F}" type="presParOf" srcId="{6E911272-0D4F-446E-B450-217A782320F5}" destId="{4CFE5EEF-37C5-4748-84B6-694DFE67EC9E}" srcOrd="2" destOrd="0" presId="urn:microsoft.com/office/officeart/2005/8/layout/process1"/>
    <dgm:cxn modelId="{7A337627-FB46-43DE-AC64-8ECBE22F2481}" type="presParOf" srcId="{6E911272-0D4F-446E-B450-217A782320F5}" destId="{9BB306D1-B41E-49FA-8CB7-0B537700BC6A}" srcOrd="3" destOrd="0" presId="urn:microsoft.com/office/officeart/2005/8/layout/process1"/>
    <dgm:cxn modelId="{BB80FBA0-91EA-4EC2-A0A6-079EE5FCCE4A}" type="presParOf" srcId="{9BB306D1-B41E-49FA-8CB7-0B537700BC6A}" destId="{333D255D-14F1-4658-B4B9-8EC41943E4EE}" srcOrd="0" destOrd="0" presId="urn:microsoft.com/office/officeart/2005/8/layout/process1"/>
    <dgm:cxn modelId="{946E1126-75A4-4061-AE45-6C84139021FB}" type="presParOf" srcId="{6E911272-0D4F-446E-B450-217A782320F5}" destId="{F182AD1C-2AC3-47E3-B06E-76976F6F99D5}" srcOrd="4" destOrd="0" presId="urn:microsoft.com/office/officeart/2005/8/layout/process1"/>
    <dgm:cxn modelId="{DAD733D5-546D-4042-A416-1CB015C39CE1}" type="presParOf" srcId="{6E911272-0D4F-446E-B450-217A782320F5}" destId="{0AEF95EE-25C9-46AF-9E0B-CF4FFF8237ED}" srcOrd="5" destOrd="0" presId="urn:microsoft.com/office/officeart/2005/8/layout/process1"/>
    <dgm:cxn modelId="{D6C388EA-B175-4572-B7C6-27375AAF3FED}" type="presParOf" srcId="{0AEF95EE-25C9-46AF-9E0B-CF4FFF8237ED}" destId="{4892E2F8-2ED9-4659-93FC-78811175F5CA}" srcOrd="0" destOrd="0" presId="urn:microsoft.com/office/officeart/2005/8/layout/process1"/>
    <dgm:cxn modelId="{C21F0A5D-34B6-4083-9A4D-E0D97E88DC73}" type="presParOf" srcId="{6E911272-0D4F-446E-B450-217A782320F5}" destId="{6FC5C217-759E-41F0-8814-7B15523ADDFF}" srcOrd="6" destOrd="0" presId="urn:microsoft.com/office/officeart/2005/8/layout/process1"/>
    <dgm:cxn modelId="{2FE77B1E-A1FD-4DD4-814E-6C690BA4460C}" type="presParOf" srcId="{6E911272-0D4F-446E-B450-217A782320F5}" destId="{772D30AA-CA47-4A23-9608-08E2BFA3D4EE}" srcOrd="7" destOrd="0" presId="urn:microsoft.com/office/officeart/2005/8/layout/process1"/>
    <dgm:cxn modelId="{965C8DBA-BD00-4CFB-B112-87267E1FB7B5}" type="presParOf" srcId="{772D30AA-CA47-4A23-9608-08E2BFA3D4EE}" destId="{2D69B793-8E9C-409A-B8CD-C963B81E551D}" srcOrd="0" destOrd="0" presId="urn:microsoft.com/office/officeart/2005/8/layout/process1"/>
    <dgm:cxn modelId="{9BA94156-0B8F-454E-A6CF-6AE137720208}" type="presParOf" srcId="{6E911272-0D4F-446E-B450-217A782320F5}" destId="{D7E28F7F-3FC6-4CDB-B511-64F6B3038CD1}" srcOrd="8" destOrd="0" presId="urn:microsoft.com/office/officeart/2005/8/layout/process1"/>
    <dgm:cxn modelId="{88B5D824-18AA-425A-8803-28F133B4E197}" type="presParOf" srcId="{6E911272-0D4F-446E-B450-217A782320F5}" destId="{1469A6C2-055E-478A-A789-4B00852141E2}" srcOrd="9" destOrd="0" presId="urn:microsoft.com/office/officeart/2005/8/layout/process1"/>
    <dgm:cxn modelId="{F0A49C58-24FE-4C3D-8BDC-3A9AABC6AD4D}" type="presParOf" srcId="{1469A6C2-055E-478A-A789-4B00852141E2}" destId="{61ADF4D8-5CBD-4E17-ACCD-16072896F821}" srcOrd="0" destOrd="0" presId="urn:microsoft.com/office/officeart/2005/8/layout/process1"/>
    <dgm:cxn modelId="{665F8D52-58F8-4ADC-8E40-6667C08DBD43}" type="presParOf" srcId="{6E911272-0D4F-446E-B450-217A782320F5}" destId="{89BD08E3-E3FD-4074-9CB6-B27D1B15D610}"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A438-B080-44F9-B7CD-5ABDD3E9767D}">
      <dsp:nvSpPr>
        <dsp:cNvPr id="0" name=""/>
        <dsp:cNvSpPr/>
      </dsp:nvSpPr>
      <dsp:spPr>
        <a:xfrm>
          <a:off x="833283" y="236623"/>
          <a:ext cx="6563032" cy="2151965"/>
        </a:xfrm>
        <a:prstGeom prst="leftRightRibbon">
          <a:avLst/>
        </a:prstGeom>
        <a:solidFill>
          <a:schemeClr val="tx1"/>
        </a:solidFill>
        <a:ln w="25400" cap="flat" cmpd="sng" algn="ctr">
          <a:solidFill>
            <a:srgbClr val="FFFF0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BAF0A435-1546-4B4F-993B-50A1440EFD16}">
      <dsp:nvSpPr>
        <dsp:cNvPr id="0" name=""/>
        <dsp:cNvSpPr/>
      </dsp:nvSpPr>
      <dsp:spPr>
        <a:xfrm>
          <a:off x="1620847" y="459412"/>
          <a:ext cx="2165800" cy="128635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2024" rIns="0" bIns="205740" numCol="1" spcCol="1270" anchor="ctr" anchorCtr="0">
          <a:noAutofit/>
        </a:bodyPr>
        <a:lstStyle/>
        <a:p>
          <a:pPr lvl="0" algn="ctr" defTabSz="2400300">
            <a:lnSpc>
              <a:spcPct val="90000"/>
            </a:lnSpc>
            <a:spcBef>
              <a:spcPct val="0"/>
            </a:spcBef>
            <a:spcAft>
              <a:spcPct val="35000"/>
            </a:spcAft>
          </a:pPr>
          <a:r>
            <a:rPr lang="en-US" sz="5400" kern="1200" dirty="0" smtClean="0">
              <a:solidFill>
                <a:srgbClr val="FFFF00"/>
              </a:solidFill>
              <a:latin typeface="Verdana" panose="020B0604030504040204" pitchFamily="34" charset="0"/>
              <a:ea typeface="Verdana" panose="020B0604030504040204" pitchFamily="34" charset="0"/>
            </a:rPr>
            <a:t>What</a:t>
          </a:r>
          <a:endParaRPr lang="en-US" sz="5400" kern="1200" dirty="0">
            <a:solidFill>
              <a:srgbClr val="FFFF00"/>
            </a:solidFill>
            <a:latin typeface="Verdana" panose="020B0604030504040204" pitchFamily="34" charset="0"/>
            <a:ea typeface="Verdana" panose="020B0604030504040204" pitchFamily="34" charset="0"/>
          </a:endParaRPr>
        </a:p>
      </dsp:txBody>
      <dsp:txXfrm>
        <a:off x="1620847" y="459412"/>
        <a:ext cx="2165800" cy="1286354"/>
      </dsp:txXfrm>
    </dsp:sp>
    <dsp:sp modelId="{834B2829-716F-4233-B203-799B21D533A7}">
      <dsp:nvSpPr>
        <dsp:cNvPr id="0" name=""/>
        <dsp:cNvSpPr/>
      </dsp:nvSpPr>
      <dsp:spPr>
        <a:xfrm>
          <a:off x="3965653" y="813070"/>
          <a:ext cx="2559582" cy="128635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2024" rIns="0" bIns="205740" numCol="1" spcCol="1270" anchor="ctr" anchorCtr="0">
          <a:noAutofit/>
        </a:bodyPr>
        <a:lstStyle/>
        <a:p>
          <a:pPr lvl="0" algn="ctr" defTabSz="2400300">
            <a:lnSpc>
              <a:spcPct val="90000"/>
            </a:lnSpc>
            <a:spcBef>
              <a:spcPct val="0"/>
            </a:spcBef>
            <a:spcAft>
              <a:spcPct val="35000"/>
            </a:spcAft>
          </a:pPr>
          <a:r>
            <a:rPr lang="en-US" sz="5400" kern="1200" dirty="0" smtClean="0">
              <a:solidFill>
                <a:srgbClr val="FFFF00"/>
              </a:solidFill>
              <a:latin typeface="Verdana" panose="020B0604030504040204" pitchFamily="34" charset="0"/>
              <a:ea typeface="Verdana" panose="020B0604030504040204" pitchFamily="34" charset="0"/>
            </a:rPr>
            <a:t>How</a:t>
          </a:r>
          <a:endParaRPr lang="en-US" sz="5400" kern="1200" dirty="0">
            <a:solidFill>
              <a:srgbClr val="FFFF00"/>
            </a:solidFill>
            <a:latin typeface="Verdana" panose="020B0604030504040204" pitchFamily="34" charset="0"/>
            <a:ea typeface="Verdana" panose="020B0604030504040204" pitchFamily="34" charset="0"/>
          </a:endParaRPr>
        </a:p>
      </dsp:txBody>
      <dsp:txXfrm>
        <a:off x="3965653" y="813070"/>
        <a:ext cx="2559582" cy="1286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228C5-A509-4DA0-93CD-9A9C1C200628}">
      <dsp:nvSpPr>
        <dsp:cNvPr id="0" name=""/>
        <dsp:cNvSpPr/>
      </dsp:nvSpPr>
      <dsp:spPr>
        <a:xfrm>
          <a:off x="147380" y="0"/>
          <a:ext cx="1053249" cy="9577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Verdana" panose="020B0604030504040204" pitchFamily="34" charset="0"/>
              <a:ea typeface="Verdana" panose="020B0604030504040204" pitchFamily="34" charset="0"/>
            </a:rPr>
            <a:t>Who Will Say It?</a:t>
          </a:r>
          <a:endParaRPr lang="en-US" sz="1400" kern="1200" dirty="0">
            <a:latin typeface="Verdana" panose="020B0604030504040204" pitchFamily="34" charset="0"/>
            <a:ea typeface="Verdana" panose="020B0604030504040204" pitchFamily="34" charset="0"/>
          </a:endParaRPr>
        </a:p>
      </dsp:txBody>
      <dsp:txXfrm>
        <a:off x="175433" y="28053"/>
        <a:ext cx="997143" cy="901692"/>
      </dsp:txXfrm>
    </dsp:sp>
    <dsp:sp modelId="{A472CE05-6807-4119-AA32-3223A122113C}">
      <dsp:nvSpPr>
        <dsp:cNvPr id="0" name=""/>
        <dsp:cNvSpPr/>
      </dsp:nvSpPr>
      <dsp:spPr>
        <a:xfrm rot="1152938">
          <a:off x="1266455" y="582263"/>
          <a:ext cx="157642" cy="2612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267772" y="626721"/>
        <a:ext cx="110349" cy="156723"/>
      </dsp:txXfrm>
    </dsp:sp>
    <dsp:sp modelId="{4CFE5EEF-37C5-4748-84B6-694DFE67EC9E}">
      <dsp:nvSpPr>
        <dsp:cNvPr id="0" name=""/>
        <dsp:cNvSpPr/>
      </dsp:nvSpPr>
      <dsp:spPr>
        <a:xfrm>
          <a:off x="1481498" y="464997"/>
          <a:ext cx="1053249" cy="9577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Verdana" panose="020B0604030504040204" pitchFamily="34" charset="0"/>
              <a:ea typeface="Verdana" panose="020B0604030504040204" pitchFamily="34" charset="0"/>
            </a:rPr>
            <a:t>What Evidence Supports It?</a:t>
          </a:r>
          <a:endParaRPr lang="en-US" sz="1400" kern="1200" dirty="0">
            <a:latin typeface="Verdana" panose="020B0604030504040204" pitchFamily="34" charset="0"/>
            <a:ea typeface="Verdana" panose="020B0604030504040204" pitchFamily="34" charset="0"/>
          </a:endParaRPr>
        </a:p>
      </dsp:txBody>
      <dsp:txXfrm>
        <a:off x="1509551" y="493050"/>
        <a:ext cx="997143" cy="901692"/>
      </dsp:txXfrm>
    </dsp:sp>
    <dsp:sp modelId="{9BB306D1-B41E-49FA-8CB7-0B537700BC6A}">
      <dsp:nvSpPr>
        <dsp:cNvPr id="0" name=""/>
        <dsp:cNvSpPr/>
      </dsp:nvSpPr>
      <dsp:spPr>
        <a:xfrm rot="20775097">
          <a:off x="2636779" y="631359"/>
          <a:ext cx="229875" cy="2612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637767" y="691795"/>
        <a:ext cx="160913" cy="156723"/>
      </dsp:txXfrm>
    </dsp:sp>
    <dsp:sp modelId="{F182AD1C-2AC3-47E3-B06E-76976F6F99D5}">
      <dsp:nvSpPr>
        <dsp:cNvPr id="0" name=""/>
        <dsp:cNvSpPr/>
      </dsp:nvSpPr>
      <dsp:spPr>
        <a:xfrm>
          <a:off x="2956047" y="0"/>
          <a:ext cx="1270303" cy="1113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Verdana" panose="020B0604030504040204" pitchFamily="34" charset="0"/>
              <a:ea typeface="Verdana" panose="020B0604030504040204" pitchFamily="34" charset="0"/>
            </a:rPr>
            <a:t>Is Information Corroborated?</a:t>
          </a:r>
          <a:endParaRPr lang="en-US" sz="1200" kern="1200" dirty="0">
            <a:latin typeface="Verdana" panose="020B0604030504040204" pitchFamily="34" charset="0"/>
            <a:ea typeface="Verdana" panose="020B0604030504040204" pitchFamily="34" charset="0"/>
          </a:endParaRPr>
        </a:p>
      </dsp:txBody>
      <dsp:txXfrm>
        <a:off x="2988650" y="32603"/>
        <a:ext cx="1205097" cy="1047928"/>
      </dsp:txXfrm>
    </dsp:sp>
    <dsp:sp modelId="{0AEF95EE-25C9-46AF-9E0B-CF4FFF8237ED}">
      <dsp:nvSpPr>
        <dsp:cNvPr id="0" name=""/>
        <dsp:cNvSpPr/>
      </dsp:nvSpPr>
      <dsp:spPr>
        <a:xfrm rot="747624">
          <a:off x="4328982" y="614257"/>
          <a:ext cx="228675" cy="2612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329790" y="659097"/>
        <a:ext cx="160073" cy="156723"/>
      </dsp:txXfrm>
    </dsp:sp>
    <dsp:sp modelId="{6FC5C217-759E-41F0-8814-7B15523ADDFF}">
      <dsp:nvSpPr>
        <dsp:cNvPr id="0" name=""/>
        <dsp:cNvSpPr/>
      </dsp:nvSpPr>
      <dsp:spPr>
        <a:xfrm>
          <a:off x="4647650" y="449791"/>
          <a:ext cx="1392817" cy="9882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Verdana" panose="020B0604030504040204" pitchFamily="34" charset="0"/>
              <a:ea typeface="Verdana" panose="020B0604030504040204" pitchFamily="34" charset="0"/>
            </a:rPr>
            <a:t>Alternative Interpretations?</a:t>
          </a:r>
          <a:endParaRPr lang="en-US" sz="1200" kern="1200" dirty="0">
            <a:latin typeface="Verdana" panose="020B0604030504040204" pitchFamily="34" charset="0"/>
            <a:ea typeface="Verdana" panose="020B0604030504040204" pitchFamily="34" charset="0"/>
          </a:endParaRPr>
        </a:p>
      </dsp:txBody>
      <dsp:txXfrm>
        <a:off x="4676594" y="478735"/>
        <a:ext cx="1334929" cy="930321"/>
      </dsp:txXfrm>
    </dsp:sp>
    <dsp:sp modelId="{772D30AA-CA47-4A23-9608-08E2BFA3D4EE}">
      <dsp:nvSpPr>
        <dsp:cNvPr id="0" name=""/>
        <dsp:cNvSpPr/>
      </dsp:nvSpPr>
      <dsp:spPr>
        <a:xfrm rot="20612565">
          <a:off x="6124264" y="554162"/>
          <a:ext cx="194022" cy="2612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125456" y="614648"/>
        <a:ext cx="135815" cy="156723"/>
      </dsp:txXfrm>
    </dsp:sp>
    <dsp:sp modelId="{D7E28F7F-3FC6-4CDB-B511-64F6B3038CD1}">
      <dsp:nvSpPr>
        <dsp:cNvPr id="0" name=""/>
        <dsp:cNvSpPr/>
      </dsp:nvSpPr>
      <dsp:spPr>
        <a:xfrm>
          <a:off x="6391550" y="0"/>
          <a:ext cx="1053249" cy="9577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Verdana" panose="020B0604030504040204" pitchFamily="34" charset="0"/>
              <a:ea typeface="Verdana" panose="020B0604030504040204" pitchFamily="34" charset="0"/>
            </a:rPr>
            <a:t>Likely Defense(s)?</a:t>
          </a:r>
          <a:endParaRPr lang="en-US" sz="1200" kern="1200" dirty="0">
            <a:latin typeface="Verdana" panose="020B0604030504040204" pitchFamily="34" charset="0"/>
            <a:ea typeface="Verdana" panose="020B0604030504040204" pitchFamily="34" charset="0"/>
          </a:endParaRPr>
        </a:p>
      </dsp:txBody>
      <dsp:txXfrm>
        <a:off x="6419603" y="28053"/>
        <a:ext cx="997143" cy="901692"/>
      </dsp:txXfrm>
    </dsp:sp>
    <dsp:sp modelId="{1469A6C2-055E-478A-A789-4B00852141E2}">
      <dsp:nvSpPr>
        <dsp:cNvPr id="0" name=""/>
        <dsp:cNvSpPr/>
      </dsp:nvSpPr>
      <dsp:spPr>
        <a:xfrm rot="1005153">
          <a:off x="7561906" y="583014"/>
          <a:ext cx="272050" cy="2612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7563569" y="623962"/>
        <a:ext cx="193689" cy="156723"/>
      </dsp:txXfrm>
    </dsp:sp>
    <dsp:sp modelId="{89BD08E3-E3FD-4074-9CB6-B27D1B15D610}">
      <dsp:nvSpPr>
        <dsp:cNvPr id="0" name=""/>
        <dsp:cNvSpPr/>
      </dsp:nvSpPr>
      <dsp:spPr>
        <a:xfrm>
          <a:off x="7936317" y="464997"/>
          <a:ext cx="1053249" cy="9577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Verdana" panose="020B0604030504040204" pitchFamily="34" charset="0"/>
              <a:ea typeface="Verdana" panose="020B0604030504040204" pitchFamily="34" charset="0"/>
            </a:rPr>
            <a:t>How to Overcome Defense(s)?</a:t>
          </a:r>
          <a:endParaRPr lang="en-US" sz="1200" kern="1200" dirty="0">
            <a:latin typeface="Verdana" panose="020B0604030504040204" pitchFamily="34" charset="0"/>
            <a:ea typeface="Verdana" panose="020B0604030504040204" pitchFamily="34" charset="0"/>
          </a:endParaRPr>
        </a:p>
      </dsp:txBody>
      <dsp:txXfrm>
        <a:off x="7964370" y="493050"/>
        <a:ext cx="997143" cy="901692"/>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900"/>
          </a:p>
        </p:txBody>
      </p:sp>
      <p:sp>
        <p:nvSpPr>
          <p:cNvPr id="48" name="Google Shape;48;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0876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11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7529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0995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518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38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7454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68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256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1273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159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0809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50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3130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8765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6639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91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626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686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3090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8837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324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524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76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2039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034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76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0942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1075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718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7569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265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331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075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777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9626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190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91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828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7095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57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2520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16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459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4391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9723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0144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4955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2317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0634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020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12912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95993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213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043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3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37118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953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49749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7001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9331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64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0747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2307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0912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655A57"/>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1 1 1" preserve="1" userDrawn="1">
  <p:cSld name="1_Blank 1 1 1">
    <p:spTree>
      <p:nvGrpSpPr>
        <p:cNvPr id="1" name="Shape 39"/>
        <p:cNvGrpSpPr/>
        <p:nvPr/>
      </p:nvGrpSpPr>
      <p:grpSpPr>
        <a:xfrm>
          <a:off x="0" y="0"/>
          <a:ext cx="0" cy="0"/>
          <a:chOff x="0" y="0"/>
          <a:chExt cx="0" cy="0"/>
        </a:xfrm>
      </p:grpSpPr>
      <p:sp>
        <p:nvSpPr>
          <p:cNvPr id="40" name="Google Shape;40;p10"/>
          <p:cNvSpPr/>
          <p:nvPr/>
        </p:nvSpPr>
        <p:spPr>
          <a:xfrm>
            <a:off x="5265419" y="137000"/>
            <a:ext cx="3754055"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1266935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30"/>
        <p:cNvGrpSpPr/>
        <p:nvPr/>
      </p:nvGrpSpPr>
      <p:grpSpPr>
        <a:xfrm>
          <a:off x="0" y="0"/>
          <a:ext cx="0" cy="0"/>
          <a:chOff x="0" y="0"/>
          <a:chExt cx="0" cy="0"/>
        </a:xfrm>
      </p:grpSpPr>
      <p:sp>
        <p:nvSpPr>
          <p:cNvPr id="31" name="Google Shape;31;p7"/>
          <p:cNvSpPr/>
          <p:nvPr/>
        </p:nvSpPr>
        <p:spPr>
          <a:xfrm>
            <a:off x="148925" y="137000"/>
            <a:ext cx="3760135"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1" preserve="1" userDrawn="1">
  <p:cSld name="1_Blank 1 1">
    <p:spTree>
      <p:nvGrpSpPr>
        <p:cNvPr id="1" name="Shape 36"/>
        <p:cNvGrpSpPr/>
        <p:nvPr/>
      </p:nvGrpSpPr>
      <p:grpSpPr>
        <a:xfrm>
          <a:off x="0" y="0"/>
          <a:ext cx="0" cy="0"/>
          <a:chOff x="0" y="0"/>
          <a:chExt cx="0" cy="0"/>
        </a:xfrm>
      </p:grpSpPr>
      <p:sp>
        <p:nvSpPr>
          <p:cNvPr id="37" name="Google Shape;37;p9"/>
          <p:cNvSpPr/>
          <p:nvPr/>
        </p:nvSpPr>
        <p:spPr>
          <a:xfrm>
            <a:off x="148925" y="137000"/>
            <a:ext cx="3744895"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821357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226473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886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96374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607156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CEC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773607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655A57"/>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
        <p:nvSpPr>
          <p:cNvPr id="10" name="Google Shape;15;p3"/>
          <p:cNvSpPr/>
          <p:nvPr userDrawn="1"/>
        </p:nvSpPr>
        <p:spPr>
          <a:xfrm>
            <a:off x="6477712" y="137000"/>
            <a:ext cx="2539962" cy="652039"/>
          </a:xfrm>
          <a:prstGeom prst="rect">
            <a:avLst/>
          </a:prstGeom>
          <a:solidFill>
            <a:srgbClr val="D2C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958640">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272333930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009FA1">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006E6D">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006E6D"/>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baseline="0">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Tree>
    <p:custDataLst>
      <p:tags r:id="rId1"/>
    </p:custData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8866AC">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02E68">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a:solidFill>
                  <a:srgbClr val="8866AC"/>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baseline="0">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20pt </a:t>
            </a:r>
            <a:r>
              <a:rPr lang="en-US" dirty="0" err="1"/>
              <a:t>Museo</a:t>
            </a:r>
            <a:r>
              <a:rPr lang="en-US" dirty="0"/>
              <a:t> 300</a:t>
            </a:r>
            <a:endParaRPr dirty="0"/>
          </a:p>
        </p:txBody>
      </p:sp>
    </p:spTree>
    <p:custDataLst>
      <p:tags r:id="rId1"/>
    </p:custDataLst>
    <p:extLst>
      <p:ext uri="{BB962C8B-B14F-4D97-AF65-F5344CB8AC3E}">
        <p14:creationId xmlns:p14="http://schemas.microsoft.com/office/powerpoint/2010/main" val="145502814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EB9540"/>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
        <p:nvSpPr>
          <p:cNvPr id="10" name="Google Shape;15;p3"/>
          <p:cNvSpPr/>
          <p:nvPr userDrawn="1"/>
        </p:nvSpPr>
        <p:spPr>
          <a:xfrm>
            <a:off x="6477712" y="137000"/>
            <a:ext cx="2539962" cy="652039"/>
          </a:xfrm>
          <a:prstGeom prst="rect">
            <a:avLst/>
          </a:prstGeom>
          <a:solidFill>
            <a:srgbClr val="EB9540">
              <a:alpha val="9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D07700">
              <a:alpha val="31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2044954486"/>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655A57"/>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
        <p:nvSpPr>
          <p:cNvPr id="10" name="Google Shape;15;p3"/>
          <p:cNvSpPr/>
          <p:nvPr userDrawn="1"/>
        </p:nvSpPr>
        <p:spPr>
          <a:xfrm>
            <a:off x="6477712" y="137000"/>
            <a:ext cx="2539962" cy="652039"/>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E4540">
              <a:alpha val="2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368395149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2045300579"/>
      </p:ext>
    </p:extLst>
  </p:cSld>
  <p:clrMapOvr>
    <a:masterClrMapping/>
  </p:clrMapOvr>
  <p:extLst mod="1">
    <p:ext uri="{DCECCB84-F9BA-43D5-87BE-67443E8EF086}">
      <p15:sldGuideLst xmlns:p15="http://schemas.microsoft.com/office/powerpoint/2012/main">
        <p15:guide id="1" orient="horz" pos="1620">
          <p15:clr>
            <a:srgbClr val="FBAE40"/>
          </p15:clr>
        </p15:guide>
        <p15:guide id="2" pos="33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8A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4"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4032818562"/>
      </p:ext>
    </p:extLst>
  </p:cSld>
  <p:clrMapOvr>
    <a:masterClrMapping/>
  </p:clrMapOvr>
  <p:extLst mod="1">
    <p:ext uri="{DCECCB84-F9BA-43D5-87BE-67443E8EF086}">
      <p15:sldGuideLst xmlns:p15="http://schemas.microsoft.com/office/powerpoint/2012/main">
        <p15:guide id="1" orient="horz" pos="1620">
          <p15:clr>
            <a:srgbClr val="FBAE40"/>
          </p15:clr>
        </p15:guide>
        <p15:guide id="2" pos="33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1 1" userDrawn="1">
  <p:cSld name="BLANK_1_1_1">
    <p:spTree>
      <p:nvGrpSpPr>
        <p:cNvPr id="1" name="Shape 39"/>
        <p:cNvGrpSpPr/>
        <p:nvPr/>
      </p:nvGrpSpPr>
      <p:grpSpPr>
        <a:xfrm>
          <a:off x="0" y="0"/>
          <a:ext cx="0" cy="0"/>
          <a:chOff x="0" y="0"/>
          <a:chExt cx="0" cy="0"/>
        </a:xfrm>
      </p:grpSpPr>
      <p:sp>
        <p:nvSpPr>
          <p:cNvPr id="40" name="Google Shape;40;p10"/>
          <p:cNvSpPr/>
          <p:nvPr/>
        </p:nvSpPr>
        <p:spPr>
          <a:xfrm>
            <a:off x="5265419" y="137000"/>
            <a:ext cx="3754055" cy="4883700"/>
          </a:xfrm>
          <a:prstGeom prst="rect">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ustDataLst>
      <p:tags r:id="rId19"/>
    </p:custDataLst>
  </p:cSld>
  <p:clrMap bg1="lt1" tx1="dk1" bg2="dk2" tx2="lt2" accent1="accent1" accent2="accent2" accent3="accent3" accent4="accent4" accent5="accent5" accent6="accent6" hlink="hlink" folHlink="folHlink"/>
  <p:sldLayoutIdLst>
    <p:sldLayoutId id="2147483648" r:id="rId1"/>
    <p:sldLayoutId id="2147483666" r:id="rId2"/>
    <p:sldLayoutId id="2147483649" r:id="rId3"/>
    <p:sldLayoutId id="2147483663" r:id="rId4"/>
    <p:sldLayoutId id="2147483664" r:id="rId5"/>
    <p:sldLayoutId id="2147483665" r:id="rId6"/>
    <p:sldLayoutId id="2147483662" r:id="rId7"/>
    <p:sldLayoutId id="2147483660" r:id="rId8"/>
    <p:sldLayoutId id="2147483656" r:id="rId9"/>
    <p:sldLayoutId id="2147483661" r:id="rId10"/>
    <p:sldLayoutId id="2147483653" r:id="rId11"/>
    <p:sldLayoutId id="2147483667" r:id="rId12"/>
    <p:sldLayoutId id="2147483668" r:id="rId13"/>
    <p:sldLayoutId id="2147483669" r:id="rId14"/>
    <p:sldLayoutId id="2147483670" r:id="rId15"/>
    <p:sldLayoutId id="2147483671" r:id="rId16"/>
    <p:sldLayoutId id="2147483658" r:id="rId17"/>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41.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48.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55.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56.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5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58.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59.xml"/><Relationship Id="rId5" Type="http://schemas.openxmlformats.org/officeDocument/2006/relationships/image" Target="../media/image43.jpg"/><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63.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67.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54.png"/><Relationship Id="rId5" Type="http://schemas.openxmlformats.org/officeDocument/2006/relationships/hyperlink" Target="http://www.courts.ca.gov/partners/312.htm" TargetMode="External"/><Relationship Id="rId4" Type="http://schemas.openxmlformats.org/officeDocument/2006/relationships/hyperlink" Target="https://leginfo.legislature.ca.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7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72.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74.xml"/></Relationships>
</file>

<file path=ppt/slides/_rels/slide5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6.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7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57.gi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77.xml"/><Relationship Id="rId4" Type="http://schemas.openxmlformats.org/officeDocument/2006/relationships/image" Target="../media/image58.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79.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80.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81.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image" Target="../media/image6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83.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84.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jpe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Rectangle 2"/>
          <p:cNvSpPr/>
          <p:nvPr/>
        </p:nvSpPr>
        <p:spPr>
          <a:xfrm>
            <a:off x="126125" y="4221699"/>
            <a:ext cx="8895412" cy="81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6125" y="3964265"/>
            <a:ext cx="8895412" cy="1056770"/>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1920240" rtlCol="0" anchor="ctr"/>
          <a:lstStyle/>
          <a:p>
            <a:pPr algn="ctr"/>
            <a:r>
              <a:rPr lang="en-US" sz="1600" dirty="0">
                <a:latin typeface="Verdana" panose="020B0604030504040204" pitchFamily="34" charset="0"/>
                <a:ea typeface="Verdana" panose="020B0604030504040204" pitchFamily="34" charset="0"/>
              </a:rPr>
              <a:t>Creating experiences that transform the heart, mind and practice.</a:t>
            </a:r>
          </a:p>
        </p:txBody>
      </p:sp>
      <p:sp>
        <p:nvSpPr>
          <p:cNvPr id="10" name="Google Shape;50;p13"/>
          <p:cNvSpPr txBox="1">
            <a:spLocks noGrp="1"/>
          </p:cNvSpPr>
          <p:nvPr>
            <p:ph type="title"/>
          </p:nvPr>
        </p:nvSpPr>
        <p:spPr>
          <a:xfrm>
            <a:off x="561844" y="2274441"/>
            <a:ext cx="8036745" cy="167273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400" dirty="0" smtClean="0">
                <a:solidFill>
                  <a:srgbClr val="6351A3"/>
                </a:solidFill>
                <a:latin typeface="Verdana" panose="020B0604030504040204" pitchFamily="34" charset="0"/>
                <a:ea typeface="Verdana" panose="020B0604030504040204" pitchFamily="34" charset="0"/>
              </a:rPr>
              <a:t>Working with the Criminal Justice System</a:t>
            </a:r>
            <a:endParaRPr sz="3200" dirty="0">
              <a:solidFill>
                <a:srgbClr val="6351A3"/>
              </a:solidFill>
              <a:latin typeface="Verdana" panose="020B0604030504040204" pitchFamily="34" charset="0"/>
              <a:ea typeface="Verdana" panose="020B0604030504040204" pitchFamily="34" charset="0"/>
            </a:endParaRPr>
          </a:p>
        </p:txBody>
      </p:sp>
      <p:pic>
        <p:nvPicPr>
          <p:cNvPr id="11" name="Google Shape;52;p13"/>
          <p:cNvPicPr preferRelativeResize="0"/>
          <p:nvPr/>
        </p:nvPicPr>
        <p:blipFill>
          <a:blip r:embed="rId4">
            <a:alphaModFix/>
          </a:blip>
          <a:stretch>
            <a:fillRect/>
          </a:stretch>
        </p:blipFill>
        <p:spPr>
          <a:xfrm>
            <a:off x="132511" y="3799672"/>
            <a:ext cx="8895412" cy="164592"/>
          </a:xfrm>
          <a:prstGeom prst="rect">
            <a:avLst/>
          </a:prstGeom>
          <a:noFill/>
          <a:ln>
            <a:noFill/>
          </a:ln>
        </p:spPr>
      </p:pic>
      <p:pic>
        <p:nvPicPr>
          <p:cNvPr id="5" name="Picture 4">
            <a:extLst>
              <a:ext uri="{FF2B5EF4-FFF2-40B4-BE49-F238E27FC236}">
                <a16:creationId xmlns:a16="http://schemas.microsoft.com/office/drawing/2014/main" id="{00398E6A-7F10-44A7-82A8-DACC0DF2D57E}"/>
              </a:ext>
            </a:extLst>
          </p:cNvPr>
          <p:cNvPicPr>
            <a:picLocks noChangeAspect="1"/>
          </p:cNvPicPr>
          <p:nvPr/>
        </p:nvPicPr>
        <p:blipFill rotWithShape="1">
          <a:blip r:embed="rId5"/>
          <a:srcRect b="22184"/>
          <a:stretch/>
        </p:blipFill>
        <p:spPr>
          <a:xfrm>
            <a:off x="393109" y="4168719"/>
            <a:ext cx="1580969" cy="61448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393" y="470302"/>
            <a:ext cx="2744438" cy="1005608"/>
          </a:xfrm>
          <a:prstGeom prst="rect">
            <a:avLst/>
          </a:prstGeom>
        </p:spPr>
      </p:pic>
    </p:spTree>
    <p:custDataLst>
      <p:tags r:id="rId1"/>
    </p:custDataLst>
    <p:extLst>
      <p:ext uri="{BB962C8B-B14F-4D97-AF65-F5344CB8AC3E}">
        <p14:creationId xmlns:p14="http://schemas.microsoft.com/office/powerpoint/2010/main" val="2535882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Verdana" panose="020B0604030504040204" pitchFamily="34" charset="0"/>
                <a:ea typeface="Verdana" panose="020B0604030504040204" pitchFamily="34" charset="0"/>
              </a:rPr>
              <a:t>Activity II: Mrs. </a:t>
            </a:r>
            <a:r>
              <a:rPr lang="en-US" dirty="0" err="1">
                <a:latin typeface="Verdana" panose="020B0604030504040204" pitchFamily="34" charset="0"/>
                <a:ea typeface="Verdana" panose="020B0604030504040204" pitchFamily="34" charset="0"/>
              </a:rPr>
              <a:t>Gask</a:t>
            </a:r>
            <a:endParaRPr lang="en-US" dirty="0">
              <a:latin typeface="Verdana" panose="020B0604030504040204" pitchFamily="34" charset="0"/>
              <a:ea typeface="Verdana" panose="020B0604030504040204" pitchFamily="34" charset="0"/>
            </a:endParaRPr>
          </a:p>
        </p:txBody>
      </p:sp>
      <p:pic>
        <p:nvPicPr>
          <p:cNvPr id="7" name="Picture 6" descr="Orange lady-1.jpg"/>
          <p:cNvPicPr>
            <a:picLocks noChangeAspect="1"/>
          </p:cNvPicPr>
          <p:nvPr/>
        </p:nvPicPr>
        <p:blipFill>
          <a:blip r:embed="rId4" cstate="print"/>
          <a:srcRect t="4051"/>
          <a:stretch>
            <a:fillRect/>
          </a:stretch>
        </p:blipFill>
        <p:spPr>
          <a:xfrm>
            <a:off x="0" y="1063927"/>
            <a:ext cx="9144000" cy="2492426"/>
          </a:xfrm>
          <a:prstGeom prst="rect">
            <a:avLst/>
          </a:prstGeom>
        </p:spPr>
      </p:pic>
      <p:sp>
        <p:nvSpPr>
          <p:cNvPr id="3" name="Rectangle 2"/>
          <p:cNvSpPr/>
          <p:nvPr/>
        </p:nvSpPr>
        <p:spPr>
          <a:xfrm>
            <a:off x="1853379" y="4020953"/>
            <a:ext cx="5289755" cy="707886"/>
          </a:xfrm>
          <a:prstGeom prst="rect">
            <a:avLst/>
          </a:prstGeom>
        </p:spPr>
        <p:txBody>
          <a:bodyPr wrap="square">
            <a:spAutoFit/>
          </a:bodyPr>
          <a:lstStyle/>
          <a:p>
            <a:pPr marL="0" indent="0" algn="ctr">
              <a:buNone/>
            </a:pPr>
            <a:r>
              <a:rPr lang="en-US" sz="2000" dirty="0">
                <a:latin typeface="Verdana" panose="020B0604030504040204" pitchFamily="34" charset="0"/>
                <a:ea typeface="Verdana" panose="020B0604030504040204" pitchFamily="34" charset="0"/>
              </a:rPr>
              <a:t>What is the role of  APS?</a:t>
            </a:r>
          </a:p>
          <a:p>
            <a:pPr marL="0" indent="0" algn="ctr">
              <a:buNone/>
            </a:pPr>
            <a:r>
              <a:rPr lang="en-US" sz="2000" dirty="0">
                <a:latin typeface="Verdana" panose="020B0604030504040204" pitchFamily="34" charset="0"/>
                <a:ea typeface="Verdana" panose="020B0604030504040204" pitchFamily="34" charset="0"/>
              </a:rPr>
              <a:t>What is the role of Law Enforcement?</a:t>
            </a:r>
          </a:p>
        </p:txBody>
      </p:sp>
    </p:spTree>
    <p:custDataLst>
      <p:tags r:id="rId1"/>
    </p:custDataLst>
    <p:extLst>
      <p:ext uri="{BB962C8B-B14F-4D97-AF65-F5344CB8AC3E}">
        <p14:creationId xmlns:p14="http://schemas.microsoft.com/office/powerpoint/2010/main" val="129380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Who’s Focused on What?</a:t>
            </a:r>
            <a:endParaRPr lang="en-US" dirty="0">
              <a:latin typeface="Verdana" panose="020B0604030504040204" pitchFamily="34" charset="0"/>
              <a:ea typeface="Verdana" panose="020B0604030504040204" pitchFamily="34" charset="0"/>
            </a:endParaRPr>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21" y="1406013"/>
            <a:ext cx="6464300" cy="3328219"/>
          </a:xfrm>
          <a:prstGeom prst="rect">
            <a:avLst/>
          </a:prstGeom>
          <a:noFill/>
          <a:ln>
            <a:noFill/>
          </a:ln>
        </p:spPr>
      </p:pic>
    </p:spTree>
    <p:custDataLst>
      <p:tags r:id="rId1"/>
    </p:custDataLst>
    <p:extLst>
      <p:ext uri="{BB962C8B-B14F-4D97-AF65-F5344CB8AC3E}">
        <p14:creationId xmlns:p14="http://schemas.microsoft.com/office/powerpoint/2010/main" val="2266851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Case Discussion</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5407742" y="899703"/>
            <a:ext cx="3387213" cy="1259451"/>
          </a:xfrm>
        </p:spPr>
        <p:txBody>
          <a:bodyPr>
            <a:normAutofit lnSpcReduction="10000"/>
          </a:bodyPr>
          <a:lstStyle/>
          <a:p>
            <a:pPr marL="0" indent="0" algn="ctr">
              <a:buNone/>
            </a:pPr>
            <a:r>
              <a:rPr lang="en-US" dirty="0">
                <a:solidFill>
                  <a:schemeClr val="tx1"/>
                </a:solidFill>
                <a:latin typeface="Verdana" panose="020B0604030504040204" pitchFamily="34" charset="0"/>
                <a:ea typeface="Verdana" panose="020B0604030504040204" pitchFamily="34" charset="0"/>
              </a:rPr>
              <a:t>Where do the roles of </a:t>
            </a:r>
            <a:endParaRPr lang="en-US" dirty="0" smtClean="0">
              <a:solidFill>
                <a:schemeClr val="tx1"/>
              </a:solidFill>
              <a:latin typeface="Verdana" panose="020B0604030504040204" pitchFamily="34" charset="0"/>
              <a:ea typeface="Verdana" panose="020B0604030504040204" pitchFamily="34" charset="0"/>
            </a:endParaRPr>
          </a:p>
          <a:p>
            <a:pPr marL="0" indent="0" algn="ctr">
              <a:buNone/>
            </a:pPr>
            <a:r>
              <a:rPr lang="en-US" dirty="0" smtClean="0">
                <a:solidFill>
                  <a:schemeClr val="tx1"/>
                </a:solidFill>
                <a:latin typeface="Verdana" panose="020B0604030504040204" pitchFamily="34" charset="0"/>
                <a:ea typeface="Verdana" panose="020B0604030504040204" pitchFamily="34" charset="0"/>
              </a:rPr>
              <a:t>APS </a:t>
            </a:r>
            <a:r>
              <a:rPr lang="en-US" dirty="0">
                <a:solidFill>
                  <a:schemeClr val="tx1"/>
                </a:solidFill>
                <a:latin typeface="Verdana" panose="020B0604030504040204" pitchFamily="34" charset="0"/>
                <a:ea typeface="Verdana" panose="020B0604030504040204" pitchFamily="34" charset="0"/>
              </a:rPr>
              <a:t>and the criminal </a:t>
            </a:r>
            <a:endParaRPr lang="en-US" dirty="0" smtClean="0">
              <a:solidFill>
                <a:schemeClr val="tx1"/>
              </a:solidFill>
              <a:latin typeface="Verdana" panose="020B0604030504040204" pitchFamily="34" charset="0"/>
              <a:ea typeface="Verdana" panose="020B0604030504040204" pitchFamily="34" charset="0"/>
            </a:endParaRPr>
          </a:p>
          <a:p>
            <a:pPr marL="0" indent="0" algn="ctr">
              <a:buNone/>
            </a:pPr>
            <a:r>
              <a:rPr lang="en-US" dirty="0" smtClean="0">
                <a:solidFill>
                  <a:schemeClr val="tx1"/>
                </a:solidFill>
                <a:latin typeface="Verdana" panose="020B0604030504040204" pitchFamily="34" charset="0"/>
                <a:ea typeface="Verdana" panose="020B0604030504040204" pitchFamily="34" charset="0"/>
              </a:rPr>
              <a:t>justice </a:t>
            </a:r>
            <a:r>
              <a:rPr lang="en-US" dirty="0">
                <a:solidFill>
                  <a:schemeClr val="tx1"/>
                </a:solidFill>
                <a:latin typeface="Verdana" panose="020B0604030504040204" pitchFamily="34" charset="0"/>
                <a:ea typeface="Verdana" panose="020B0604030504040204" pitchFamily="34" charset="0"/>
              </a:rPr>
              <a:t>system intersect?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4" descr="C:\Users\HP Compaq\AppData\Local\Microsoft\Windows\Temporary Internet Files\Content.IE5\MB5QLCDZ\MP900438935[1].jpg"/>
          <p:cNvPicPr>
            <a:picLocks noChangeAspect="1" noChangeArrowheads="1"/>
          </p:cNvPicPr>
          <p:nvPr/>
        </p:nvPicPr>
        <p:blipFill>
          <a:blip r:embed="rId4" cstate="print"/>
          <a:srcRect r="23115"/>
          <a:stretch>
            <a:fillRect/>
          </a:stretch>
        </p:blipFill>
        <p:spPr bwMode="auto">
          <a:xfrm flipH="1">
            <a:off x="521109" y="899703"/>
            <a:ext cx="2123768" cy="374854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a:off x="3844412" y="2266336"/>
            <a:ext cx="4655575" cy="2595716"/>
            <a:chOff x="1905000" y="2819400"/>
            <a:chExt cx="5050692" cy="4476750"/>
          </a:xfrm>
          <a:effectLst>
            <a:outerShdw blurRad="50800" dist="38100" dir="2700000" algn="tl" rotWithShape="0">
              <a:prstClr val="black">
                <a:alpha val="40000"/>
              </a:prstClr>
            </a:outerShdw>
          </a:effectLst>
        </p:grpSpPr>
        <p:sp>
          <p:nvSpPr>
            <p:cNvPr id="9" name="Rounded Rectangle 8"/>
            <p:cNvSpPr/>
            <p:nvPr/>
          </p:nvSpPr>
          <p:spPr>
            <a:xfrm rot="21222319">
              <a:off x="2800437" y="4696723"/>
              <a:ext cx="3733800" cy="12493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descr="http://static.howstuffworks.com/gif/police-cars-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905000" y="2819400"/>
              <a:ext cx="5050692" cy="4476750"/>
            </a:xfrm>
            <a:prstGeom prst="rect">
              <a:avLst/>
            </a:prstGeom>
            <a:noFill/>
          </p:spPr>
        </p:pic>
      </p:grpSp>
    </p:spTree>
    <p:custDataLst>
      <p:tags r:id="rId1"/>
    </p:custDataLst>
    <p:extLst>
      <p:ext uri="{BB962C8B-B14F-4D97-AF65-F5344CB8AC3E}">
        <p14:creationId xmlns:p14="http://schemas.microsoft.com/office/powerpoint/2010/main" val="349678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Intersecting Roles</a:t>
            </a:r>
            <a:endParaRPr lang="en-US" dirty="0">
              <a:latin typeface="Verdana" panose="020B0604030504040204" pitchFamily="34" charset="0"/>
              <a:ea typeface="Verdana" panose="020B0604030504040204" pitchFamily="34" charset="0"/>
            </a:endParaRPr>
          </a:p>
        </p:txBody>
      </p:sp>
      <p:sp>
        <p:nvSpPr>
          <p:cNvPr id="7" name="Content Placeholder 2"/>
          <p:cNvSpPr txBox="1">
            <a:spLocks/>
          </p:cNvSpPr>
          <p:nvPr/>
        </p:nvSpPr>
        <p:spPr>
          <a:xfrm>
            <a:off x="427703" y="904671"/>
            <a:ext cx="3711678" cy="4050839"/>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Well checks</a:t>
            </a:r>
          </a:p>
          <a:p>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Safety backup for APS</a:t>
            </a:r>
          </a:p>
          <a:p>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Advance information</a:t>
            </a:r>
          </a:p>
          <a:p>
            <a:pPr marL="342900" indent="-342900">
              <a:buFont typeface="Arial" panose="020B0604020202020204" pitchFamily="34" charset="0"/>
              <a:buChar char="•"/>
            </a:pPr>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Involuntary mental health commitments</a:t>
            </a:r>
          </a:p>
          <a:p>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Cross reporting</a:t>
            </a:r>
          </a:p>
          <a:p>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Provide APS information</a:t>
            </a:r>
          </a:p>
          <a:p>
            <a:r>
              <a:rPr lang="en-US" sz="2000" dirty="0">
                <a:solidFill>
                  <a:schemeClr val="tx1"/>
                </a:solidFill>
                <a:latin typeface="Verdana" panose="020B0604030504040204" pitchFamily="34" charset="0"/>
                <a:ea typeface="Verdana" panose="020B0604030504040204" pitchFamily="34" charset="0"/>
              </a:rPr>
              <a:t> </a:t>
            </a:r>
            <a:r>
              <a:rPr lang="en-US" sz="2000" dirty="0" smtClean="0">
                <a:solidFill>
                  <a:schemeClr val="tx1"/>
                </a:solidFill>
                <a:latin typeface="Verdana" panose="020B0604030504040204" pitchFamily="34" charset="0"/>
                <a:ea typeface="Verdana" panose="020B0604030504040204" pitchFamily="34" charset="0"/>
              </a:rPr>
              <a:t>   to LE</a:t>
            </a:r>
          </a:p>
          <a:p>
            <a:endParaRPr lang="en-US" sz="2800" dirty="0" smtClean="0"/>
          </a:p>
          <a:p>
            <a:endParaRPr lang="en-US" sz="2800" dirty="0" smtClean="0"/>
          </a:p>
          <a:p>
            <a:endParaRPr lang="en-US" dirty="0"/>
          </a:p>
        </p:txBody>
      </p:sp>
      <p:sp>
        <p:nvSpPr>
          <p:cNvPr id="8" name="Content Placeholder 5"/>
          <p:cNvSpPr txBox="1">
            <a:spLocks/>
          </p:cNvSpPr>
          <p:nvPr/>
        </p:nvSpPr>
        <p:spPr>
          <a:xfrm>
            <a:off x="4649941" y="899703"/>
            <a:ext cx="4041775" cy="38591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Testify in court as a witness</a:t>
            </a:r>
          </a:p>
          <a:p>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Arrange capacity declaration</a:t>
            </a:r>
          </a:p>
          <a:p>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Provide services</a:t>
            </a:r>
          </a:p>
          <a:p>
            <a:endParaRPr lang="en-US" sz="2000" dirty="0" smtClean="0">
              <a:solidFill>
                <a:schemeClr val="tx1"/>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smtClean="0">
                <a:solidFill>
                  <a:schemeClr val="tx1"/>
                </a:solidFill>
                <a:latin typeface="Verdana" panose="020B0604030504040204" pitchFamily="34" charset="0"/>
                <a:ea typeface="Verdana" panose="020B0604030504040204" pitchFamily="34" charset="0"/>
              </a:rPr>
              <a:t>Provide info about suspect</a:t>
            </a:r>
          </a:p>
          <a:p>
            <a:endParaRPr lang="en-US" dirty="0"/>
          </a:p>
        </p:txBody>
      </p:sp>
    </p:spTree>
    <p:custDataLst>
      <p:tags r:id="rId1"/>
    </p:custDataLst>
    <p:extLst>
      <p:ext uri="{BB962C8B-B14F-4D97-AF65-F5344CB8AC3E}">
        <p14:creationId xmlns:p14="http://schemas.microsoft.com/office/powerpoint/2010/main" val="158461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Information Sharing</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031225" y="1011801"/>
            <a:ext cx="3406877" cy="3394500"/>
          </a:xfrm>
        </p:spPr>
        <p:txBody>
          <a:bodyPr>
            <a:normAutofit/>
          </a:bodyPr>
          <a:lstStyle/>
          <a:p>
            <a:pPr lvl="0">
              <a:buClrTx/>
            </a:pPr>
            <a:r>
              <a:rPr lang="en-US" dirty="0">
                <a:solidFill>
                  <a:schemeClr val="tx1"/>
                </a:solidFill>
                <a:latin typeface="Verdana" panose="020B0604030504040204" pitchFamily="34" charset="0"/>
                <a:ea typeface="Verdana" panose="020B0604030504040204" pitchFamily="34" charset="0"/>
              </a:rPr>
              <a:t>Can APS share information with law enforcement? </a:t>
            </a:r>
            <a:endParaRPr lang="en-US" dirty="0" smtClean="0">
              <a:solidFill>
                <a:schemeClr val="tx1"/>
              </a:solidFill>
              <a:latin typeface="Verdana" panose="020B0604030504040204" pitchFamily="34" charset="0"/>
              <a:ea typeface="Verdana" panose="020B0604030504040204" pitchFamily="34" charset="0"/>
            </a:endParaRPr>
          </a:p>
          <a:p>
            <a:pPr marL="76200" lvl="0" indent="0">
              <a:buClrTx/>
              <a:buNone/>
            </a:pPr>
            <a:endParaRPr lang="en-US" dirty="0">
              <a:solidFill>
                <a:schemeClr val="tx1"/>
              </a:solidFill>
              <a:latin typeface="Verdana" panose="020B0604030504040204" pitchFamily="34" charset="0"/>
              <a:ea typeface="Verdana" panose="020B0604030504040204" pitchFamily="34" charset="0"/>
            </a:endParaRPr>
          </a:p>
          <a:p>
            <a:pPr lvl="0">
              <a:buClrTx/>
            </a:pPr>
            <a:r>
              <a:rPr lang="en-US" dirty="0">
                <a:solidFill>
                  <a:schemeClr val="tx1"/>
                </a:solidFill>
                <a:latin typeface="Verdana" panose="020B0604030504040204" pitchFamily="34" charset="0"/>
                <a:ea typeface="Verdana" panose="020B0604030504040204" pitchFamily="34" charset="0"/>
              </a:rPr>
              <a:t>Is everything in the APS file provided to law enforcement</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4" descr="C:\Users\Home\AppData\Local\Microsoft\Windows\Temporary Internet Files\Content.IE5\463J7BWL\ATL_officer_harri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255" y="813619"/>
            <a:ext cx="2664346" cy="38714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47158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Understanding the Criminal</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Justice System “Rules of the Road”</a:t>
            </a:r>
            <a:endParaRPr lang="en-US" dirty="0">
              <a:latin typeface="Verdana" panose="020B0604030504040204" pitchFamily="34" charset="0"/>
              <a:ea typeface="Verdan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206" y="899703"/>
            <a:ext cx="4361155" cy="2433432"/>
          </a:xfrm>
          <a:prstGeom prst="rect">
            <a:avLst/>
          </a:prstGeom>
        </p:spPr>
      </p:pic>
      <p:sp>
        <p:nvSpPr>
          <p:cNvPr id="3" name="Rectangle 2"/>
          <p:cNvSpPr/>
          <p:nvPr/>
        </p:nvSpPr>
        <p:spPr>
          <a:xfrm>
            <a:off x="310343" y="4190535"/>
            <a:ext cx="6490879" cy="400110"/>
          </a:xfrm>
          <a:prstGeom prst="rect">
            <a:avLst/>
          </a:prstGeom>
        </p:spPr>
        <p:txBody>
          <a:bodyPr wrap="none">
            <a:spAutoFit/>
          </a:bodyPr>
          <a:lstStyle/>
          <a:p>
            <a:pPr marL="0" indent="0">
              <a:buNone/>
            </a:pPr>
            <a:r>
              <a:rPr lang="en-US" sz="2000" dirty="0">
                <a:solidFill>
                  <a:schemeClr val="tx1"/>
                </a:solidFill>
                <a:latin typeface="Verdana" panose="020B0604030504040204" pitchFamily="34" charset="0"/>
                <a:ea typeface="Verdana" panose="020B0604030504040204" pitchFamily="34" charset="0"/>
              </a:rPr>
              <a:t>-Adversarial system designed to “elicit the truth”</a:t>
            </a:r>
          </a:p>
        </p:txBody>
      </p:sp>
    </p:spTree>
    <p:custDataLst>
      <p:tags r:id="rId1"/>
    </p:custDataLst>
    <p:extLst>
      <p:ext uri="{BB962C8B-B14F-4D97-AF65-F5344CB8AC3E}">
        <p14:creationId xmlns:p14="http://schemas.microsoft.com/office/powerpoint/2010/main" val="2022631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Two parties; different roles</a:t>
            </a:r>
            <a:endParaRPr lang="en-US" dirty="0">
              <a:latin typeface="Verdana" panose="020B0604030504040204" pitchFamily="34" charset="0"/>
              <a:ea typeface="Verdan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48" y="853919"/>
            <a:ext cx="8985108" cy="4078188"/>
          </a:xfrm>
          <a:prstGeom prst="rect">
            <a:avLst/>
          </a:prstGeom>
        </p:spPr>
      </p:pic>
      <p:sp>
        <p:nvSpPr>
          <p:cNvPr id="9" name="Content Placeholder 4"/>
          <p:cNvSpPr txBox="1">
            <a:spLocks/>
          </p:cNvSpPr>
          <p:nvPr/>
        </p:nvSpPr>
        <p:spPr>
          <a:xfrm>
            <a:off x="90948" y="853919"/>
            <a:ext cx="4041648" cy="432816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marL="0" indent="0">
              <a:buFont typeface="Trebuchet MS"/>
              <a:buNone/>
            </a:pPr>
            <a:r>
              <a:rPr lang="en-US" b="1" u="sng" dirty="0" smtClean="0">
                <a:solidFill>
                  <a:schemeClr val="bg1"/>
                </a:solidFill>
                <a:latin typeface="Verdana" panose="020B0604030504040204" pitchFamily="34" charset="0"/>
                <a:ea typeface="Verdana" panose="020B0604030504040204" pitchFamily="34" charset="0"/>
              </a:rPr>
              <a:t>Prosecution</a:t>
            </a:r>
            <a:r>
              <a:rPr lang="en-US" dirty="0" smtClean="0">
                <a:solidFill>
                  <a:schemeClr val="bg1"/>
                </a:solidFill>
                <a:latin typeface="Verdana" panose="020B0604030504040204" pitchFamily="34" charset="0"/>
                <a:ea typeface="Verdana" panose="020B0604030504040204" pitchFamily="34" charset="0"/>
              </a:rPr>
              <a:t> is the representative of the </a:t>
            </a:r>
          </a:p>
          <a:p>
            <a:pPr marL="0" indent="0">
              <a:buFont typeface="Trebuchet MS"/>
              <a:buNone/>
            </a:pPr>
            <a:r>
              <a:rPr lang="en-US" dirty="0" smtClean="0">
                <a:solidFill>
                  <a:schemeClr val="bg1"/>
                </a:solidFill>
                <a:latin typeface="Verdana" panose="020B0604030504040204" pitchFamily="34" charset="0"/>
                <a:ea typeface="Verdana" panose="020B0604030504040204" pitchFamily="34" charset="0"/>
              </a:rPr>
              <a:t>state or government *responsible for </a:t>
            </a:r>
          </a:p>
          <a:p>
            <a:pPr marL="0" indent="0">
              <a:buFont typeface="Trebuchet MS"/>
              <a:buNone/>
            </a:pPr>
            <a:r>
              <a:rPr lang="en-US" dirty="0" smtClean="0">
                <a:solidFill>
                  <a:schemeClr val="bg1"/>
                </a:solidFill>
                <a:latin typeface="Verdana" panose="020B0604030504040204" pitchFamily="34" charset="0"/>
                <a:ea typeface="Verdana" panose="020B0604030504040204" pitchFamily="34" charset="0"/>
              </a:rPr>
              <a:t>ethically prosecuting </a:t>
            </a:r>
          </a:p>
          <a:p>
            <a:pPr marL="0" indent="0">
              <a:buFont typeface="Trebuchet MS"/>
              <a:buNone/>
            </a:pPr>
            <a:r>
              <a:rPr lang="en-US" dirty="0" smtClean="0">
                <a:solidFill>
                  <a:schemeClr val="bg1"/>
                </a:solidFill>
                <a:latin typeface="Verdana" panose="020B0604030504040204" pitchFamily="34" charset="0"/>
                <a:ea typeface="Verdana" panose="020B0604030504040204" pitchFamily="34" charset="0"/>
              </a:rPr>
              <a:t>crimes</a:t>
            </a:r>
          </a:p>
          <a:p>
            <a:endParaRPr lang="en-US" dirty="0"/>
          </a:p>
        </p:txBody>
      </p:sp>
      <p:sp>
        <p:nvSpPr>
          <p:cNvPr id="11" name="Content Placeholder 5"/>
          <p:cNvSpPr txBox="1">
            <a:spLocks/>
          </p:cNvSpPr>
          <p:nvPr/>
        </p:nvSpPr>
        <p:spPr>
          <a:xfrm>
            <a:off x="4821416" y="853919"/>
            <a:ext cx="4184523" cy="319446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r"/>
            <a:r>
              <a:rPr lang="en-US" sz="2000" b="1" u="sng" dirty="0" smtClean="0">
                <a:solidFill>
                  <a:schemeClr val="bg1"/>
                </a:solidFill>
                <a:latin typeface="Verdana" panose="020B0604030504040204" pitchFamily="34" charset="0"/>
                <a:ea typeface="Verdana" panose="020B0604030504040204" pitchFamily="34" charset="0"/>
              </a:rPr>
              <a:t>Defense</a:t>
            </a:r>
            <a:r>
              <a:rPr lang="en-US" sz="2000" dirty="0" smtClean="0">
                <a:solidFill>
                  <a:schemeClr val="accent1">
                    <a:lumMod val="75000"/>
                  </a:schemeClr>
                </a:solidFill>
                <a:latin typeface="Verdana" panose="020B0604030504040204" pitchFamily="34" charset="0"/>
                <a:ea typeface="Verdana" panose="020B0604030504040204" pitchFamily="34" charset="0"/>
              </a:rPr>
              <a:t> </a:t>
            </a:r>
            <a:r>
              <a:rPr lang="en-US" sz="2000" dirty="0" smtClean="0">
                <a:solidFill>
                  <a:schemeClr val="bg1"/>
                </a:solidFill>
                <a:latin typeface="Verdana" panose="020B0604030504040204" pitchFamily="34" charset="0"/>
                <a:ea typeface="Verdana" panose="020B0604030504040204" pitchFamily="34" charset="0"/>
              </a:rPr>
              <a:t>owes total </a:t>
            </a:r>
          </a:p>
          <a:p>
            <a:pPr lvl="1" algn="r"/>
            <a:r>
              <a:rPr lang="en-US" sz="2000" dirty="0" smtClean="0">
                <a:solidFill>
                  <a:schemeClr val="bg1"/>
                </a:solidFill>
                <a:latin typeface="Verdana" panose="020B0604030504040204" pitchFamily="34" charset="0"/>
                <a:ea typeface="Verdana" panose="020B0604030504040204" pitchFamily="34" charset="0"/>
              </a:rPr>
              <a:t>allegiance to the defendant </a:t>
            </a:r>
          </a:p>
          <a:p>
            <a:pPr lvl="1" algn="r"/>
            <a:r>
              <a:rPr lang="en-US" sz="2000" dirty="0" smtClean="0">
                <a:solidFill>
                  <a:schemeClr val="bg1"/>
                </a:solidFill>
                <a:latin typeface="Verdana" panose="020B0604030504040204" pitchFamily="34" charset="0"/>
                <a:ea typeface="Verdana" panose="020B0604030504040204" pitchFamily="34" charset="0"/>
              </a:rPr>
              <a:t>*responsible for </a:t>
            </a:r>
          </a:p>
          <a:p>
            <a:pPr lvl="1" algn="r"/>
            <a:r>
              <a:rPr lang="en-US" sz="2000" dirty="0" smtClean="0">
                <a:solidFill>
                  <a:schemeClr val="bg1"/>
                </a:solidFill>
                <a:latin typeface="Verdana" panose="020B0604030504040204" pitchFamily="34" charset="0"/>
                <a:ea typeface="Verdana" panose="020B0604030504040204" pitchFamily="34" charset="0"/>
              </a:rPr>
              <a:t>protecting that person’s </a:t>
            </a:r>
          </a:p>
          <a:p>
            <a:pPr lvl="1" algn="r"/>
            <a:r>
              <a:rPr lang="en-US" sz="2000" dirty="0" smtClean="0">
                <a:solidFill>
                  <a:schemeClr val="bg1"/>
                </a:solidFill>
                <a:latin typeface="Verdana" panose="020B0604030504040204" pitchFamily="34" charset="0"/>
                <a:ea typeface="Verdana" panose="020B0604030504040204" pitchFamily="34" charset="0"/>
              </a:rPr>
              <a:t>rights and attempting </a:t>
            </a:r>
          </a:p>
          <a:p>
            <a:pPr lvl="1" algn="r"/>
            <a:r>
              <a:rPr lang="en-US" sz="2000" dirty="0" smtClean="0">
                <a:solidFill>
                  <a:schemeClr val="bg1"/>
                </a:solidFill>
                <a:latin typeface="Verdana" panose="020B0604030504040204" pitchFamily="34" charset="0"/>
                <a:ea typeface="Verdana" panose="020B0604030504040204" pitchFamily="34" charset="0"/>
              </a:rPr>
              <a:t>to get the best possible outcome</a:t>
            </a:r>
          </a:p>
          <a:p>
            <a:endParaRPr lang="en-US" sz="3200" dirty="0"/>
          </a:p>
        </p:txBody>
      </p:sp>
      <p:sp>
        <p:nvSpPr>
          <p:cNvPr id="12" name="TextBox 11"/>
          <p:cNvSpPr txBox="1"/>
          <p:nvPr/>
        </p:nvSpPr>
        <p:spPr>
          <a:xfrm>
            <a:off x="304043" y="3696316"/>
            <a:ext cx="8558917"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Verdana" panose="020B0604030504040204" pitchFamily="34" charset="0"/>
                <a:ea typeface="Verdana" panose="020B0604030504040204" pitchFamily="34" charset="0"/>
              </a:rPr>
              <a:t>Terminology Difference #2:</a:t>
            </a:r>
          </a:p>
          <a:p>
            <a:pPr algn="ctr"/>
            <a:r>
              <a:rPr lang="en-US" dirty="0" smtClean="0">
                <a:latin typeface="Verdana" panose="020B0604030504040204" pitchFamily="34" charset="0"/>
                <a:ea typeface="Verdana" panose="020B0604030504040204" pitchFamily="34" charset="0"/>
              </a:rPr>
              <a:t>Case referenced by client’s name </a:t>
            </a:r>
          </a:p>
          <a:p>
            <a:pPr algn="ctr"/>
            <a:r>
              <a:rPr lang="en-US" dirty="0" smtClean="0">
                <a:latin typeface="Verdana" panose="020B0604030504040204" pitchFamily="34" charset="0"/>
                <a:ea typeface="Verdana" panose="020B0604030504040204" pitchFamily="34" charset="0"/>
              </a:rPr>
              <a:t>vs. </a:t>
            </a:r>
          </a:p>
          <a:p>
            <a:pPr algn="ctr"/>
            <a:r>
              <a:rPr lang="en-US" dirty="0" smtClean="0">
                <a:latin typeface="Verdana" panose="020B0604030504040204" pitchFamily="34" charset="0"/>
                <a:ea typeface="Verdana" panose="020B0604030504040204" pitchFamily="34" charset="0"/>
              </a:rPr>
              <a:t>case referenced by  defendant’s name or case number</a:t>
            </a:r>
            <a:endParaRPr lang="en-US"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132847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xEl>
                                              <p:pRg st="0" end="0"/>
                                            </p:txEl>
                                          </p:spTgt>
                                        </p:tgtEl>
                                      </p:cBhvr>
                                    </p:animEffect>
                                    <p:set>
                                      <p:cBhvr>
                                        <p:cTn id="7" dur="1" fill="hold">
                                          <p:stCondLst>
                                            <p:cond delay="1999"/>
                                          </p:stCondLst>
                                        </p:cTn>
                                        <p:tgtEl>
                                          <p:spTgt spid="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9">
                                            <p:txEl>
                                              <p:pRg st="1" end="1"/>
                                            </p:txEl>
                                          </p:spTgt>
                                        </p:tgtEl>
                                      </p:cBhvr>
                                    </p:animEffect>
                                    <p:set>
                                      <p:cBhvr>
                                        <p:cTn id="12" dur="1" fill="hold">
                                          <p:stCondLst>
                                            <p:cond delay="1999"/>
                                          </p:stCondLst>
                                        </p:cTn>
                                        <p:tgtEl>
                                          <p:spTgt spid="9">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9">
                                            <p:txEl>
                                              <p:pRg st="2" end="2"/>
                                            </p:txEl>
                                          </p:spTgt>
                                        </p:tgtEl>
                                      </p:cBhvr>
                                    </p:animEffect>
                                    <p:set>
                                      <p:cBhvr>
                                        <p:cTn id="17" dur="1" fill="hold">
                                          <p:stCondLst>
                                            <p:cond delay="1999"/>
                                          </p:stCondLst>
                                        </p:cTn>
                                        <p:tgtEl>
                                          <p:spTgt spid="9">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9">
                                            <p:txEl>
                                              <p:pRg st="3" end="3"/>
                                            </p:txEl>
                                          </p:spTgt>
                                        </p:tgtEl>
                                      </p:cBhvr>
                                    </p:animEffect>
                                    <p:set>
                                      <p:cBhvr>
                                        <p:cTn id="22" dur="1" fill="hold">
                                          <p:stCondLst>
                                            <p:cond delay="1999"/>
                                          </p:stCondLst>
                                        </p:cTn>
                                        <p:tgtEl>
                                          <p:spTgt spid="9">
                                            <p:txEl>
                                              <p:pRg st="3" end="3"/>
                                            </p:txEl>
                                          </p:spTgt>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2000"/>
                                        <p:tgtEl>
                                          <p:spTgt spid="11">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2000"/>
                                        <p:tgtEl>
                                          <p:spTgt spid="11">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fade">
                                      <p:cBhvr>
                                        <p:cTn id="34" dur="2000"/>
                                        <p:tgtEl>
                                          <p:spTgt spid="11">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fade">
                                      <p:cBhvr>
                                        <p:cTn id="37" dur="2000"/>
                                        <p:tgtEl>
                                          <p:spTgt spid="11">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xEl>
                                              <p:pRg st="5" end="5"/>
                                            </p:txEl>
                                          </p:spTgt>
                                        </p:tgtEl>
                                        <p:attrNameLst>
                                          <p:attrName>style.visibility</p:attrName>
                                        </p:attrNameLst>
                                      </p:cBhvr>
                                      <p:to>
                                        <p:strVal val="visible"/>
                                      </p:to>
                                    </p:set>
                                    <p:animEffect transition="in" filter="fade">
                                      <p:cBhvr>
                                        <p:cTn id="40" dur="2000"/>
                                        <p:tgtEl>
                                          <p:spTgt spid="1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168850" y="143324"/>
            <a:ext cx="8229600" cy="857400"/>
          </a:xfrm>
        </p:spPr>
        <p:txBody>
          <a:bodyPr/>
          <a:lstStyle/>
          <a:p>
            <a:r>
              <a:rPr lang="en-US" dirty="0" smtClean="0">
                <a:latin typeface="Verdana" panose="020B0604030504040204" pitchFamily="34" charset="0"/>
                <a:ea typeface="Verdana" panose="020B0604030504040204" pitchFamily="34" charset="0"/>
              </a:rPr>
              <a:t>Burden of Proof/Standard of</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Evidence</a:t>
            </a:r>
            <a:endParaRPr lang="en-US" dirty="0">
              <a:latin typeface="Verdana" panose="020B0604030504040204" pitchFamily="34" charset="0"/>
              <a:ea typeface="Verdana" panose="020B0604030504040204" pitchFamily="34" charset="0"/>
            </a:endParaRPr>
          </a:p>
        </p:txBody>
      </p:sp>
      <p:sp>
        <p:nvSpPr>
          <p:cNvPr id="7" name="TextBox 6"/>
          <p:cNvSpPr txBox="1"/>
          <p:nvPr/>
        </p:nvSpPr>
        <p:spPr>
          <a:xfrm>
            <a:off x="0" y="899703"/>
            <a:ext cx="487679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Verdana" panose="020B0604030504040204" pitchFamily="34" charset="0"/>
                <a:ea typeface="Verdana" panose="020B0604030504040204" pitchFamily="34" charset="0"/>
              </a:rPr>
              <a:t>Terminology Difference #3:</a:t>
            </a:r>
          </a:p>
          <a:p>
            <a:pPr algn="ctr"/>
            <a:r>
              <a:rPr lang="en-US" dirty="0" smtClean="0">
                <a:latin typeface="Verdana" panose="020B0604030504040204" pitchFamily="34" charset="0"/>
                <a:ea typeface="Verdana" panose="020B0604030504040204" pitchFamily="34" charset="0"/>
              </a:rPr>
              <a:t>Standard of Proof vs. Burden of Proof</a:t>
            </a:r>
            <a:endParaRPr lang="en-US" dirty="0">
              <a:latin typeface="Verdana" panose="020B0604030504040204" pitchFamily="34" charset="0"/>
              <a:ea typeface="Verdana" panose="020B0604030504040204" pitchFamily="34" charset="0"/>
            </a:endParaRPr>
          </a:p>
        </p:txBody>
      </p:sp>
      <p:sp>
        <p:nvSpPr>
          <p:cNvPr id="8" name="Content Placeholder 5"/>
          <p:cNvSpPr txBox="1">
            <a:spLocks/>
          </p:cNvSpPr>
          <p:nvPr/>
        </p:nvSpPr>
        <p:spPr>
          <a:xfrm>
            <a:off x="168850" y="1422923"/>
            <a:ext cx="3741175" cy="3435375"/>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1"/>
            <a:r>
              <a:rPr lang="en-US" sz="2000" b="1" dirty="0" smtClean="0">
                <a:solidFill>
                  <a:schemeClr val="tx1"/>
                </a:solidFill>
                <a:latin typeface="Verdana" panose="020B0604030504040204" pitchFamily="34" charset="0"/>
                <a:ea typeface="Verdana" panose="020B0604030504040204" pitchFamily="34" charset="0"/>
              </a:rPr>
              <a:t>Preponderance of Evidence</a:t>
            </a:r>
          </a:p>
          <a:p>
            <a:pPr marL="457200" lvl="1"/>
            <a:endParaRPr lang="en-US" sz="2000" b="1" dirty="0" smtClean="0">
              <a:solidFill>
                <a:schemeClr val="tx1"/>
              </a:solidFill>
              <a:latin typeface="Verdana" panose="020B0604030504040204" pitchFamily="34" charset="0"/>
              <a:ea typeface="Verdana" panose="020B0604030504040204" pitchFamily="34" charset="0"/>
            </a:endParaRPr>
          </a:p>
          <a:p>
            <a:pPr marL="285750" lvl="1" indent="-285750">
              <a:buFontTx/>
              <a:buChar char="-"/>
            </a:pPr>
            <a:r>
              <a:rPr lang="en-US" sz="1800" dirty="0" smtClean="0">
                <a:solidFill>
                  <a:schemeClr val="tx1"/>
                </a:solidFill>
                <a:latin typeface="Verdana" panose="020B0604030504040204" pitchFamily="34" charset="0"/>
                <a:ea typeface="Verdana" panose="020B0604030504040204" pitchFamily="34" charset="0"/>
              </a:rPr>
              <a:t>More evidence in favor of a </a:t>
            </a:r>
          </a:p>
          <a:p>
            <a:pPr lvl="1"/>
            <a:r>
              <a:rPr lang="en-US" sz="1800" dirty="0">
                <a:solidFill>
                  <a:schemeClr val="tx1"/>
                </a:solidFill>
                <a:latin typeface="Verdana" panose="020B0604030504040204" pitchFamily="34" charset="0"/>
                <a:ea typeface="Verdana" panose="020B0604030504040204" pitchFamily="34" charset="0"/>
              </a:rPr>
              <a:t> </a:t>
            </a:r>
            <a:r>
              <a:rPr lang="en-US" sz="1800" dirty="0" smtClean="0">
                <a:solidFill>
                  <a:schemeClr val="tx1"/>
                </a:solidFill>
                <a:latin typeface="Verdana" panose="020B0604030504040204" pitchFamily="34" charset="0"/>
                <a:ea typeface="Verdana" panose="020B0604030504040204" pitchFamily="34" charset="0"/>
              </a:rPr>
              <a:t>   position than against it. </a:t>
            </a:r>
          </a:p>
          <a:p>
            <a:pPr marL="285750" lvl="5" indent="-285750">
              <a:buFont typeface="Arial" panose="020B0604020202020204" pitchFamily="34" charset="0"/>
              <a:buChar char="•"/>
            </a:pPr>
            <a:r>
              <a:rPr lang="en-US" sz="1800" dirty="0" smtClean="0"/>
              <a:t>	</a:t>
            </a:r>
            <a:r>
              <a:rPr lang="en-US" sz="1800" dirty="0" smtClean="0">
                <a:latin typeface="Verdana" panose="020B0604030504040204" pitchFamily="34" charset="0"/>
                <a:ea typeface="Verdana" panose="020B0604030504040204" pitchFamily="34" charset="0"/>
              </a:rPr>
              <a:t>50</a:t>
            </a:r>
            <a:r>
              <a:rPr lang="en-US" sz="1800" dirty="0">
                <a:latin typeface="Verdana" panose="020B0604030504040204" pitchFamily="34" charset="0"/>
                <a:ea typeface="Verdana" panose="020B0604030504040204" pitchFamily="34" charset="0"/>
              </a:rPr>
              <a:t>% plus anything </a:t>
            </a:r>
          </a:p>
          <a:p>
            <a:pPr marL="285750" lvl="4" indent="-285750">
              <a:buFont typeface="Arial" panose="020B0604020202020204" pitchFamily="34" charset="0"/>
              <a:buChar char="•"/>
            </a:pPr>
            <a:r>
              <a:rPr lang="en-US" sz="1800" dirty="0" smtClean="0">
                <a:latin typeface="Verdana" panose="020B0604030504040204" pitchFamily="34" charset="0"/>
                <a:ea typeface="Verdana" panose="020B0604030504040204" pitchFamily="34" charset="0"/>
              </a:rPr>
              <a:t>	Civil </a:t>
            </a:r>
            <a:r>
              <a:rPr lang="en-US" sz="1800" dirty="0">
                <a:latin typeface="Verdana" panose="020B0604030504040204" pitchFamily="34" charset="0"/>
                <a:ea typeface="Verdana" panose="020B0604030504040204" pitchFamily="34" charset="0"/>
              </a:rPr>
              <a:t>cases</a:t>
            </a:r>
          </a:p>
          <a:p>
            <a:pPr marL="285750" lvl="4" indent="-285750">
              <a:buFont typeface="Arial" panose="020B0604020202020204" pitchFamily="34" charset="0"/>
              <a:buChar char="•"/>
            </a:pPr>
            <a:r>
              <a:rPr lang="en-US" sz="1800" dirty="0" smtClean="0">
                <a:latin typeface="Verdana" panose="020B0604030504040204" pitchFamily="34" charset="0"/>
                <a:ea typeface="Verdana" panose="020B0604030504040204" pitchFamily="34" charset="0"/>
              </a:rPr>
              <a:t>	Often </a:t>
            </a:r>
            <a:r>
              <a:rPr lang="en-US" sz="1800" dirty="0">
                <a:latin typeface="Verdana" panose="020B0604030504040204" pitchFamily="34" charset="0"/>
                <a:ea typeface="Verdana" panose="020B0604030504040204" pitchFamily="34" charset="0"/>
              </a:rPr>
              <a:t>the substantiation standard for an APS investigation. </a:t>
            </a:r>
          </a:p>
          <a:p>
            <a:pPr marL="285750" lvl="4" indent="-285750">
              <a:buFont typeface="Arial" panose="020B0604020202020204" pitchFamily="34" charset="0"/>
              <a:buChar char="•"/>
            </a:pPr>
            <a:r>
              <a:rPr lang="en-US" sz="1800" dirty="0" smtClean="0">
                <a:latin typeface="Verdana" panose="020B0604030504040204" pitchFamily="34" charset="0"/>
                <a:ea typeface="Verdana" panose="020B0604030504040204" pitchFamily="34" charset="0"/>
              </a:rPr>
              <a:t>	Same </a:t>
            </a:r>
            <a:r>
              <a:rPr lang="en-US" sz="1800" dirty="0">
                <a:latin typeface="Verdana" panose="020B0604030504040204" pitchFamily="34" charset="0"/>
                <a:ea typeface="Verdana" panose="020B0604030504040204" pitchFamily="34" charset="0"/>
              </a:rPr>
              <a:t>as probable cause and is evidence needed to make an arrest</a:t>
            </a:r>
          </a:p>
          <a:p>
            <a:pPr lvl="1"/>
            <a:endParaRPr lang="en-US" sz="1800" dirty="0" smtClean="0">
              <a:solidFill>
                <a:schemeClr val="tx1"/>
              </a:solidFill>
              <a:latin typeface="Verdana" panose="020B0604030504040204" pitchFamily="34" charset="0"/>
              <a:ea typeface="Verdana" panose="020B0604030504040204" pitchFamily="34" charset="0"/>
            </a:endParaRPr>
          </a:p>
        </p:txBody>
      </p:sp>
      <p:sp>
        <p:nvSpPr>
          <p:cNvPr id="9" name="Content Placeholder 6"/>
          <p:cNvSpPr txBox="1">
            <a:spLocks/>
          </p:cNvSpPr>
          <p:nvPr/>
        </p:nvSpPr>
        <p:spPr>
          <a:xfrm>
            <a:off x="4449098" y="1422923"/>
            <a:ext cx="4660489" cy="36357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spcBef>
                <a:spcPts val="600"/>
              </a:spcBef>
              <a:buClr>
                <a:schemeClr val="accent1"/>
              </a:buClr>
            </a:pPr>
            <a:r>
              <a:rPr lang="en-US" sz="2000" b="1" dirty="0" smtClean="0">
                <a:solidFill>
                  <a:schemeClr val="tx1"/>
                </a:solidFill>
                <a:latin typeface="Verdana" panose="020B0604030504040204" pitchFamily="34" charset="0"/>
                <a:ea typeface="Verdana" panose="020B0604030504040204" pitchFamily="34" charset="0"/>
              </a:rPr>
              <a:t>Clear and Convincing Evidence</a:t>
            </a:r>
          </a:p>
          <a:p>
            <a:pPr marL="274320" lvl="1">
              <a:spcBef>
                <a:spcPts val="600"/>
              </a:spcBef>
              <a:buClr>
                <a:schemeClr val="accent1"/>
              </a:buClr>
            </a:pPr>
            <a:r>
              <a:rPr lang="en-US" sz="1800" dirty="0" smtClean="0">
                <a:solidFill>
                  <a:schemeClr val="tx1"/>
                </a:solidFill>
                <a:latin typeface="Verdana" panose="020B0604030504040204" pitchFamily="34" charset="0"/>
                <a:ea typeface="Verdana" panose="020B0604030504040204" pitchFamily="34" charset="0"/>
              </a:rPr>
              <a:t>- Highly probable that the fact is true so that the fact finder has a firm conviction or belief that the cause is true</a:t>
            </a:r>
          </a:p>
          <a:p>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8358" y="3033009"/>
            <a:ext cx="1708639" cy="1205812"/>
          </a:xfrm>
          <a:prstGeom prst="rect">
            <a:avLst/>
          </a:prstGeom>
        </p:spPr>
      </p:pic>
      <p:sp>
        <p:nvSpPr>
          <p:cNvPr id="11" name="TextBox 10"/>
          <p:cNvSpPr txBox="1"/>
          <p:nvPr/>
        </p:nvSpPr>
        <p:spPr>
          <a:xfrm>
            <a:off x="3305441" y="4348080"/>
            <a:ext cx="56388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Verdana" panose="020B0604030504040204" pitchFamily="34" charset="0"/>
                <a:ea typeface="Verdana" panose="020B0604030504040204" pitchFamily="34" charset="0"/>
              </a:rPr>
              <a:t>Terminology Difference #4:</a:t>
            </a:r>
          </a:p>
          <a:p>
            <a:pPr algn="ctr"/>
            <a:r>
              <a:rPr lang="en-US" dirty="0" smtClean="0">
                <a:latin typeface="Verdana" panose="020B0604030504040204" pitchFamily="34" charset="0"/>
                <a:ea typeface="Verdana" panose="020B0604030504040204" pitchFamily="34" charset="0"/>
              </a:rPr>
              <a:t>Preponderance of Evidence vs. Probable Cause</a:t>
            </a:r>
            <a:endParaRPr lang="en-US"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419163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9" grpId="0" build="p"/>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Burden of Proof</a:t>
            </a:r>
            <a:endParaRPr lang="en-US" dirty="0">
              <a:latin typeface="Verdana" panose="020B0604030504040204" pitchFamily="34" charset="0"/>
              <a:ea typeface="Verdana" panose="020B0604030504040204" pitchFamily="34" charset="0"/>
            </a:endParaRPr>
          </a:p>
        </p:txBody>
      </p:sp>
      <p:pic>
        <p:nvPicPr>
          <p:cNvPr id="7" name="Picture 2" descr="C:\Users\HP Compaq\AppData\Local\Microsoft\Windows\Temporary Internet Files\Content.IE5\MB5QLCDZ\MP900409268[1].jpg"/>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blip>
          <a:srcRect t="9402" b="13675"/>
          <a:stretch>
            <a:fillRect/>
          </a:stretch>
        </p:blipFill>
        <p:spPr bwMode="auto">
          <a:xfrm>
            <a:off x="0" y="634180"/>
            <a:ext cx="9144000" cy="4509319"/>
          </a:xfrm>
          <a:prstGeom prst="rect">
            <a:avLst/>
          </a:prstGeom>
          <a:noFill/>
        </p:spPr>
      </p:pic>
      <p:sp>
        <p:nvSpPr>
          <p:cNvPr id="8" name="Rectangle 7"/>
          <p:cNvSpPr/>
          <p:nvPr/>
        </p:nvSpPr>
        <p:spPr>
          <a:xfrm>
            <a:off x="0" y="1700980"/>
            <a:ext cx="9144000" cy="285136"/>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571500" y="2039578"/>
            <a:ext cx="8001000" cy="277515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r>
              <a:rPr lang="en-US" dirty="0" smtClean="0">
                <a:solidFill>
                  <a:schemeClr val="accent2"/>
                </a:solidFill>
              </a:rPr>
              <a:t>“</a:t>
            </a:r>
            <a:r>
              <a:rPr lang="en-US" dirty="0" smtClean="0">
                <a:solidFill>
                  <a:schemeClr val="accent2"/>
                </a:solidFill>
                <a:latin typeface="Verdana" panose="020B0604030504040204" pitchFamily="34" charset="0"/>
                <a:ea typeface="Verdana" panose="020B0604030504040204" pitchFamily="34" charset="0"/>
              </a:rPr>
              <a:t>Beyond a reasonable doubt” </a:t>
            </a:r>
          </a:p>
          <a:p>
            <a:pPr lvl="1">
              <a:buFont typeface="Trebuchet MS" panose="020B0603020202020204" pitchFamily="34" charset="0"/>
              <a:buChar char="_"/>
            </a:pPr>
            <a:r>
              <a:rPr lang="en-US" sz="1800" dirty="0" smtClean="0">
                <a:solidFill>
                  <a:schemeClr val="tx1"/>
                </a:solidFill>
                <a:latin typeface="Verdana" panose="020B0604030504040204" pitchFamily="34" charset="0"/>
                <a:ea typeface="Verdana" panose="020B0604030504040204" pitchFamily="34" charset="0"/>
              </a:rPr>
              <a:t>Highest legal burden of proof in law</a:t>
            </a:r>
          </a:p>
          <a:p>
            <a:pPr lvl="1">
              <a:buFont typeface="Trebuchet MS" panose="020B0603020202020204" pitchFamily="34" charset="0"/>
              <a:buChar char="_"/>
            </a:pPr>
            <a:r>
              <a:rPr lang="en-US" sz="1800" dirty="0" smtClean="0">
                <a:solidFill>
                  <a:schemeClr val="tx1"/>
                </a:solidFill>
                <a:latin typeface="Verdana" panose="020B0604030504040204" pitchFamily="34" charset="0"/>
                <a:ea typeface="Verdana" panose="020B0604030504040204" pitchFamily="34" charset="0"/>
              </a:rPr>
              <a:t>Required for a criminal conviction</a:t>
            </a:r>
          </a:p>
          <a:p>
            <a:pPr lvl="1">
              <a:buFont typeface="Trebuchet MS" panose="020B0603020202020204" pitchFamily="34" charset="0"/>
              <a:buChar char="_"/>
            </a:pPr>
            <a:r>
              <a:rPr lang="en-US" sz="1800" dirty="0" smtClean="0">
                <a:solidFill>
                  <a:schemeClr val="tx1"/>
                </a:solidFill>
                <a:latin typeface="Verdana" panose="020B0604030504040204" pitchFamily="34" charset="0"/>
                <a:ea typeface="Verdana" panose="020B0604030504040204" pitchFamily="34" charset="0"/>
              </a:rPr>
              <a:t>Proof that leaves the fact finder with an abiding conviction that the charge is true. </a:t>
            </a:r>
          </a:p>
          <a:p>
            <a:pPr lvl="1">
              <a:buFont typeface="Trebuchet MS" panose="020B0603020202020204" pitchFamily="34" charset="0"/>
              <a:buChar char="_"/>
            </a:pPr>
            <a:r>
              <a:rPr lang="en-US" sz="1800" dirty="0" smtClean="0">
                <a:solidFill>
                  <a:schemeClr val="tx1"/>
                </a:solidFill>
                <a:latin typeface="Verdana" panose="020B0604030504040204" pitchFamily="34" charset="0"/>
                <a:ea typeface="Verdana" panose="020B0604030504040204" pitchFamily="34" charset="0"/>
              </a:rPr>
              <a:t>The evidence need not eliminate all possible doubt because everything is open to some possible or imaginary doubt</a:t>
            </a:r>
          </a:p>
          <a:p>
            <a:endParaRPr lang="en-US" sz="4400" dirty="0"/>
          </a:p>
        </p:txBody>
      </p:sp>
    </p:spTree>
    <p:custDataLst>
      <p:tags r:id="rId1"/>
    </p:custDataLst>
    <p:extLst>
      <p:ext uri="{BB962C8B-B14F-4D97-AF65-F5344CB8AC3E}">
        <p14:creationId xmlns:p14="http://schemas.microsoft.com/office/powerpoint/2010/main" val="2252861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Burden of Proof</a:t>
            </a:r>
            <a:endParaRPr lang="en-US" dirty="0">
              <a:latin typeface="Verdana" panose="020B0604030504040204" pitchFamily="34" charset="0"/>
              <a:ea typeface="Verdana" panose="020B0604030504040204" pitchFamily="34" charset="0"/>
            </a:endParaRPr>
          </a:p>
        </p:txBody>
      </p:sp>
      <p:sp>
        <p:nvSpPr>
          <p:cNvPr id="7" name="Shape 6"/>
          <p:cNvSpPr/>
          <p:nvPr/>
        </p:nvSpPr>
        <p:spPr>
          <a:xfrm>
            <a:off x="324612" y="899703"/>
            <a:ext cx="8529336" cy="4016426"/>
          </a:xfrm>
          <a:prstGeom prst="swooshArrow">
            <a:avLst>
              <a:gd name="adj1" fmla="val 25000"/>
              <a:gd name="adj2" fmla="val 25000"/>
            </a:avLst>
          </a:prstGeom>
          <a:solidFill>
            <a:schemeClr val="tx1"/>
          </a:solidFill>
          <a:ln>
            <a:solidFill>
              <a:srgbClr val="FFFF00"/>
            </a:solid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prst="softRound"/>
          </a:sp3d>
        </p:spPr>
        <p:style>
          <a:lnRef idx="0">
            <a:scrgbClr r="0" g="0" b="0"/>
          </a:lnRef>
          <a:fillRef idx="3">
            <a:scrgbClr r="0" g="0" b="0"/>
          </a:fillRef>
          <a:effectRef idx="0">
            <a:scrgbClr r="0" g="0" b="0"/>
          </a:effectRef>
          <a:fontRef idx="minor">
            <a:schemeClr val="dk1">
              <a:hueOff val="0"/>
              <a:satOff val="0"/>
              <a:lumOff val="0"/>
              <a:alphaOff val="0"/>
            </a:schemeClr>
          </a:fontRef>
        </p:style>
      </p:sp>
      <p:sp>
        <p:nvSpPr>
          <p:cNvPr id="8" name="Oval 7"/>
          <p:cNvSpPr/>
          <p:nvPr/>
        </p:nvSpPr>
        <p:spPr>
          <a:xfrm>
            <a:off x="1330448" y="3796465"/>
            <a:ext cx="166516" cy="162214"/>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9" name="Oval 8"/>
          <p:cNvSpPr/>
          <p:nvPr/>
        </p:nvSpPr>
        <p:spPr>
          <a:xfrm>
            <a:off x="2686376" y="3013588"/>
            <a:ext cx="253470" cy="270387"/>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0" name="Oval 9"/>
          <p:cNvSpPr/>
          <p:nvPr/>
        </p:nvSpPr>
        <p:spPr>
          <a:xfrm>
            <a:off x="5212798" y="2205713"/>
            <a:ext cx="411924" cy="396562"/>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1" name="Oval 10"/>
          <p:cNvSpPr/>
          <p:nvPr/>
        </p:nvSpPr>
        <p:spPr>
          <a:xfrm>
            <a:off x="7128386" y="1855100"/>
            <a:ext cx="571953" cy="517839"/>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1320994" y="3908285"/>
            <a:ext cx="1882072" cy="1088951"/>
            <a:chOff x="504959" y="4706037"/>
            <a:chExt cx="1882072" cy="1428003"/>
          </a:xfrm>
        </p:grpSpPr>
        <p:sp>
          <p:nvSpPr>
            <p:cNvPr id="13" name="Rectangle 12"/>
            <p:cNvSpPr/>
            <p:nvPr/>
          </p:nvSpPr>
          <p:spPr>
            <a:xfrm>
              <a:off x="934425" y="4706037"/>
              <a:ext cx="1452606" cy="12635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p:cNvSpPr txBox="1"/>
            <p:nvPr/>
          </p:nvSpPr>
          <p:spPr>
            <a:xfrm>
              <a:off x="504959" y="4870443"/>
              <a:ext cx="1452606" cy="12635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3528" tIns="0" rIns="0" bIns="0" numCol="1" spcCol="1270" anchor="t" anchorCtr="0">
              <a:noAutofit/>
            </a:bodyPr>
            <a:lstStyle/>
            <a:p>
              <a:pPr lvl="0" algn="l" defTabSz="977900">
                <a:lnSpc>
                  <a:spcPct val="90000"/>
                </a:lnSpc>
                <a:spcBef>
                  <a:spcPct val="0"/>
                </a:spcBef>
                <a:spcAft>
                  <a:spcPct val="35000"/>
                </a:spcAft>
              </a:pPr>
              <a:r>
                <a:rPr lang="en-US" sz="1600" b="0" kern="1200" baseline="0" dirty="0" smtClean="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Reasonable suspicion</a:t>
              </a:r>
              <a:endParaRPr lang="en-US" sz="1600" b="0" kern="1200" baseline="0" dirty="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grpSp>
      <p:grpSp>
        <p:nvGrpSpPr>
          <p:cNvPr id="15" name="Group 14"/>
          <p:cNvGrpSpPr/>
          <p:nvPr/>
        </p:nvGrpSpPr>
        <p:grpSpPr>
          <a:xfrm>
            <a:off x="2686376" y="3287783"/>
            <a:ext cx="2657747" cy="1168504"/>
            <a:chOff x="2155053" y="3780159"/>
            <a:chExt cx="2657747" cy="2579333"/>
          </a:xfrm>
        </p:grpSpPr>
        <p:sp>
          <p:nvSpPr>
            <p:cNvPr id="16" name="Rectangle 15"/>
            <p:cNvSpPr/>
            <p:nvPr/>
          </p:nvSpPr>
          <p:spPr>
            <a:xfrm>
              <a:off x="2329501" y="3780159"/>
              <a:ext cx="2483299" cy="24898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p:cNvSpPr txBox="1"/>
            <p:nvPr/>
          </p:nvSpPr>
          <p:spPr>
            <a:xfrm>
              <a:off x="2155053" y="3869675"/>
              <a:ext cx="2483299" cy="24898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0048" tIns="0" rIns="0" bIns="0" numCol="1" spcCol="1270" anchor="t" anchorCtr="0">
              <a:noAutofit/>
            </a:bodyPr>
            <a:lstStyle/>
            <a:p>
              <a:pPr lvl="0" algn="l" defTabSz="977900">
                <a:lnSpc>
                  <a:spcPct val="90000"/>
                </a:lnSpc>
                <a:spcBef>
                  <a:spcPct val="0"/>
                </a:spcBef>
                <a:spcAft>
                  <a:spcPct val="35000"/>
                </a:spcAft>
              </a:pPr>
              <a:r>
                <a:rPr lang="en-US" sz="1600" b="0" kern="1200" dirty="0" smtClean="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Preponderance of the evidence</a:t>
              </a:r>
            </a:p>
            <a:p>
              <a:pPr lvl="0" algn="l" defTabSz="977900">
                <a:lnSpc>
                  <a:spcPct val="90000"/>
                </a:lnSpc>
                <a:spcBef>
                  <a:spcPct val="0"/>
                </a:spcBef>
                <a:spcAft>
                  <a:spcPct val="35000"/>
                </a:spcAft>
              </a:pPr>
              <a:r>
                <a:rPr lang="en-US" sz="1600" b="0" kern="1200" dirty="0" smtClean="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(Probable Cause)</a:t>
              </a:r>
              <a:endParaRPr lang="en-US" sz="1600" b="0" kern="1200" dirty="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grpSp>
      <p:grpSp>
        <p:nvGrpSpPr>
          <p:cNvPr id="18" name="Group 17"/>
          <p:cNvGrpSpPr/>
          <p:nvPr/>
        </p:nvGrpSpPr>
        <p:grpSpPr>
          <a:xfrm>
            <a:off x="5130538" y="2721350"/>
            <a:ext cx="2137401" cy="674194"/>
            <a:chOff x="4355600" y="2979676"/>
            <a:chExt cx="2137401" cy="2781689"/>
          </a:xfrm>
        </p:grpSpPr>
        <p:sp>
          <p:nvSpPr>
            <p:cNvPr id="19" name="Rectangle 18"/>
            <p:cNvSpPr/>
            <p:nvPr/>
          </p:nvSpPr>
          <p:spPr>
            <a:xfrm>
              <a:off x="4355600" y="2979676"/>
              <a:ext cx="2137401" cy="27816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p:cNvSpPr txBox="1"/>
            <p:nvPr/>
          </p:nvSpPr>
          <p:spPr>
            <a:xfrm>
              <a:off x="4355600" y="2979676"/>
              <a:ext cx="2137401" cy="27816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8564" tIns="0" rIns="0" bIns="0" numCol="1" spcCol="1270" anchor="t" anchorCtr="0">
              <a:noAutofit/>
            </a:bodyPr>
            <a:lstStyle/>
            <a:p>
              <a:pPr lvl="0" algn="l" defTabSz="977900">
                <a:lnSpc>
                  <a:spcPct val="90000"/>
                </a:lnSpc>
                <a:spcBef>
                  <a:spcPct val="0"/>
                </a:spcBef>
                <a:spcAft>
                  <a:spcPct val="35000"/>
                </a:spcAft>
              </a:pPr>
              <a:r>
                <a:rPr lang="en-US" sz="1600" b="0" kern="1200" dirty="0" smtClean="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Clear and convincing </a:t>
              </a:r>
              <a:endParaRPr lang="en-US" sz="1600" b="0" kern="1200" dirty="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grpSp>
      <p:grpSp>
        <p:nvGrpSpPr>
          <p:cNvPr id="21" name="Group 20"/>
          <p:cNvGrpSpPr/>
          <p:nvPr/>
        </p:nvGrpSpPr>
        <p:grpSpPr>
          <a:xfrm>
            <a:off x="6569804" y="2479540"/>
            <a:ext cx="1581126" cy="909197"/>
            <a:chOff x="5727194" y="2606986"/>
            <a:chExt cx="1581126" cy="3078153"/>
          </a:xfrm>
        </p:grpSpPr>
        <p:sp>
          <p:nvSpPr>
            <p:cNvPr id="22" name="Rectangle 21"/>
            <p:cNvSpPr/>
            <p:nvPr/>
          </p:nvSpPr>
          <p:spPr>
            <a:xfrm>
              <a:off x="5727194" y="2606986"/>
              <a:ext cx="1581126" cy="30781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p:cNvSpPr txBox="1"/>
            <p:nvPr/>
          </p:nvSpPr>
          <p:spPr>
            <a:xfrm>
              <a:off x="5727194" y="2606986"/>
              <a:ext cx="1581126" cy="30781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19586" tIns="0" rIns="0" bIns="0" numCol="1" spcCol="1270" anchor="t" anchorCtr="0">
              <a:noAutofit/>
            </a:bodyPr>
            <a:lstStyle/>
            <a:p>
              <a:pPr lvl="0" algn="l" defTabSz="977900">
                <a:spcBef>
                  <a:spcPct val="0"/>
                </a:spcBef>
              </a:pPr>
              <a:r>
                <a:rPr lang="en-US" sz="1600" b="0" kern="1200" dirty="0" smtClean="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Beyond a </a:t>
              </a:r>
            </a:p>
            <a:p>
              <a:pPr lvl="0" algn="l" defTabSz="977900">
                <a:spcBef>
                  <a:spcPct val="0"/>
                </a:spcBef>
              </a:pPr>
              <a:r>
                <a:rPr lang="en-US" sz="1600" b="0" kern="1200" dirty="0" smtClean="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reasonable doubt</a:t>
              </a:r>
              <a:endParaRPr lang="en-US" sz="1600" b="0" kern="1200" dirty="0">
                <a:solidFill>
                  <a:schemeClr val="accent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grpSp>
    </p:spTree>
    <p:custDataLst>
      <p:tags r:id="rId1"/>
    </p:custDataLst>
    <p:extLst>
      <p:ext uri="{BB962C8B-B14F-4D97-AF65-F5344CB8AC3E}">
        <p14:creationId xmlns:p14="http://schemas.microsoft.com/office/powerpoint/2010/main" val="1994443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7" name="TextBox 6"/>
          <p:cNvSpPr txBox="1"/>
          <p:nvPr/>
        </p:nvSpPr>
        <p:spPr>
          <a:xfrm>
            <a:off x="450273" y="810491"/>
            <a:ext cx="7772400" cy="2123658"/>
          </a:xfrm>
          <a:prstGeom prst="rect">
            <a:avLst/>
          </a:prstGeom>
          <a:noFill/>
        </p:spPr>
        <p:txBody>
          <a:bodyPr wrap="square" rtlCol="0">
            <a:spAutoFit/>
          </a:bodyPr>
          <a:lstStyle/>
          <a:p>
            <a:endParaRPr lang="en-US" dirty="0" smtClean="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This training (original version) was produced by the San Diego State University School of Social Work, Academy of Professional Excellence under grant #2009-SZ-B9-K008, awarded by the Office for Victims of Crime, Office of Justice Programs, U.S. Department of Justice. The opinions, findings, and conclusions or recommendations expressed in this training are those of the contributors and do not necessarily represent the official position or polices of the U.S. Department of Justice.</a:t>
            </a:r>
            <a:endParaRPr lang="en-US" dirty="0">
              <a:latin typeface="Verdana" panose="020B0604030504040204" pitchFamily="34" charset="0"/>
              <a:ea typeface="Verdana" panose="020B0604030504040204" pitchFamily="34" charset="0"/>
            </a:endParaRPr>
          </a:p>
          <a:p>
            <a:endParaRPr lang="en-US" sz="2000" b="1" dirty="0"/>
          </a:p>
        </p:txBody>
      </p:sp>
      <p:sp>
        <p:nvSpPr>
          <p:cNvPr id="8" name="TextBox 7"/>
          <p:cNvSpPr txBox="1"/>
          <p:nvPr/>
        </p:nvSpPr>
        <p:spPr>
          <a:xfrm>
            <a:off x="523567" y="3247104"/>
            <a:ext cx="7543800" cy="954107"/>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Curriculum revisions (version 2.0) was developed by the San Diego State University School of Social Work, Academy for Professional Excellence with funding from the California Department of Social Services, Adult Programs Division.</a:t>
            </a:r>
            <a:endParaRPr lang="en-US"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197496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168850" y="193607"/>
            <a:ext cx="8229600" cy="857400"/>
          </a:xfrm>
        </p:spPr>
        <p:txBody>
          <a:bodyPr/>
          <a:lstStyle/>
          <a:p>
            <a:r>
              <a:rPr lang="en-US" dirty="0">
                <a:latin typeface="Arial Black" panose="020B0A04020102020204" pitchFamily="34" charset="0"/>
              </a:rPr>
              <a:t>Activity III: What Level of Proof </a:t>
            </a:r>
            <a:r>
              <a:rPr lang="en-US" dirty="0" smtClean="0">
                <a:latin typeface="Arial Black" panose="020B0A04020102020204" pitchFamily="34" charset="0"/>
              </a:rPr>
              <a:t/>
            </a:r>
            <a:br>
              <a:rPr lang="en-US" dirty="0" smtClean="0">
                <a:latin typeface="Arial Black" panose="020B0A04020102020204" pitchFamily="34" charset="0"/>
              </a:rPr>
            </a:br>
            <a:r>
              <a:rPr lang="en-US" dirty="0" smtClean="0">
                <a:latin typeface="Arial Black" panose="020B0A04020102020204" pitchFamily="34" charset="0"/>
              </a:rPr>
              <a:t>Do </a:t>
            </a:r>
            <a:r>
              <a:rPr lang="en-US" dirty="0">
                <a:latin typeface="Arial Black" panose="020B0A04020102020204" pitchFamily="34" charset="0"/>
              </a:rPr>
              <a:t>You Have?</a:t>
            </a:r>
            <a:endParaRPr lang="en-US" dirty="0">
              <a:latin typeface="Verdana" panose="020B0604030504040204" pitchFamily="34" charset="0"/>
              <a:ea typeface="Verdana" panose="020B0604030504040204" pitchFamily="34" charset="0"/>
            </a:endParaRPr>
          </a:p>
        </p:txBody>
      </p:sp>
      <p:sp>
        <p:nvSpPr>
          <p:cNvPr id="7" name="TextBox 6"/>
          <p:cNvSpPr txBox="1"/>
          <p:nvPr/>
        </p:nvSpPr>
        <p:spPr>
          <a:xfrm>
            <a:off x="5213202" y="816393"/>
            <a:ext cx="3733800" cy="4062651"/>
          </a:xfrm>
          <a:prstGeom prst="rect">
            <a:avLst/>
          </a:prstGeom>
          <a:noFill/>
        </p:spPr>
        <p:txBody>
          <a:bodyPr wrap="square" rtlCol="0">
            <a:spAutoFit/>
          </a:bodyPr>
          <a:lstStyle/>
          <a:p>
            <a:pPr algn="ctr"/>
            <a:r>
              <a:rPr lang="en-US" sz="1800" b="1" u="sng" dirty="0" smtClean="0">
                <a:solidFill>
                  <a:schemeClr val="tx1"/>
                </a:solidFill>
                <a:latin typeface="Verdana" panose="020B0604030504040204" pitchFamily="34" charset="0"/>
                <a:ea typeface="Verdana" panose="020B0604030504040204" pitchFamily="34" charset="0"/>
                <a:cs typeface="Times New Roman" panose="02020603050405020304" pitchFamily="18" charset="0"/>
              </a:rPr>
              <a:t>Part 1- The Report:</a:t>
            </a:r>
          </a:p>
          <a:p>
            <a:endParaRPr lang="en-US" sz="1500" dirty="0" smtClean="0">
              <a:solidFill>
                <a:schemeClr val="tx1"/>
              </a:solidFill>
              <a:latin typeface="Verdana" panose="020B0604030504040204" pitchFamily="34" charset="0"/>
              <a:ea typeface="Verdana" panose="020B0604030504040204" pitchFamily="34" charset="0"/>
              <a:cs typeface="Times New Roman" panose="02020603050405020304" pitchFamily="18" charset="0"/>
            </a:endParaRPr>
          </a:p>
          <a:p>
            <a:r>
              <a:rPr lang="en-US" sz="1500" dirty="0" smtClean="0">
                <a:solidFill>
                  <a:schemeClr val="tx1"/>
                </a:solidFill>
                <a:latin typeface="Verdana" panose="020B0604030504040204" pitchFamily="34" charset="0"/>
                <a:ea typeface="Verdana" panose="020B0604030504040204" pitchFamily="34" charset="0"/>
                <a:cs typeface="Times New Roman" panose="02020603050405020304" pitchFamily="18" charset="0"/>
              </a:rPr>
              <a:t>APS receives a report that Mrs. </a:t>
            </a:r>
            <a:r>
              <a:rPr lang="en-US" sz="1500" dirty="0" err="1" smtClean="0">
                <a:solidFill>
                  <a:schemeClr val="tx1"/>
                </a:solidFill>
                <a:latin typeface="Verdana" panose="020B0604030504040204" pitchFamily="34" charset="0"/>
                <a:ea typeface="Verdana" panose="020B0604030504040204" pitchFamily="34" charset="0"/>
                <a:cs typeface="Times New Roman" panose="02020603050405020304" pitchFamily="18" charset="0"/>
              </a:rPr>
              <a:t>Xander</a:t>
            </a:r>
            <a:r>
              <a:rPr lang="en-US" sz="1500" dirty="0" smtClean="0">
                <a:solidFill>
                  <a:schemeClr val="tx1"/>
                </a:solidFill>
                <a:latin typeface="Verdana" panose="020B0604030504040204" pitchFamily="34" charset="0"/>
                <a:ea typeface="Verdana" panose="020B0604030504040204" pitchFamily="34" charset="0"/>
                <a:cs typeface="Times New Roman" panose="02020603050405020304" pitchFamily="18" charset="0"/>
              </a:rPr>
              <a:t> is being neglected by her daughter. The Reporting Party (RP) states that Mrs. </a:t>
            </a:r>
            <a:r>
              <a:rPr lang="en-US" sz="1500" dirty="0" err="1" smtClean="0">
                <a:solidFill>
                  <a:schemeClr val="tx1"/>
                </a:solidFill>
                <a:latin typeface="Verdana" panose="020B0604030504040204" pitchFamily="34" charset="0"/>
                <a:ea typeface="Verdana" panose="020B0604030504040204" pitchFamily="34" charset="0"/>
                <a:cs typeface="Times New Roman" panose="02020603050405020304" pitchFamily="18" charset="0"/>
              </a:rPr>
              <a:t>Xander</a:t>
            </a:r>
            <a:r>
              <a:rPr lang="en-US" sz="1500" dirty="0" smtClean="0">
                <a:solidFill>
                  <a:schemeClr val="tx1"/>
                </a:solidFill>
                <a:latin typeface="Verdana" panose="020B0604030504040204" pitchFamily="34" charset="0"/>
                <a:ea typeface="Verdana" panose="020B0604030504040204" pitchFamily="34" charset="0"/>
                <a:cs typeface="Times New Roman" panose="02020603050405020304" pitchFamily="18" charset="0"/>
              </a:rPr>
              <a:t> had been very friendly and social and was always very clean and groomed. A year ago, her daughter Marianne moved in to help her as </a:t>
            </a:r>
            <a:r>
              <a:rPr lang="en-US" sz="1500" dirty="0">
                <a:solidFill>
                  <a:schemeClr val="tx1"/>
                </a:solidFill>
                <a:latin typeface="Verdana" panose="020B0604030504040204" pitchFamily="34" charset="0"/>
                <a:ea typeface="Verdana" panose="020B0604030504040204" pitchFamily="34" charset="0"/>
                <a:cs typeface="Times New Roman" panose="02020603050405020304" pitchFamily="18" charset="0"/>
              </a:rPr>
              <a:t>s</a:t>
            </a:r>
            <a:r>
              <a:rPr lang="en-US" sz="1500" dirty="0" smtClean="0">
                <a:solidFill>
                  <a:schemeClr val="tx1"/>
                </a:solidFill>
                <a:latin typeface="Verdana" panose="020B0604030504040204" pitchFamily="34" charset="0"/>
                <a:ea typeface="Verdana" panose="020B0604030504040204" pitchFamily="34" charset="0"/>
                <a:cs typeface="Times New Roman" panose="02020603050405020304" pitchFamily="18" charset="0"/>
              </a:rPr>
              <a:t>he was becoming very confused and had serious arthritis so she could no longer write checks or maintain her home. The RP stated that Mrs. </a:t>
            </a:r>
            <a:r>
              <a:rPr lang="en-US" sz="1500" dirty="0" err="1" smtClean="0">
                <a:solidFill>
                  <a:schemeClr val="tx1"/>
                </a:solidFill>
                <a:latin typeface="Verdana" panose="020B0604030504040204" pitchFamily="34" charset="0"/>
                <a:ea typeface="Verdana" panose="020B0604030504040204" pitchFamily="34" charset="0"/>
                <a:cs typeface="Times New Roman" panose="02020603050405020304" pitchFamily="18" charset="0"/>
              </a:rPr>
              <a:t>Xander</a:t>
            </a:r>
            <a:r>
              <a:rPr lang="en-US" sz="1500" dirty="0" smtClean="0">
                <a:solidFill>
                  <a:schemeClr val="tx1"/>
                </a:solidFill>
                <a:latin typeface="Verdana" panose="020B0604030504040204" pitchFamily="34" charset="0"/>
                <a:ea typeface="Verdana" panose="020B0604030504040204" pitchFamily="34" charset="0"/>
                <a:cs typeface="Times New Roman" panose="02020603050405020304" pitchFamily="18" charset="0"/>
              </a:rPr>
              <a:t> came to her door and was dirty and crying. She said she was hungry, cold, and alone. </a:t>
            </a:r>
            <a:endParaRPr lang="en-US" sz="150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8" name="Picture 7" descr="canstockphoto2565350.jpg"/>
          <p:cNvPicPr>
            <a:picLocks noChangeAspect="1"/>
          </p:cNvPicPr>
          <p:nvPr/>
        </p:nvPicPr>
        <p:blipFill>
          <a:blip r:embed="rId4" cstate="print"/>
          <a:srcRect t="4444" b="60733"/>
          <a:stretch>
            <a:fillRect/>
          </a:stretch>
        </p:blipFill>
        <p:spPr>
          <a:xfrm flipH="1">
            <a:off x="412955" y="1300316"/>
            <a:ext cx="4252452" cy="2976717"/>
          </a:xfrm>
          <a:prstGeom prst="rect">
            <a:avLst/>
          </a:prstGeom>
        </p:spPr>
      </p:pic>
    </p:spTree>
    <p:custDataLst>
      <p:tags r:id="rId1"/>
    </p:custDataLst>
    <p:extLst>
      <p:ext uri="{BB962C8B-B14F-4D97-AF65-F5344CB8AC3E}">
        <p14:creationId xmlns:p14="http://schemas.microsoft.com/office/powerpoint/2010/main" val="849801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What Can You Do With This</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Level of Information?</a:t>
            </a:r>
            <a:endParaRPr lang="en-US" dirty="0">
              <a:latin typeface="Verdana" panose="020B0604030504040204" pitchFamily="34" charset="0"/>
              <a:ea typeface="Verdana" panose="020B0604030504040204" pitchFamily="34" charset="0"/>
            </a:endParaRPr>
          </a:p>
        </p:txBody>
      </p:sp>
      <p:pic>
        <p:nvPicPr>
          <p:cNvPr id="7" name="Content Placeholder 3" descr="canstockphoto1589821.jpg"/>
          <p:cNvPicPr>
            <a:picLocks noChangeAspect="1"/>
          </p:cNvPicPr>
          <p:nvPr/>
        </p:nvPicPr>
        <p:blipFill>
          <a:blip r:embed="rId4" cstate="print"/>
          <a:stretch>
            <a:fillRect/>
          </a:stretch>
        </p:blipFill>
        <p:spPr>
          <a:xfrm>
            <a:off x="1148289" y="899703"/>
            <a:ext cx="6614278" cy="3930016"/>
          </a:xfrm>
          <a:prstGeom prst="rect">
            <a:avLst/>
          </a:prstGeom>
          <a:noFill/>
          <a:ln>
            <a:noFill/>
          </a:ln>
        </p:spPr>
      </p:pic>
    </p:spTree>
    <p:custDataLst>
      <p:tags r:id="rId1"/>
    </p:custDataLst>
    <p:extLst>
      <p:ext uri="{BB962C8B-B14F-4D97-AF65-F5344CB8AC3E}">
        <p14:creationId xmlns:p14="http://schemas.microsoft.com/office/powerpoint/2010/main" val="1822492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Mrs. </a:t>
            </a:r>
            <a:r>
              <a:rPr lang="en-US" dirty="0" err="1" smtClean="0">
                <a:latin typeface="Verdana" panose="020B0604030504040204" pitchFamily="34" charset="0"/>
                <a:ea typeface="Verdana" panose="020B0604030504040204" pitchFamily="34" charset="0"/>
              </a:rPr>
              <a:t>Xander</a:t>
            </a:r>
            <a:r>
              <a:rPr lang="en-US" dirty="0" smtClean="0">
                <a:latin typeface="Verdana" panose="020B0604030504040204" pitchFamily="34" charset="0"/>
                <a:ea typeface="Verdana" panose="020B0604030504040204" pitchFamily="34" charset="0"/>
              </a:rPr>
              <a:t>, Part 2</a:t>
            </a:r>
            <a:endParaRPr lang="en-US" dirty="0">
              <a:latin typeface="Verdana" panose="020B0604030504040204" pitchFamily="34" charset="0"/>
              <a:ea typeface="Verdana" panose="020B0604030504040204" pitchFamily="34" charset="0"/>
            </a:endParaRPr>
          </a:p>
        </p:txBody>
      </p:sp>
      <p:pic>
        <p:nvPicPr>
          <p:cNvPr id="7" name="Picture 6" descr="dirty woman.jpg"/>
          <p:cNvPicPr>
            <a:picLocks noChangeAspect="1"/>
          </p:cNvPicPr>
          <p:nvPr/>
        </p:nvPicPr>
        <p:blipFill>
          <a:blip r:embed="rId4" cstate="print"/>
          <a:stretch>
            <a:fillRect/>
          </a:stretch>
        </p:blipFill>
        <p:spPr>
          <a:xfrm>
            <a:off x="1516093" y="1108588"/>
            <a:ext cx="5951507" cy="2976716"/>
          </a:xfrm>
          <a:prstGeom prst="rect">
            <a:avLst/>
          </a:prstGeom>
        </p:spPr>
      </p:pic>
    </p:spTree>
    <p:custDataLst>
      <p:tags r:id="rId1"/>
    </p:custDataLst>
    <p:extLst>
      <p:ext uri="{BB962C8B-B14F-4D97-AF65-F5344CB8AC3E}">
        <p14:creationId xmlns:p14="http://schemas.microsoft.com/office/powerpoint/2010/main" val="2245216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Discussion</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What level of proof do you have?</a:t>
            </a: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For what allegation? </a:t>
            </a: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As an APS professional, what can you do with this level of proof?</a:t>
            </a: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Do you have reasonable suspicion that any other form of abuse may be occurring?</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descr="canstockphoto268513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867400" y="990600"/>
            <a:ext cx="2632587" cy="1477297"/>
          </a:xfrm>
          <a:prstGeom prst="rect">
            <a:avLst/>
          </a:prstGeom>
        </p:spPr>
      </p:pic>
    </p:spTree>
    <p:custDataLst>
      <p:tags r:id="rId1"/>
    </p:custDataLst>
    <p:extLst>
      <p:ext uri="{BB962C8B-B14F-4D97-AF65-F5344CB8AC3E}">
        <p14:creationId xmlns:p14="http://schemas.microsoft.com/office/powerpoint/2010/main" val="4005414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Class Discussion</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8229600" cy="880909"/>
          </a:xfrm>
        </p:spPr>
        <p:txBody>
          <a:bodyPr>
            <a:normAutofit lnSpcReduction="10000"/>
          </a:bodyPr>
          <a:lstStyle/>
          <a:p>
            <a:pPr marL="0" indent="0">
              <a:buNone/>
            </a:pPr>
            <a:r>
              <a:rPr lang="en-US" dirty="0">
                <a:solidFill>
                  <a:schemeClr val="tx1"/>
                </a:solidFill>
                <a:latin typeface="Verdana" panose="020B0604030504040204" pitchFamily="34" charset="0"/>
                <a:ea typeface="Verdana" panose="020B0604030504040204" pitchFamily="34" charset="0"/>
              </a:rPr>
              <a:t>What more is needed to prove this case  </a:t>
            </a:r>
            <a:endParaRPr lang="en-US" dirty="0" smtClean="0">
              <a:solidFill>
                <a:schemeClr val="tx1"/>
              </a:solidFill>
              <a:latin typeface="Verdana" panose="020B0604030504040204" pitchFamily="34" charset="0"/>
              <a:ea typeface="Verdana" panose="020B0604030504040204" pitchFamily="34" charset="0"/>
            </a:endParaRPr>
          </a:p>
          <a:p>
            <a:pPr marL="0" indent="0">
              <a:buNone/>
            </a:pPr>
            <a:r>
              <a:rPr lang="en-US" dirty="0" smtClean="0">
                <a:solidFill>
                  <a:schemeClr val="tx1"/>
                </a:solidFill>
                <a:latin typeface="Verdana" panose="020B0604030504040204" pitchFamily="34" charset="0"/>
                <a:ea typeface="Verdana" panose="020B0604030504040204" pitchFamily="34" charset="0"/>
              </a:rPr>
              <a:t>beyond </a:t>
            </a:r>
            <a:r>
              <a:rPr lang="en-US" dirty="0">
                <a:solidFill>
                  <a:schemeClr val="tx1"/>
                </a:solidFill>
                <a:latin typeface="Verdana" panose="020B0604030504040204" pitchFamily="34" charset="0"/>
                <a:ea typeface="Verdana" panose="020B0604030504040204" pitchFamily="34" charset="0"/>
              </a:rPr>
              <a:t>a reasonable doubt?</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4" descr="C:\Users\HP Compaq\AppData\Local\Microsoft\Windows\Temporary Internet Files\Content.IE5\1J3PRJ5J\MP900432920[1].jpg"/>
          <p:cNvPicPr>
            <a:picLocks noChangeAspect="1" noChangeArrowheads="1"/>
          </p:cNvPicPr>
          <p:nvPr/>
        </p:nvPicPr>
        <p:blipFill>
          <a:blip r:embed="rId4" cstate="print"/>
          <a:srcRect t="31890"/>
          <a:stretch>
            <a:fillRect/>
          </a:stretch>
        </p:blipFill>
        <p:spPr bwMode="auto">
          <a:xfrm>
            <a:off x="11345" y="2089355"/>
            <a:ext cx="9132655" cy="3054145"/>
          </a:xfrm>
          <a:prstGeom prst="rect">
            <a:avLst/>
          </a:prstGeom>
          <a:noFill/>
        </p:spPr>
      </p:pic>
    </p:spTree>
    <p:custDataLst>
      <p:tags r:id="rId1"/>
    </p:custDataLst>
    <p:extLst>
      <p:ext uri="{BB962C8B-B14F-4D97-AF65-F5344CB8AC3E}">
        <p14:creationId xmlns:p14="http://schemas.microsoft.com/office/powerpoint/2010/main" val="3828361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Beyond Reasonable Doubt</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4"/>
            <a:ext cx="8229600" cy="3845335"/>
          </a:xfrm>
        </p:spPr>
        <p:txBody>
          <a:bodyPr>
            <a:normAutofit/>
          </a:bodyPr>
          <a:lstStyle/>
          <a:p>
            <a:pPr>
              <a:buClr>
                <a:schemeClr val="tx1"/>
              </a:buClr>
            </a:pPr>
            <a:r>
              <a:rPr lang="en-US" dirty="0">
                <a:solidFill>
                  <a:schemeClr val="tx1"/>
                </a:solidFill>
                <a:latin typeface="Verdana" panose="020B0604030504040204" pitchFamily="34" charset="0"/>
                <a:ea typeface="Verdana" panose="020B0604030504040204" pitchFamily="34" charset="0"/>
              </a:rPr>
              <a:t>Statements by Marianne</a:t>
            </a:r>
          </a:p>
          <a:p>
            <a:pPr>
              <a:buClr>
                <a:schemeClr val="tx1"/>
              </a:buClr>
            </a:pPr>
            <a:r>
              <a:rPr lang="en-US" dirty="0">
                <a:solidFill>
                  <a:schemeClr val="tx1"/>
                </a:solidFill>
                <a:latin typeface="Verdana" panose="020B0604030504040204" pitchFamily="34" charset="0"/>
                <a:ea typeface="Verdana" panose="020B0604030504040204" pitchFamily="34" charset="0"/>
              </a:rPr>
              <a:t>Confirm Marianne to provide</a:t>
            </a:r>
          </a:p>
          <a:p>
            <a:pPr marL="109728" indent="0">
              <a:buClr>
                <a:schemeClr val="tx1"/>
              </a:buClr>
              <a:buNone/>
            </a:pPr>
            <a:r>
              <a:rPr lang="en-US" dirty="0" smtClean="0">
                <a:solidFill>
                  <a:schemeClr val="tx1"/>
                </a:solidFill>
                <a:latin typeface="Verdana" panose="020B0604030504040204" pitchFamily="34" charset="0"/>
                <a:ea typeface="Verdana" panose="020B0604030504040204" pitchFamily="34" charset="0"/>
              </a:rPr>
              <a:t>    </a:t>
            </a:r>
            <a:r>
              <a:rPr lang="en-US" dirty="0">
                <a:solidFill>
                  <a:schemeClr val="tx1"/>
                </a:solidFill>
                <a:latin typeface="Verdana" panose="020B0604030504040204" pitchFamily="34" charset="0"/>
                <a:ea typeface="Verdana" panose="020B0604030504040204" pitchFamily="34" charset="0"/>
              </a:rPr>
              <a:t>care /pay bills</a:t>
            </a:r>
          </a:p>
          <a:p>
            <a:pPr>
              <a:buClr>
                <a:schemeClr val="tx1"/>
              </a:buClr>
            </a:pPr>
            <a:r>
              <a:rPr lang="en-US" dirty="0">
                <a:solidFill>
                  <a:schemeClr val="tx1"/>
                </a:solidFill>
                <a:latin typeface="Verdana" panose="020B0604030504040204" pitchFamily="34" charset="0"/>
                <a:ea typeface="Verdana" panose="020B0604030504040204" pitchFamily="34" charset="0"/>
              </a:rPr>
              <a:t>Bank records </a:t>
            </a:r>
          </a:p>
          <a:p>
            <a:pPr>
              <a:buClr>
                <a:schemeClr val="tx1"/>
              </a:buClr>
            </a:pPr>
            <a:r>
              <a:rPr lang="en-US" dirty="0">
                <a:solidFill>
                  <a:schemeClr val="tx1"/>
                </a:solidFill>
                <a:latin typeface="Verdana" panose="020B0604030504040204" pitchFamily="34" charset="0"/>
                <a:ea typeface="Verdana" panose="020B0604030504040204" pitchFamily="34" charset="0"/>
              </a:rPr>
              <a:t>Proof of unpaid bills</a:t>
            </a:r>
          </a:p>
          <a:p>
            <a:pPr>
              <a:buClr>
                <a:schemeClr val="tx1"/>
              </a:buClr>
            </a:pPr>
            <a:r>
              <a:rPr lang="en-US" dirty="0">
                <a:solidFill>
                  <a:schemeClr val="tx1"/>
                </a:solidFill>
                <a:latin typeface="Verdana" panose="020B0604030504040204" pitchFamily="34" charset="0"/>
                <a:ea typeface="Verdana" panose="020B0604030504040204" pitchFamily="34" charset="0"/>
              </a:rPr>
              <a:t>Ongoing drug investigation</a:t>
            </a:r>
          </a:p>
          <a:p>
            <a:pPr>
              <a:buClr>
                <a:schemeClr val="tx1"/>
              </a:buClr>
            </a:pPr>
            <a:r>
              <a:rPr lang="en-US" dirty="0">
                <a:solidFill>
                  <a:schemeClr val="tx1"/>
                </a:solidFill>
                <a:latin typeface="Verdana" panose="020B0604030504040204" pitchFamily="34" charset="0"/>
                <a:ea typeface="Verdana" panose="020B0604030504040204" pitchFamily="34" charset="0"/>
              </a:rPr>
              <a:t>Medical providers re: Mrs. </a:t>
            </a:r>
            <a:r>
              <a:rPr lang="en-US" dirty="0" err="1">
                <a:solidFill>
                  <a:schemeClr val="tx1"/>
                </a:solidFill>
                <a:latin typeface="Verdana" panose="020B0604030504040204" pitchFamily="34" charset="0"/>
                <a:ea typeface="Verdana" panose="020B0604030504040204" pitchFamily="34" charset="0"/>
              </a:rPr>
              <a:t>Xander’s</a:t>
            </a:r>
            <a:r>
              <a:rPr lang="en-US" dirty="0">
                <a:solidFill>
                  <a:schemeClr val="tx1"/>
                </a:solidFill>
                <a:latin typeface="Verdana" panose="020B0604030504040204" pitchFamily="34" charset="0"/>
                <a:ea typeface="Verdana" panose="020B0604030504040204" pitchFamily="34" charset="0"/>
              </a:rPr>
              <a:t> condition</a:t>
            </a:r>
          </a:p>
          <a:p>
            <a:pPr>
              <a:buClr>
                <a:schemeClr val="tx1"/>
              </a:buClr>
            </a:pPr>
            <a:r>
              <a:rPr lang="en-US" dirty="0">
                <a:solidFill>
                  <a:schemeClr val="tx1"/>
                </a:solidFill>
                <a:latin typeface="Verdana" panose="020B0604030504040204" pitchFamily="34" charset="0"/>
                <a:ea typeface="Verdana" panose="020B0604030504040204" pitchFamily="34" charset="0"/>
              </a:rPr>
              <a:t>Doctors’ statements to Marianne</a:t>
            </a:r>
          </a:p>
          <a:p>
            <a:pPr>
              <a:buClr>
                <a:schemeClr val="tx1"/>
              </a:buClr>
            </a:pPr>
            <a:r>
              <a:rPr lang="en-US" dirty="0">
                <a:solidFill>
                  <a:schemeClr val="tx1"/>
                </a:solidFill>
                <a:latin typeface="Verdana" panose="020B0604030504040204" pitchFamily="34" charset="0"/>
                <a:ea typeface="Verdana" panose="020B0604030504040204" pitchFamily="34" charset="0"/>
              </a:rPr>
              <a:t>Statement by Mrs. </a:t>
            </a:r>
            <a:r>
              <a:rPr lang="en-US" dirty="0" err="1">
                <a:solidFill>
                  <a:schemeClr val="tx1"/>
                </a:solidFill>
                <a:latin typeface="Verdana" panose="020B0604030504040204" pitchFamily="34" charset="0"/>
                <a:ea typeface="Verdana" panose="020B0604030504040204" pitchFamily="34" charset="0"/>
              </a:rPr>
              <a:t>Xander</a:t>
            </a:r>
            <a:endParaRPr lang="en-US" dirty="0">
              <a:solidFill>
                <a:schemeClr val="tx1"/>
              </a:solidFill>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5" descr="C:\Users\HP Compaq\AppData\Local\Microsoft\Windows\Temporary Internet Files\Content.IE5\MB5QLCDZ\MP900401794[1].jpg"/>
          <p:cNvPicPr>
            <a:picLocks noChangeAspect="1" noChangeArrowheads="1"/>
          </p:cNvPicPr>
          <p:nvPr/>
        </p:nvPicPr>
        <p:blipFill>
          <a:blip r:embed="rId4" cstate="print">
            <a:clrChange>
              <a:clrFrom>
                <a:srgbClr val="929292"/>
              </a:clrFrom>
              <a:clrTo>
                <a:srgbClr val="929292">
                  <a:alpha val="0"/>
                </a:srgbClr>
              </a:clrTo>
            </a:clrChange>
          </a:blip>
          <a:srcRect/>
          <a:stretch>
            <a:fillRect/>
          </a:stretch>
        </p:blipFill>
        <p:spPr bwMode="auto">
          <a:xfrm>
            <a:off x="5857629" y="899703"/>
            <a:ext cx="2101584" cy="1799303"/>
          </a:xfrm>
          <a:prstGeom prst="rect">
            <a:avLst/>
          </a:prstGeom>
          <a:noFill/>
        </p:spPr>
      </p:pic>
    </p:spTree>
    <p:custDataLst>
      <p:tags r:id="rId1"/>
    </p:custDataLst>
    <p:extLst>
      <p:ext uri="{BB962C8B-B14F-4D97-AF65-F5344CB8AC3E}">
        <p14:creationId xmlns:p14="http://schemas.microsoft.com/office/powerpoint/2010/main" val="3359831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Collaborative Relationships</a:t>
            </a:r>
            <a:endParaRPr lang="en-US" dirty="0">
              <a:latin typeface="Verdana" panose="020B0604030504040204" pitchFamily="34" charset="0"/>
              <a:ea typeface="Verdana" panose="020B0604030504040204" pitchFamily="34" charset="0"/>
            </a:endParaRPr>
          </a:p>
        </p:txBody>
      </p:sp>
      <p:pic>
        <p:nvPicPr>
          <p:cNvPr id="7" name="Picture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68850" y="899703"/>
            <a:ext cx="8901594" cy="4243797"/>
          </a:xfrm>
          <a:prstGeom prst="rect">
            <a:avLst/>
          </a:prstGeom>
        </p:spPr>
      </p:pic>
      <p:sp>
        <p:nvSpPr>
          <p:cNvPr id="8" name="Title 1"/>
          <p:cNvSpPr txBox="1">
            <a:spLocks/>
          </p:cNvSpPr>
          <p:nvPr/>
        </p:nvSpPr>
        <p:spPr>
          <a:xfrm>
            <a:off x="733447" y="1524000"/>
            <a:ext cx="7772400" cy="3505200"/>
          </a:xfrm>
          <a:prstGeom prst="rect">
            <a:avLst/>
          </a:prstGeom>
          <a:noFill/>
          <a:ln>
            <a:noFill/>
          </a:ln>
        </p:spPr>
        <p:txBody>
          <a:bodyPr spcFirstLastPara="1" wrap="square" lIns="91425" tIns="91425" rIns="91425" bIns="91425" anchor="ctr" anchorCtr="0">
            <a:normAutofit fontScale="975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45054"/>
              </a:buClr>
              <a:buSzPts val="2600"/>
              <a:buFont typeface="Trebuchet MS"/>
              <a:buNone/>
              <a:defRPr sz="2400" b="0" i="0" u="none" strike="noStrike" cap="none" baseline="0">
                <a:solidFill>
                  <a:srgbClr val="EB9540"/>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marR="0" lvl="1"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2pPr>
            <a:lvl3pPr marR="0" lvl="2"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3pPr>
            <a:lvl4pPr marR="0" lvl="3"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4pPr>
            <a:lvl5pPr marR="0" lvl="4"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5pPr>
            <a:lvl6pPr marR="0" lvl="5"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6pPr>
            <a:lvl7pPr marR="0" lvl="6"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7pPr>
            <a:lvl8pPr marR="0" lvl="7"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8pPr>
            <a:lvl9pPr marR="0" lvl="8" indent="0" algn="l" rtl="0">
              <a:lnSpc>
                <a:spcPct val="100000"/>
              </a:lnSpc>
              <a:spcBef>
                <a:spcPts val="0"/>
              </a:spcBef>
              <a:spcAft>
                <a:spcPts val="0"/>
              </a:spcAft>
              <a:buClr>
                <a:srgbClr val="045054"/>
              </a:buClr>
              <a:buSzPts val="2600"/>
              <a:buFont typeface="Trebuchet MS"/>
              <a:buNone/>
              <a:defRPr sz="2600" b="0" i="0" u="none" strike="noStrike" cap="none">
                <a:solidFill>
                  <a:srgbClr val="045054"/>
                </a:solidFill>
                <a:latin typeface="Trebuchet MS"/>
                <a:ea typeface="Trebuchet MS"/>
                <a:cs typeface="Trebuchet MS"/>
                <a:sym typeface="Trebuchet MS"/>
              </a:defRPr>
            </a:lvl9pPr>
          </a:lstStyle>
          <a:p>
            <a:r>
              <a:rPr lang="en-US" sz="3200" dirty="0" smtClean="0">
                <a:solidFill>
                  <a:srgbClr val="92D050"/>
                </a:solidFill>
              </a:rPr>
              <a:t/>
            </a:r>
            <a:br>
              <a:rPr lang="en-US" sz="3200" dirty="0" smtClean="0">
                <a:solidFill>
                  <a:srgbClr val="92D050"/>
                </a:solidFill>
              </a:rPr>
            </a:br>
            <a:r>
              <a:rPr lang="en-US" sz="3200" dirty="0" smtClean="0">
                <a:solidFill>
                  <a:srgbClr val="92D050"/>
                </a:solidFill>
              </a:rPr>
              <a:t/>
            </a:r>
            <a:br>
              <a:rPr lang="en-US" sz="3200" dirty="0" smtClean="0">
                <a:solidFill>
                  <a:srgbClr val="92D050"/>
                </a:solidFill>
              </a:rPr>
            </a:br>
            <a:r>
              <a:rPr lang="en-US" sz="2200" b="1" dirty="0" smtClean="0">
                <a:solidFill>
                  <a:schemeClr val="tx1"/>
                </a:solidFill>
                <a:latin typeface="Verdana" panose="020B0604030504040204" pitchFamily="34" charset="0"/>
                <a:ea typeface="Verdana" panose="020B0604030504040204" pitchFamily="34" charset="0"/>
              </a:rPr>
              <a:t>LE and APS should negotiate/agree who should do what and who should obtain these items.</a:t>
            </a:r>
            <a:br>
              <a:rPr lang="en-US" sz="2200" b="1" dirty="0" smtClean="0">
                <a:solidFill>
                  <a:schemeClr val="tx1"/>
                </a:solidFill>
                <a:latin typeface="Verdana" panose="020B0604030504040204" pitchFamily="34" charset="0"/>
                <a:ea typeface="Verdana" panose="020B0604030504040204" pitchFamily="34" charset="0"/>
              </a:rPr>
            </a:br>
            <a:r>
              <a:rPr lang="en-US" sz="2200" b="1" dirty="0" smtClean="0">
                <a:solidFill>
                  <a:schemeClr val="tx1"/>
                </a:solidFill>
                <a:latin typeface="Verdana" panose="020B0604030504040204" pitchFamily="34" charset="0"/>
                <a:ea typeface="Verdana" panose="020B0604030504040204" pitchFamily="34" charset="0"/>
              </a:rPr>
              <a:t/>
            </a:r>
            <a:br>
              <a:rPr lang="en-US" sz="2200" b="1" dirty="0" smtClean="0">
                <a:solidFill>
                  <a:schemeClr val="tx1"/>
                </a:solidFill>
                <a:latin typeface="Verdana" panose="020B0604030504040204" pitchFamily="34" charset="0"/>
                <a:ea typeface="Verdana" panose="020B0604030504040204" pitchFamily="34" charset="0"/>
              </a:rPr>
            </a:br>
            <a:r>
              <a:rPr lang="en-US" sz="2200" b="1" dirty="0" smtClean="0">
                <a:solidFill>
                  <a:schemeClr val="tx1"/>
                </a:solidFill>
                <a:latin typeface="Verdana" panose="020B0604030504040204" pitchFamily="34" charset="0"/>
                <a:ea typeface="Verdana" panose="020B0604030504040204" pitchFamily="34" charset="0"/>
              </a:rPr>
              <a:t>Consider the value of developing MOUs and interagency protocols and cross training.</a:t>
            </a:r>
            <a:endParaRPr lang="en-US" sz="2200" b="1" dirty="0">
              <a:solidFill>
                <a:schemeClr val="tx1"/>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3634318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EVIDENCE</a:t>
            </a:r>
            <a:endParaRPr lang="en-US" dirty="0">
              <a:latin typeface="Verdana" panose="020B0604030504040204" pitchFamily="34" charset="0"/>
              <a:ea typeface="Verdana" panose="020B0604030504040204" pitchFamily="34" charset="0"/>
            </a:endParaRPr>
          </a:p>
        </p:txBody>
      </p:sp>
      <p:grpSp>
        <p:nvGrpSpPr>
          <p:cNvPr id="7" name="Group 6"/>
          <p:cNvGrpSpPr/>
          <p:nvPr/>
        </p:nvGrpSpPr>
        <p:grpSpPr>
          <a:xfrm>
            <a:off x="2724088" y="797580"/>
            <a:ext cx="2899410" cy="2407736"/>
            <a:chOff x="1754413" y="58867"/>
            <a:chExt cx="2899410" cy="2899410"/>
          </a:xfrm>
        </p:grpSpPr>
        <p:sp>
          <p:nvSpPr>
            <p:cNvPr id="8" name="Oval 7"/>
            <p:cNvSpPr/>
            <p:nvPr/>
          </p:nvSpPr>
          <p:spPr>
            <a:xfrm>
              <a:off x="1754413" y="58867"/>
              <a:ext cx="2899410" cy="2899410"/>
            </a:xfrm>
            <a:prstGeom prst="ellipse">
              <a:avLst/>
            </a:prstGeom>
            <a:solidFill>
              <a:schemeClr val="bg2">
                <a:lumMod val="25000"/>
                <a:alpha val="50000"/>
              </a:scheme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9" name="Oval 4"/>
            <p:cNvSpPr txBox="1"/>
            <p:nvPr/>
          </p:nvSpPr>
          <p:spPr>
            <a:xfrm>
              <a:off x="2141001" y="566264"/>
              <a:ext cx="2126234" cy="13047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000" kern="1200" dirty="0" smtClean="0">
                  <a:latin typeface="Verdana" panose="020B0604030504040204" pitchFamily="34" charset="0"/>
                  <a:ea typeface="Verdana" panose="020B0604030504040204" pitchFamily="34" charset="0"/>
                </a:rPr>
                <a:t>Physical Evidence</a:t>
              </a:r>
              <a:endParaRPr lang="en-US" sz="2000" kern="1200" dirty="0">
                <a:latin typeface="Verdana" panose="020B0604030504040204" pitchFamily="34" charset="0"/>
                <a:ea typeface="Verdana" panose="020B0604030504040204" pitchFamily="34" charset="0"/>
              </a:endParaRPr>
            </a:p>
          </p:txBody>
        </p:sp>
      </p:grpSp>
      <p:grpSp>
        <p:nvGrpSpPr>
          <p:cNvPr id="10" name="Group 9"/>
          <p:cNvGrpSpPr/>
          <p:nvPr/>
        </p:nvGrpSpPr>
        <p:grpSpPr>
          <a:xfrm>
            <a:off x="1492257" y="2001448"/>
            <a:ext cx="2899410" cy="2447649"/>
            <a:chOff x="856891" y="1872535"/>
            <a:chExt cx="2899410" cy="2899410"/>
          </a:xfrm>
        </p:grpSpPr>
        <p:sp>
          <p:nvSpPr>
            <p:cNvPr id="11" name="Oval 10"/>
            <p:cNvSpPr/>
            <p:nvPr/>
          </p:nvSpPr>
          <p:spPr>
            <a:xfrm>
              <a:off x="856891" y="1872535"/>
              <a:ext cx="2899410" cy="2899410"/>
            </a:xfrm>
            <a:prstGeom prst="ellipse">
              <a:avLst/>
            </a:prstGeom>
            <a:solidFill>
              <a:srgbClr val="FFFF00">
                <a:alpha val="50000"/>
              </a:srgbClr>
            </a:solidFill>
          </p:spPr>
          <p:style>
            <a:lnRef idx="2">
              <a:schemeClr val="lt1">
                <a:hueOff val="0"/>
                <a:satOff val="0"/>
                <a:lumOff val="0"/>
                <a:alphaOff val="0"/>
              </a:schemeClr>
            </a:lnRef>
            <a:fillRef idx="1">
              <a:scrgbClr r="0" g="0" b="0"/>
            </a:fillRef>
            <a:effectRef idx="0">
              <a:schemeClr val="accent4">
                <a:alpha val="50000"/>
                <a:hueOff val="-4464770"/>
                <a:satOff val="26899"/>
                <a:lumOff val="2156"/>
                <a:alphaOff val="0"/>
              </a:schemeClr>
            </a:effectRef>
            <a:fontRef idx="minor">
              <a:schemeClr val="tx1"/>
            </a:fontRef>
          </p:style>
        </p:sp>
        <p:sp>
          <p:nvSpPr>
            <p:cNvPr id="12" name="Oval 4"/>
            <p:cNvSpPr txBox="1"/>
            <p:nvPr/>
          </p:nvSpPr>
          <p:spPr>
            <a:xfrm>
              <a:off x="1129918" y="2621549"/>
              <a:ext cx="2113542" cy="159467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000" kern="1200" dirty="0" smtClean="0">
                  <a:latin typeface="Verdana" panose="020B0604030504040204" pitchFamily="34" charset="0"/>
                  <a:ea typeface="Verdana" panose="020B0604030504040204" pitchFamily="34" charset="0"/>
                </a:rPr>
                <a:t>Confessions</a:t>
              </a:r>
              <a:endParaRPr lang="en-US" sz="2000" kern="1200" dirty="0">
                <a:latin typeface="Verdana" panose="020B0604030504040204" pitchFamily="34" charset="0"/>
                <a:ea typeface="Verdana" panose="020B0604030504040204" pitchFamily="34" charset="0"/>
              </a:endParaRPr>
            </a:p>
          </p:txBody>
        </p:sp>
      </p:grpSp>
      <p:grpSp>
        <p:nvGrpSpPr>
          <p:cNvPr id="13" name="Group 12"/>
          <p:cNvGrpSpPr/>
          <p:nvPr/>
        </p:nvGrpSpPr>
        <p:grpSpPr>
          <a:xfrm>
            <a:off x="4111564" y="2001448"/>
            <a:ext cx="2899410" cy="2634462"/>
            <a:chOff x="3137756" y="1901964"/>
            <a:chExt cx="2899410" cy="2899410"/>
          </a:xfrm>
        </p:grpSpPr>
        <p:sp>
          <p:nvSpPr>
            <p:cNvPr id="14" name="Oval 13"/>
            <p:cNvSpPr/>
            <p:nvPr/>
          </p:nvSpPr>
          <p:spPr>
            <a:xfrm>
              <a:off x="3137756" y="1901964"/>
              <a:ext cx="2899410" cy="2899410"/>
            </a:xfrm>
            <a:prstGeom prst="ellipse">
              <a:avLst/>
            </a:prstGeom>
            <a:solidFill>
              <a:schemeClr val="tx2">
                <a:lumMod val="60000"/>
                <a:lumOff val="40000"/>
                <a:alpha val="50000"/>
              </a:schemeClr>
            </a:solidFill>
          </p:spPr>
          <p:style>
            <a:lnRef idx="2">
              <a:schemeClr val="lt1">
                <a:hueOff val="0"/>
                <a:satOff val="0"/>
                <a:lumOff val="0"/>
                <a:alphaOff val="0"/>
              </a:schemeClr>
            </a:lnRef>
            <a:fillRef idx="1">
              <a:scrgbClr r="0" g="0" b="0"/>
            </a:fillRef>
            <a:effectRef idx="0">
              <a:schemeClr val="accent4">
                <a:alpha val="50000"/>
                <a:hueOff val="-2232385"/>
                <a:satOff val="13449"/>
                <a:lumOff val="1078"/>
                <a:alphaOff val="0"/>
              </a:schemeClr>
            </a:effectRef>
            <a:fontRef idx="minor">
              <a:schemeClr val="tx1"/>
            </a:fontRef>
          </p:style>
        </p:sp>
        <p:sp>
          <p:nvSpPr>
            <p:cNvPr id="15" name="Oval 4"/>
            <p:cNvSpPr txBox="1"/>
            <p:nvPr/>
          </p:nvSpPr>
          <p:spPr>
            <a:xfrm>
              <a:off x="3717638" y="2513109"/>
              <a:ext cx="1739646" cy="15946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000" kern="1200" dirty="0" smtClean="0">
                  <a:latin typeface="Verdana" panose="020B0604030504040204" pitchFamily="34" charset="0"/>
                  <a:ea typeface="Verdana" panose="020B0604030504040204" pitchFamily="34" charset="0"/>
                </a:rPr>
                <a:t>Witnesses</a:t>
              </a:r>
              <a:endParaRPr lang="en-US" sz="2000" kern="1200" dirty="0">
                <a:latin typeface="Verdana" panose="020B0604030504040204" pitchFamily="34" charset="0"/>
                <a:ea typeface="Verdana" panose="020B0604030504040204" pitchFamily="34" charset="0"/>
              </a:endParaRPr>
            </a:p>
          </p:txBody>
        </p:sp>
      </p:grpSp>
    </p:spTree>
    <p:custDataLst>
      <p:tags r:id="rId1"/>
    </p:custDataLst>
    <p:extLst>
      <p:ext uri="{BB962C8B-B14F-4D97-AF65-F5344CB8AC3E}">
        <p14:creationId xmlns:p14="http://schemas.microsoft.com/office/powerpoint/2010/main" val="3472582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Investigative Mindset</a:t>
            </a:r>
            <a:endParaRPr lang="en-US" dirty="0">
              <a:latin typeface="Verdana" panose="020B0604030504040204" pitchFamily="34" charset="0"/>
              <a:ea typeface="Verdana" panose="020B0604030504040204" pitchFamily="34" charset="0"/>
            </a:endParaRPr>
          </a:p>
        </p:txBody>
      </p:sp>
      <p:graphicFrame>
        <p:nvGraphicFramePr>
          <p:cNvPr id="9" name="Content Placeholder 6"/>
          <p:cNvGraphicFramePr>
            <a:graphicFrameLocks/>
          </p:cNvGraphicFramePr>
          <p:nvPr>
            <p:extLst>
              <p:ext uri="{D42A27DB-BD31-4B8C-83A1-F6EECF244321}">
                <p14:modId xmlns:p14="http://schemas.microsoft.com/office/powerpoint/2010/main" val="3928509295"/>
              </p:ext>
            </p:extLst>
          </p:nvPr>
        </p:nvGraphicFramePr>
        <p:xfrm>
          <a:off x="447367" y="830826"/>
          <a:ext cx="8229600" cy="2625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2081981" y="3829666"/>
            <a:ext cx="4495800" cy="400110"/>
          </a:xfrm>
          <a:prstGeom prst="rect">
            <a:avLst/>
          </a:prstGeom>
          <a:noFill/>
        </p:spPr>
        <p:txBody>
          <a:bodyPr wrap="square" rtlCol="0">
            <a:spAutoFit/>
          </a:bodyPr>
          <a:lstStyle/>
          <a:p>
            <a:pPr algn="ctr"/>
            <a:r>
              <a:rPr lang="en-US" sz="2000" b="1" dirty="0" smtClean="0">
                <a:latin typeface="Verdana" panose="020B0604030504040204" pitchFamily="34" charset="0"/>
                <a:ea typeface="Verdana" panose="020B0604030504040204" pitchFamily="34" charset="0"/>
              </a:rPr>
              <a:t>Motive vs. Intent </a:t>
            </a:r>
            <a:endParaRPr lang="en-US" sz="2000" b="1"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732169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Victim-Based vs. Evidence-Based</a:t>
            </a:r>
            <a:endParaRPr lang="en-US" dirty="0">
              <a:latin typeface="Verdana" panose="020B0604030504040204" pitchFamily="34" charset="0"/>
              <a:ea typeface="Verdana" panose="020B0604030504040204" pitchFamily="34" charset="0"/>
            </a:endParaRPr>
          </a:p>
        </p:txBody>
      </p:sp>
      <p:pic>
        <p:nvPicPr>
          <p:cNvPr id="7" name="Picture 6" descr="canstockphoto1727824.jpg"/>
          <p:cNvPicPr>
            <a:picLocks noChangeAspect="1"/>
          </p:cNvPicPr>
          <p:nvPr/>
        </p:nvPicPr>
        <p:blipFill>
          <a:blip r:embed="rId4" cstate="print"/>
          <a:srcRect l="9237"/>
          <a:stretch>
            <a:fillRect/>
          </a:stretch>
        </p:blipFill>
        <p:spPr>
          <a:xfrm>
            <a:off x="233516" y="899702"/>
            <a:ext cx="2701413" cy="365760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668671" y="2049540"/>
            <a:ext cx="3084833" cy="2148836"/>
            <a:chOff x="187178" y="35331"/>
            <a:chExt cx="2886202" cy="2882800"/>
          </a:xfrm>
        </p:grpSpPr>
        <p:sp>
          <p:nvSpPr>
            <p:cNvPr id="10" name="Down Arrow 9"/>
            <p:cNvSpPr/>
            <p:nvPr/>
          </p:nvSpPr>
          <p:spPr>
            <a:xfrm rot="16200000">
              <a:off x="188879" y="33630"/>
              <a:ext cx="2882800" cy="2886202"/>
            </a:xfrm>
            <a:prstGeom prst="downArrow">
              <a:avLst>
                <a:gd name="adj1" fmla="val 50000"/>
                <a:gd name="adj2" fmla="val 35000"/>
              </a:avLst>
            </a:prstGeom>
            <a:solidFill>
              <a:schemeClr val="tx1"/>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Down Arrow 4"/>
            <p:cNvSpPr txBox="1"/>
            <p:nvPr/>
          </p:nvSpPr>
          <p:spPr>
            <a:xfrm>
              <a:off x="187178" y="756030"/>
              <a:ext cx="2381712" cy="1441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2400" kern="1200" dirty="0" smtClean="0">
                  <a:solidFill>
                    <a:srgbClr val="FFFF00"/>
                  </a:solidFill>
                  <a:latin typeface="Verdana" panose="020B0604030504040204" pitchFamily="34" charset="0"/>
                  <a:ea typeface="Verdana" panose="020B0604030504040204" pitchFamily="34" charset="0"/>
                </a:rPr>
                <a:t>“Victim Based”</a:t>
              </a:r>
              <a:endParaRPr lang="en-US" sz="2400" kern="1200" dirty="0">
                <a:solidFill>
                  <a:srgbClr val="FFFF00"/>
                </a:solidFill>
                <a:latin typeface="Verdana" panose="020B0604030504040204" pitchFamily="34" charset="0"/>
                <a:ea typeface="Verdana" panose="020B0604030504040204" pitchFamily="34" charset="0"/>
              </a:endParaRPr>
            </a:p>
          </p:txBody>
        </p:sp>
      </p:grpSp>
      <p:pic>
        <p:nvPicPr>
          <p:cNvPr id="12" name="Picture 11" descr="canstockphoto2962922.jpg"/>
          <p:cNvPicPr>
            <a:picLocks noChangeAspect="1"/>
          </p:cNvPicPr>
          <p:nvPr/>
        </p:nvPicPr>
        <p:blipFill>
          <a:blip r:embed="rId5" cstate="print"/>
          <a:srcRect l="14097" t="10000" r="17361" b="14445"/>
          <a:stretch>
            <a:fillRect/>
          </a:stretch>
        </p:blipFill>
        <p:spPr>
          <a:xfrm>
            <a:off x="5938683" y="899704"/>
            <a:ext cx="2865163"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5120108" y="2027417"/>
            <a:ext cx="3239729" cy="2170958"/>
            <a:chOff x="3828294" y="18"/>
            <a:chExt cx="2886202" cy="2882800"/>
          </a:xfrm>
        </p:grpSpPr>
        <p:sp>
          <p:nvSpPr>
            <p:cNvPr id="14" name="Down Arrow 13"/>
            <p:cNvSpPr/>
            <p:nvPr/>
          </p:nvSpPr>
          <p:spPr>
            <a:xfrm rot="5400000">
              <a:off x="3829995" y="-1683"/>
              <a:ext cx="2882800" cy="2886202"/>
            </a:xfrm>
            <a:prstGeom prst="downArrow">
              <a:avLst>
                <a:gd name="adj1" fmla="val 50000"/>
                <a:gd name="adj2" fmla="val 35000"/>
              </a:avLst>
            </a:prstGeom>
            <a:solidFill>
              <a:schemeClr val="tx1"/>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Down Arrow 4"/>
            <p:cNvSpPr txBox="1"/>
            <p:nvPr/>
          </p:nvSpPr>
          <p:spPr>
            <a:xfrm>
              <a:off x="4332784" y="720718"/>
              <a:ext cx="2381712" cy="1441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2400" kern="1200" dirty="0" smtClean="0">
                  <a:solidFill>
                    <a:srgbClr val="FFFF00"/>
                  </a:solidFill>
                  <a:latin typeface="Verdana" panose="020B0604030504040204" pitchFamily="34" charset="0"/>
                  <a:ea typeface="Verdana" panose="020B0604030504040204" pitchFamily="34" charset="0"/>
                </a:rPr>
                <a:t>“Evidence Based”</a:t>
              </a:r>
              <a:endParaRPr lang="en-US" sz="2400" kern="1200" dirty="0">
                <a:solidFill>
                  <a:srgbClr val="FFFF00"/>
                </a:solidFill>
                <a:latin typeface="Verdana" panose="020B0604030504040204" pitchFamily="34" charset="0"/>
                <a:ea typeface="Verdana" panose="020B0604030504040204" pitchFamily="34" charset="0"/>
              </a:endParaRPr>
            </a:p>
          </p:txBody>
        </p:sp>
      </p:grpSp>
    </p:spTree>
    <p:custDataLst>
      <p:tags r:id="rId1"/>
    </p:custDataLst>
    <p:extLst>
      <p:ext uri="{BB962C8B-B14F-4D97-AF65-F5344CB8AC3E}">
        <p14:creationId xmlns:p14="http://schemas.microsoft.com/office/powerpoint/2010/main" val="2034948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Introductions</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3505200" cy="2370496"/>
          </a:xfrm>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Instructor</a:t>
            </a: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Participants</a:t>
            </a:r>
          </a:p>
          <a:p>
            <a:pPr lvl="1"/>
            <a:r>
              <a:rPr lang="en-US" sz="1800" dirty="0">
                <a:solidFill>
                  <a:schemeClr val="tx1"/>
                </a:solidFill>
                <a:latin typeface="Verdana" panose="020B0604030504040204" pitchFamily="34" charset="0"/>
                <a:ea typeface="Verdana" panose="020B0604030504040204" pitchFamily="34" charset="0"/>
              </a:rPr>
              <a:t>Name</a:t>
            </a:r>
          </a:p>
          <a:p>
            <a:pPr lvl="1"/>
            <a:r>
              <a:rPr lang="en-US" sz="1800" dirty="0">
                <a:solidFill>
                  <a:schemeClr val="tx1"/>
                </a:solidFill>
                <a:latin typeface="Verdana" panose="020B0604030504040204" pitchFamily="34" charset="0"/>
                <a:ea typeface="Verdana" panose="020B0604030504040204" pitchFamily="34" charset="0"/>
              </a:rPr>
              <a:t>Agency/assignment</a:t>
            </a:r>
          </a:p>
          <a:p>
            <a:pPr lvl="1"/>
            <a:r>
              <a:rPr lang="en-US" sz="1800" dirty="0">
                <a:solidFill>
                  <a:schemeClr val="tx1"/>
                </a:solidFill>
                <a:latin typeface="Verdana" panose="020B0604030504040204" pitchFamily="34" charset="0"/>
                <a:ea typeface="Verdana" panose="020B0604030504040204" pitchFamily="34" charset="0"/>
              </a:rPr>
              <a:t>Years of experience</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descr="canstockphoto1873256.jpg"/>
          <p:cNvPicPr>
            <a:picLocks noChangeAspect="1"/>
          </p:cNvPicPr>
          <p:nvPr/>
        </p:nvPicPr>
        <p:blipFill>
          <a:blip r:embed="rId4" cstate="print"/>
          <a:srcRect t="10000" r="21429" b="31111"/>
          <a:stretch>
            <a:fillRect/>
          </a:stretch>
        </p:blipFill>
        <p:spPr>
          <a:xfrm flipH="1">
            <a:off x="5176682" y="990600"/>
            <a:ext cx="3388601" cy="194432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Picture 7" descr="crime scene tape.jpg"/>
          <p:cNvPicPr>
            <a:picLocks noChangeAspect="1"/>
          </p:cNvPicPr>
          <p:nvPr/>
        </p:nvPicPr>
        <p:blipFill>
          <a:blip r:embed="rId5" cstate="print">
            <a:clrChange>
              <a:clrFrom>
                <a:srgbClr val="FFFFFF"/>
              </a:clrFrom>
              <a:clrTo>
                <a:srgbClr val="FFFFFF">
                  <a:alpha val="0"/>
                </a:srgbClr>
              </a:clrTo>
            </a:clrChange>
          </a:blip>
          <a:srcRect t="64444"/>
          <a:stretch>
            <a:fillRect/>
          </a:stretch>
        </p:blipFill>
        <p:spPr>
          <a:xfrm>
            <a:off x="0" y="3883743"/>
            <a:ext cx="9143999" cy="1259758"/>
          </a:xfrm>
          <a:prstGeom prst="rect">
            <a:avLst/>
          </a:prstGeom>
        </p:spPr>
      </p:pic>
    </p:spTree>
    <p:custDataLst>
      <p:tags r:id="rId1"/>
    </p:custDataLst>
    <p:extLst>
      <p:ext uri="{BB962C8B-B14F-4D97-AF65-F5344CB8AC3E}">
        <p14:creationId xmlns:p14="http://schemas.microsoft.com/office/powerpoint/2010/main" val="171253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5" name="Content Placeholder 10"/>
          <p:cNvSpPr>
            <a:spLocks noGrp="1"/>
          </p:cNvSpPr>
          <p:nvPr>
            <p:ph type="body" idx="1"/>
          </p:nvPr>
        </p:nvSpPr>
        <p:spPr>
          <a:xfrm>
            <a:off x="1371600" y="1424756"/>
            <a:ext cx="2989006" cy="2296754"/>
          </a:xfrm>
        </p:spPr>
        <p:txBody>
          <a:bodyPr>
            <a:normAutofit/>
          </a:bodyPr>
          <a:lstStyle/>
          <a:p>
            <a:pPr marL="0" indent="0">
              <a:buNone/>
            </a:pPr>
            <a:r>
              <a:rPr lang="en-US" dirty="0">
                <a:solidFill>
                  <a:schemeClr val="tx1"/>
                </a:solidFill>
                <a:latin typeface="Verdana" panose="020B0604030504040204" pitchFamily="34" charset="0"/>
                <a:ea typeface="Verdana" panose="020B0604030504040204" pitchFamily="34" charset="0"/>
              </a:rPr>
              <a:t>Why do APS workers </a:t>
            </a:r>
            <a:endParaRPr lang="en-US" dirty="0" smtClean="0">
              <a:solidFill>
                <a:schemeClr val="tx1"/>
              </a:solidFill>
              <a:latin typeface="Verdana" panose="020B0604030504040204" pitchFamily="34" charset="0"/>
              <a:ea typeface="Verdana" panose="020B0604030504040204" pitchFamily="34" charset="0"/>
            </a:endParaRPr>
          </a:p>
          <a:p>
            <a:pPr marL="0" indent="0">
              <a:buNone/>
            </a:pPr>
            <a:r>
              <a:rPr lang="en-US" dirty="0" smtClean="0">
                <a:solidFill>
                  <a:schemeClr val="tx1"/>
                </a:solidFill>
                <a:latin typeface="Verdana" panose="020B0604030504040204" pitchFamily="34" charset="0"/>
                <a:ea typeface="Verdana" panose="020B0604030504040204" pitchFamily="34" charset="0"/>
              </a:rPr>
              <a:t>need </a:t>
            </a:r>
            <a:r>
              <a:rPr lang="en-US" dirty="0">
                <a:solidFill>
                  <a:schemeClr val="tx1"/>
                </a:solidFill>
                <a:latin typeface="Verdana" panose="020B0604030504040204" pitchFamily="34" charset="0"/>
                <a:ea typeface="Verdana" panose="020B0604030504040204" pitchFamily="34" charset="0"/>
              </a:rPr>
              <a:t>to understand the importance of evidence based cases and build your own cases accordingly?</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7" descr="C:\Users\HP Compaq\AppData\Local\Microsoft\Windows\Temporary Internet Files\Content.IE5\K2F9RLG2\MP900399559[1].jpg"/>
          <p:cNvPicPr>
            <a:picLocks noChangeAspect="1" noChangeArrowheads="1"/>
          </p:cNvPicPr>
          <p:nvPr/>
        </p:nvPicPr>
        <p:blipFill>
          <a:blip r:embed="rId4" cstate="print"/>
          <a:srcRect r="45788"/>
          <a:stretch>
            <a:fillRect/>
          </a:stretch>
        </p:blipFill>
        <p:spPr bwMode="auto">
          <a:xfrm>
            <a:off x="6484374" y="796414"/>
            <a:ext cx="2659626" cy="4347086"/>
          </a:xfrm>
          <a:prstGeom prst="rect">
            <a:avLst/>
          </a:prstGeom>
          <a:noFill/>
        </p:spPr>
      </p:pic>
    </p:spTree>
    <p:custDataLst>
      <p:tags r:id="rId1"/>
    </p:custDataLst>
    <p:extLst>
      <p:ext uri="{BB962C8B-B14F-4D97-AF65-F5344CB8AC3E}">
        <p14:creationId xmlns:p14="http://schemas.microsoft.com/office/powerpoint/2010/main" val="1934669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Importance</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7546258" cy="3394500"/>
          </a:xfrm>
        </p:spPr>
        <p:txBody>
          <a:bodyPr>
            <a:normAutofit/>
          </a:bodyPr>
          <a:lstStyle/>
          <a:p>
            <a:pPr lvl="0">
              <a:buNone/>
            </a:pPr>
            <a:r>
              <a:rPr lang="en-US" sz="2600" dirty="0" smtClean="0">
                <a:solidFill>
                  <a:schemeClr val="tx1"/>
                </a:solidFill>
                <a:latin typeface="Verdana" panose="020B0604030504040204" pitchFamily="34" charset="0"/>
                <a:ea typeface="Verdana" panose="020B0604030504040204" pitchFamily="34" charset="0"/>
              </a:rPr>
              <a:t>The </a:t>
            </a:r>
            <a:r>
              <a:rPr lang="en-US" sz="2600" dirty="0">
                <a:solidFill>
                  <a:schemeClr val="tx1"/>
                </a:solidFill>
                <a:latin typeface="Verdana" panose="020B0604030504040204" pitchFamily="34" charset="0"/>
                <a:ea typeface="Verdana" panose="020B0604030504040204" pitchFamily="34" charset="0"/>
              </a:rPr>
              <a:t>criminal justice system often </a:t>
            </a:r>
            <a:r>
              <a:rPr lang="en-US" sz="2600" dirty="0" smtClean="0">
                <a:solidFill>
                  <a:schemeClr val="tx1"/>
                </a:solidFill>
                <a:latin typeface="Verdana" panose="020B0604030504040204" pitchFamily="34" charset="0"/>
                <a:ea typeface="Verdana" panose="020B0604030504040204" pitchFamily="34" charset="0"/>
              </a:rPr>
              <a:t>cannot</a:t>
            </a:r>
          </a:p>
          <a:p>
            <a:pPr lvl="0">
              <a:buNone/>
            </a:pPr>
            <a:r>
              <a:rPr lang="en-US" sz="2600" dirty="0" smtClean="0">
                <a:solidFill>
                  <a:schemeClr val="tx1"/>
                </a:solidFill>
                <a:latin typeface="Verdana" panose="020B0604030504040204" pitchFamily="34" charset="0"/>
                <a:ea typeface="Verdana" panose="020B0604030504040204" pitchFamily="34" charset="0"/>
              </a:rPr>
              <a:t>proceed </a:t>
            </a:r>
            <a:r>
              <a:rPr lang="en-US" sz="2600" dirty="0">
                <a:solidFill>
                  <a:schemeClr val="tx1"/>
                </a:solidFill>
                <a:latin typeface="Verdana" panose="020B0604030504040204" pitchFamily="34" charset="0"/>
                <a:ea typeface="Verdana" panose="020B0604030504040204" pitchFamily="34" charset="0"/>
              </a:rPr>
              <a:t>with a case built exclusively on </a:t>
            </a:r>
            <a:r>
              <a:rPr lang="en-US" sz="2600" dirty="0" smtClean="0">
                <a:solidFill>
                  <a:schemeClr val="tx1"/>
                </a:solidFill>
                <a:latin typeface="Verdana" panose="020B0604030504040204" pitchFamily="34" charset="0"/>
                <a:ea typeface="Verdana" panose="020B0604030504040204" pitchFamily="34" charset="0"/>
              </a:rPr>
              <a:t>the</a:t>
            </a:r>
          </a:p>
          <a:p>
            <a:pPr lvl="0">
              <a:buNone/>
            </a:pPr>
            <a:r>
              <a:rPr lang="en-US" sz="2600" dirty="0" smtClean="0">
                <a:solidFill>
                  <a:schemeClr val="tx1"/>
                </a:solidFill>
                <a:latin typeface="Verdana" panose="020B0604030504040204" pitchFamily="34" charset="0"/>
                <a:ea typeface="Verdana" panose="020B0604030504040204" pitchFamily="34" charset="0"/>
              </a:rPr>
              <a:t>victim’s </a:t>
            </a:r>
            <a:r>
              <a:rPr lang="en-US" sz="2600" dirty="0">
                <a:solidFill>
                  <a:schemeClr val="tx1"/>
                </a:solidFill>
                <a:latin typeface="Verdana" panose="020B0604030504040204" pitchFamily="34" charset="0"/>
                <a:ea typeface="Verdana" panose="020B0604030504040204" pitchFamily="34" charset="0"/>
              </a:rPr>
              <a:t>information</a:t>
            </a:r>
          </a:p>
          <a:p>
            <a:pPr lvl="1"/>
            <a:r>
              <a:rPr lang="en-US" sz="1900" dirty="0">
                <a:solidFill>
                  <a:schemeClr val="tx1"/>
                </a:solidFill>
                <a:latin typeface="Verdana" panose="020B0604030504040204" pitchFamily="34" charset="0"/>
                <a:ea typeface="Verdana" panose="020B0604030504040204" pitchFamily="34" charset="0"/>
              </a:rPr>
              <a:t>Insufficient evidence</a:t>
            </a:r>
          </a:p>
          <a:p>
            <a:pPr lvl="1"/>
            <a:r>
              <a:rPr lang="en-US" sz="1900" dirty="0">
                <a:solidFill>
                  <a:schemeClr val="tx1"/>
                </a:solidFill>
                <a:latin typeface="Verdana" panose="020B0604030504040204" pitchFamily="34" charset="0"/>
                <a:ea typeface="Verdana" panose="020B0604030504040204" pitchFamily="34" charset="0"/>
              </a:rPr>
              <a:t>Series of events</a:t>
            </a:r>
          </a:p>
          <a:p>
            <a:pPr lvl="1"/>
            <a:r>
              <a:rPr lang="en-US" sz="1900" dirty="0">
                <a:solidFill>
                  <a:schemeClr val="tx1"/>
                </a:solidFill>
                <a:latin typeface="Verdana" panose="020B0604030504040204" pitchFamily="34" charset="0"/>
                <a:ea typeface="Verdana" panose="020B0604030504040204" pitchFamily="34" charset="0"/>
              </a:rPr>
              <a:t>Mortality of victim</a:t>
            </a:r>
          </a:p>
          <a:p>
            <a:pPr lvl="1"/>
            <a:r>
              <a:rPr lang="en-US" sz="1900" dirty="0">
                <a:solidFill>
                  <a:schemeClr val="tx1"/>
                </a:solidFill>
                <a:latin typeface="Verdana" panose="020B0604030504040204" pitchFamily="34" charset="0"/>
                <a:ea typeface="Verdana" panose="020B0604030504040204" pitchFamily="34" charset="0"/>
              </a:rPr>
              <a:t>Cognitive issues</a:t>
            </a:r>
          </a:p>
          <a:p>
            <a:pPr lvl="1"/>
            <a:r>
              <a:rPr lang="en-US" sz="1900" dirty="0">
                <a:solidFill>
                  <a:schemeClr val="tx1"/>
                </a:solidFill>
                <a:latin typeface="Verdana" panose="020B0604030504040204" pitchFamily="34" charset="0"/>
                <a:ea typeface="Verdana" panose="020B0604030504040204" pitchFamily="34" charset="0"/>
              </a:rPr>
              <a:t>Victim recantation</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descr="canstockphoto0649948.jpg"/>
          <p:cNvPicPr>
            <a:picLocks noChangeAspect="1"/>
          </p:cNvPicPr>
          <p:nvPr/>
        </p:nvPicPr>
        <p:blipFill>
          <a:blip r:embed="rId4" cstate="print"/>
          <a:srcRect l="33222" t="23333" r="18961" b="33333"/>
          <a:stretch>
            <a:fillRect/>
          </a:stretch>
        </p:blipFill>
        <p:spPr>
          <a:xfrm flipH="1">
            <a:off x="5894439" y="2531806"/>
            <a:ext cx="2669458" cy="209427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250662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Corroborating Evidence </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4"/>
            <a:ext cx="8229600" cy="4155051"/>
          </a:xfrm>
        </p:spPr>
        <p:txBody>
          <a:bodyPr>
            <a:normAutofit fontScale="32500" lnSpcReduction="20000"/>
          </a:bodyPr>
          <a:lstStyle/>
          <a:p>
            <a:pPr>
              <a:buClrTx/>
            </a:pPr>
            <a:r>
              <a:rPr lang="en-US" sz="5500" dirty="0">
                <a:solidFill>
                  <a:schemeClr val="tx1"/>
                </a:solidFill>
                <a:latin typeface="Verdana" panose="020B0604030504040204" pitchFamily="34" charset="0"/>
                <a:ea typeface="Verdana" panose="020B0604030504040204" pitchFamily="34" charset="0"/>
              </a:rPr>
              <a:t>Your observations</a:t>
            </a:r>
          </a:p>
          <a:p>
            <a:pPr>
              <a:buClrTx/>
            </a:pPr>
            <a:r>
              <a:rPr lang="en-US" sz="5500" dirty="0">
                <a:solidFill>
                  <a:schemeClr val="tx1"/>
                </a:solidFill>
                <a:latin typeface="Verdana" panose="020B0604030504040204" pitchFamily="34" charset="0"/>
                <a:ea typeface="Verdana" panose="020B0604030504040204" pitchFamily="34" charset="0"/>
              </a:rPr>
              <a:t>A/P statements against interest or admissions</a:t>
            </a:r>
          </a:p>
          <a:p>
            <a:pPr>
              <a:buClrTx/>
            </a:pPr>
            <a:r>
              <a:rPr lang="en-US" sz="5500" dirty="0">
                <a:solidFill>
                  <a:schemeClr val="tx1"/>
                </a:solidFill>
                <a:latin typeface="Verdana" panose="020B0604030504040204" pitchFamily="34" charset="0"/>
                <a:ea typeface="Verdana" panose="020B0604030504040204" pitchFamily="34" charset="0"/>
              </a:rPr>
              <a:t>Spontaneous Statements</a:t>
            </a:r>
          </a:p>
          <a:p>
            <a:pPr>
              <a:buClrTx/>
            </a:pPr>
            <a:r>
              <a:rPr lang="en-US" sz="5500" dirty="0">
                <a:solidFill>
                  <a:schemeClr val="tx1"/>
                </a:solidFill>
                <a:latin typeface="Verdana" panose="020B0604030504040204" pitchFamily="34" charset="0"/>
                <a:ea typeface="Verdana" panose="020B0604030504040204" pitchFamily="34" charset="0"/>
              </a:rPr>
              <a:t>Business Records</a:t>
            </a:r>
          </a:p>
          <a:p>
            <a:pPr>
              <a:buClrTx/>
            </a:pPr>
            <a:r>
              <a:rPr lang="en-US" sz="5500" dirty="0">
                <a:solidFill>
                  <a:schemeClr val="tx1"/>
                </a:solidFill>
                <a:latin typeface="Verdana" panose="020B0604030504040204" pitchFamily="34" charset="0"/>
                <a:ea typeface="Verdana" panose="020B0604030504040204" pitchFamily="34" charset="0"/>
              </a:rPr>
              <a:t>Medical Records</a:t>
            </a:r>
          </a:p>
          <a:p>
            <a:pPr>
              <a:buClrTx/>
            </a:pPr>
            <a:r>
              <a:rPr lang="en-US" sz="5500" dirty="0">
                <a:solidFill>
                  <a:schemeClr val="tx1"/>
                </a:solidFill>
                <a:latin typeface="Verdana" panose="020B0604030504040204" pitchFamily="34" charset="0"/>
                <a:ea typeface="Verdana" panose="020B0604030504040204" pitchFamily="34" charset="0"/>
              </a:rPr>
              <a:t>Statements for Medical Care</a:t>
            </a:r>
          </a:p>
          <a:p>
            <a:pPr lvl="1"/>
            <a:r>
              <a:rPr lang="en-US" sz="4900" dirty="0">
                <a:solidFill>
                  <a:schemeClr val="tx1"/>
                </a:solidFill>
                <a:latin typeface="Verdana" panose="020B0604030504040204" pitchFamily="34" charset="0"/>
                <a:ea typeface="Verdana" panose="020B0604030504040204" pitchFamily="34" charset="0"/>
              </a:rPr>
              <a:t>Diagnosis and Treatment</a:t>
            </a:r>
          </a:p>
          <a:p>
            <a:pPr lvl="1"/>
            <a:r>
              <a:rPr lang="en-US" sz="4900" dirty="0">
                <a:solidFill>
                  <a:schemeClr val="tx1"/>
                </a:solidFill>
                <a:latin typeface="Verdana" panose="020B0604030504040204" pitchFamily="34" charset="0"/>
                <a:ea typeface="Verdana" panose="020B0604030504040204" pitchFamily="34" charset="0"/>
              </a:rPr>
              <a:t>Discharge Planning</a:t>
            </a:r>
          </a:p>
          <a:p>
            <a:pPr>
              <a:buClrTx/>
            </a:pPr>
            <a:r>
              <a:rPr lang="en-US" sz="5500" dirty="0">
                <a:solidFill>
                  <a:schemeClr val="tx1"/>
                </a:solidFill>
                <a:latin typeface="Verdana" panose="020B0604030504040204" pitchFamily="34" charset="0"/>
                <a:ea typeface="Verdana" panose="020B0604030504040204" pitchFamily="34" charset="0"/>
              </a:rPr>
              <a:t>Chance overheard remarks </a:t>
            </a:r>
          </a:p>
          <a:p>
            <a:pPr>
              <a:buClrTx/>
            </a:pPr>
            <a:r>
              <a:rPr lang="en-US" sz="5500" dirty="0">
                <a:solidFill>
                  <a:schemeClr val="tx1"/>
                </a:solidFill>
                <a:latin typeface="Verdana" panose="020B0604030504040204" pitchFamily="34" charset="0"/>
                <a:ea typeface="Verdana" panose="020B0604030504040204" pitchFamily="34" charset="0"/>
              </a:rPr>
              <a:t>Statements to non governmental agents</a:t>
            </a:r>
          </a:p>
          <a:p>
            <a:pPr lvl="1"/>
            <a:r>
              <a:rPr lang="en-US" sz="4900" dirty="0">
                <a:solidFill>
                  <a:schemeClr val="tx1"/>
                </a:solidFill>
                <a:latin typeface="Verdana" panose="020B0604030504040204" pitchFamily="34" charset="0"/>
                <a:ea typeface="Verdana" panose="020B0604030504040204" pitchFamily="34" charset="0"/>
              </a:rPr>
              <a:t>Friends and Family</a:t>
            </a:r>
          </a:p>
          <a:p>
            <a:pPr lvl="1"/>
            <a:r>
              <a:rPr lang="en-US" sz="4900" dirty="0">
                <a:solidFill>
                  <a:schemeClr val="tx1"/>
                </a:solidFill>
                <a:latin typeface="Verdana" panose="020B0604030504040204" pitchFamily="34" charset="0"/>
                <a:ea typeface="Verdana" panose="020B0604030504040204" pitchFamily="34" charset="0"/>
              </a:rPr>
              <a:t>Who have you talked to about this?</a:t>
            </a:r>
          </a:p>
          <a:p>
            <a:pPr lvl="1"/>
            <a:r>
              <a:rPr lang="en-US" sz="4900" dirty="0">
                <a:solidFill>
                  <a:schemeClr val="tx1"/>
                </a:solidFill>
                <a:latin typeface="Verdana" panose="020B0604030504040204" pitchFamily="34" charset="0"/>
                <a:ea typeface="Verdana" panose="020B0604030504040204" pitchFamily="34" charset="0"/>
              </a:rPr>
              <a:t>Who else knows?</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277" y="1705897"/>
            <a:ext cx="2883310" cy="1548581"/>
          </a:xfrm>
          <a:prstGeom prst="rect">
            <a:avLst/>
          </a:prstGeom>
          <a:ln>
            <a:solidFill>
              <a:schemeClr val="accent1"/>
            </a:solidFill>
          </a:ln>
        </p:spPr>
      </p:pic>
    </p:spTree>
    <p:custDataLst>
      <p:tags r:id="rId1"/>
    </p:custDataLst>
    <p:extLst>
      <p:ext uri="{BB962C8B-B14F-4D97-AF65-F5344CB8AC3E}">
        <p14:creationId xmlns:p14="http://schemas.microsoft.com/office/powerpoint/2010/main" val="42144282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Victim Testimony</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3"/>
            <a:ext cx="5358581" cy="4096059"/>
          </a:xfrm>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Defendant has constitutional right to face and confront all witnesses called against them</a:t>
            </a:r>
          </a:p>
          <a:p>
            <a:pPr lvl="1"/>
            <a:r>
              <a:rPr lang="en-US" sz="1800" u="sng" dirty="0">
                <a:solidFill>
                  <a:schemeClr val="tx1"/>
                </a:solidFill>
                <a:latin typeface="Verdana" panose="020B0604030504040204" pitchFamily="34" charset="0"/>
                <a:ea typeface="Verdana" panose="020B0604030504040204" pitchFamily="34" charset="0"/>
              </a:rPr>
              <a:t>Crawford v. Washington (2004)</a:t>
            </a:r>
          </a:p>
          <a:p>
            <a:endParaRPr lang="en-US" sz="2400"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If victim is competent to testify likely they will be called as a witness</a:t>
            </a:r>
          </a:p>
          <a:p>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Can taking of testimony be expedited?</a:t>
            </a:r>
          </a:p>
          <a:p>
            <a:pPr lvl="1"/>
            <a:r>
              <a:rPr lang="en-US" sz="1800" dirty="0">
                <a:solidFill>
                  <a:schemeClr val="tx1"/>
                </a:solidFill>
                <a:latin typeface="Verdana" panose="020B0604030504040204" pitchFamily="34" charset="0"/>
                <a:ea typeface="Verdana" panose="020B0604030504040204" pitchFamily="34" charset="0"/>
              </a:rPr>
              <a:t>Conditional examination, deposition</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4103" y="1457632"/>
            <a:ext cx="2954594" cy="2214716"/>
          </a:xfrm>
          <a:prstGeom prst="rect">
            <a:avLst/>
          </a:prstGeom>
        </p:spPr>
      </p:pic>
    </p:spTree>
    <p:custDataLst>
      <p:tags r:id="rId1"/>
    </p:custDataLst>
    <p:extLst>
      <p:ext uri="{BB962C8B-B14F-4D97-AF65-F5344CB8AC3E}">
        <p14:creationId xmlns:p14="http://schemas.microsoft.com/office/powerpoint/2010/main" val="4105596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Conditional Examination</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3642852" y="942974"/>
            <a:ext cx="4567084" cy="3845335"/>
          </a:xfrm>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Early memorialization of victim testimony with full cross examination</a:t>
            </a:r>
          </a:p>
          <a:p>
            <a:pPr>
              <a:buClrTx/>
            </a:pPr>
            <a:r>
              <a:rPr lang="en-US" dirty="0">
                <a:solidFill>
                  <a:schemeClr val="tx1"/>
                </a:solidFill>
                <a:latin typeface="Verdana" panose="020B0604030504040204" pitchFamily="34" charset="0"/>
                <a:ea typeface="Verdana" panose="020B0604030504040204" pitchFamily="34" charset="0"/>
              </a:rPr>
              <a:t>Can be taken at victim’s location if victim cannot travel</a:t>
            </a:r>
          </a:p>
          <a:p>
            <a:pPr>
              <a:buClrTx/>
            </a:pPr>
            <a:r>
              <a:rPr lang="en-US" dirty="0">
                <a:solidFill>
                  <a:schemeClr val="tx1"/>
                </a:solidFill>
                <a:latin typeface="Verdana" panose="020B0604030504040204" pitchFamily="34" charset="0"/>
                <a:ea typeface="Verdana" panose="020B0604030504040204" pitchFamily="34" charset="0"/>
              </a:rPr>
              <a:t>Can be videotaped</a:t>
            </a:r>
          </a:p>
          <a:p>
            <a:pPr>
              <a:buClrTx/>
            </a:pPr>
            <a:r>
              <a:rPr lang="en-US" dirty="0">
                <a:solidFill>
                  <a:schemeClr val="tx1"/>
                </a:solidFill>
                <a:latin typeface="Verdana" panose="020B0604030504040204" pitchFamily="34" charset="0"/>
                <a:ea typeface="Verdana" panose="020B0604030504040204" pitchFamily="34" charset="0"/>
              </a:rPr>
              <a:t>Can be used if victim unavailable to testify at trial</a:t>
            </a:r>
          </a:p>
          <a:p>
            <a:pPr>
              <a:buClrTx/>
            </a:pPr>
            <a:r>
              <a:rPr lang="en-US" dirty="0">
                <a:solidFill>
                  <a:schemeClr val="tx1"/>
                </a:solidFill>
                <a:latin typeface="Verdana" panose="020B0604030504040204" pitchFamily="34" charset="0"/>
                <a:ea typeface="Verdana" panose="020B0604030504040204" pitchFamily="34" charset="0"/>
              </a:rPr>
              <a:t>Penal Code §§1335-1345</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059" y="1819583"/>
            <a:ext cx="1954628" cy="1394460"/>
          </a:xfrm>
          <a:prstGeom prst="rect">
            <a:avLst/>
          </a:prstGeom>
        </p:spPr>
      </p:pic>
    </p:spTree>
    <p:custDataLst>
      <p:tags r:id="rId1"/>
    </p:custDataLst>
    <p:extLst>
      <p:ext uri="{BB962C8B-B14F-4D97-AF65-F5344CB8AC3E}">
        <p14:creationId xmlns:p14="http://schemas.microsoft.com/office/powerpoint/2010/main" val="38327617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Activity V</a:t>
            </a:r>
            <a:endParaRPr lang="en-US" dirty="0">
              <a:latin typeface="Verdana" panose="020B0604030504040204" pitchFamily="34" charset="0"/>
              <a:ea typeface="Verdana" panose="020B0604030504040204" pitchFamily="34" charset="0"/>
            </a:endParaRPr>
          </a:p>
        </p:txBody>
      </p:sp>
      <p:sp>
        <p:nvSpPr>
          <p:cNvPr id="7" name="Rectangle 6"/>
          <p:cNvSpPr/>
          <p:nvPr/>
        </p:nvSpPr>
        <p:spPr>
          <a:xfrm>
            <a:off x="0" y="990600"/>
            <a:ext cx="9144000" cy="13642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335" y="990600"/>
            <a:ext cx="2499852" cy="1364226"/>
          </a:xfrm>
          <a:prstGeom prst="rect">
            <a:avLst/>
          </a:prstGeom>
        </p:spPr>
      </p:pic>
      <p:sp>
        <p:nvSpPr>
          <p:cNvPr id="9" name="Content Placeholder 2"/>
          <p:cNvSpPr txBox="1">
            <a:spLocks/>
          </p:cNvSpPr>
          <p:nvPr/>
        </p:nvSpPr>
        <p:spPr>
          <a:xfrm>
            <a:off x="629264" y="1546122"/>
            <a:ext cx="8077200" cy="354698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a:buFont typeface="Trebuchet MS"/>
              <a:buNone/>
            </a:pPr>
            <a:endParaRPr lang="en-US" b="1" dirty="0" smtClean="0">
              <a:solidFill>
                <a:srgbClr val="FFFF00"/>
              </a:solidFill>
            </a:endParaRPr>
          </a:p>
          <a:p>
            <a:pPr>
              <a:buFont typeface="Trebuchet MS"/>
              <a:buNone/>
            </a:pPr>
            <a:r>
              <a:rPr lang="en-US" b="1" dirty="0" smtClean="0">
                <a:solidFill>
                  <a:srgbClr val="FFFF00"/>
                </a:solidFill>
                <a:latin typeface="Verdana" panose="020B0604030504040204" pitchFamily="34" charset="0"/>
                <a:ea typeface="Verdana" panose="020B0604030504040204" pitchFamily="34" charset="0"/>
              </a:rPr>
              <a:t>Mrs. </a:t>
            </a:r>
            <a:r>
              <a:rPr lang="en-US" b="1" dirty="0" err="1" smtClean="0">
                <a:solidFill>
                  <a:srgbClr val="FFFF00"/>
                </a:solidFill>
                <a:latin typeface="Verdana" panose="020B0604030504040204" pitchFamily="34" charset="0"/>
                <a:ea typeface="Verdana" panose="020B0604030504040204" pitchFamily="34" charset="0"/>
              </a:rPr>
              <a:t>Xander</a:t>
            </a:r>
            <a:r>
              <a:rPr lang="en-US" b="1" dirty="0" smtClean="0">
                <a:solidFill>
                  <a:srgbClr val="FFFF00"/>
                </a:solidFill>
                <a:latin typeface="Verdana" panose="020B0604030504040204" pitchFamily="34" charset="0"/>
                <a:ea typeface="Verdana" panose="020B0604030504040204" pitchFamily="34" charset="0"/>
              </a:rPr>
              <a:t> and Marianne</a:t>
            </a:r>
          </a:p>
          <a:p>
            <a:pPr>
              <a:buFont typeface="Trebuchet MS"/>
              <a:buNone/>
            </a:pPr>
            <a:endParaRPr lang="en-US" b="1" dirty="0" smtClean="0">
              <a:solidFill>
                <a:srgbClr val="FFFF00"/>
              </a:solidFill>
            </a:endParaRPr>
          </a:p>
          <a:p>
            <a:pPr>
              <a:buClrTx/>
            </a:pPr>
            <a:r>
              <a:rPr lang="en-US" dirty="0" smtClean="0">
                <a:solidFill>
                  <a:schemeClr val="tx1"/>
                </a:solidFill>
                <a:latin typeface="Verdana" panose="020B0604030504040204" pitchFamily="34" charset="0"/>
                <a:ea typeface="Verdana" panose="020B0604030504040204" pitchFamily="34" charset="0"/>
              </a:rPr>
              <a:t>How can this case be proven if the victim does not testify?</a:t>
            </a:r>
          </a:p>
          <a:p>
            <a:pPr>
              <a:buClrTx/>
            </a:pPr>
            <a:r>
              <a:rPr lang="en-US" dirty="0" smtClean="0">
                <a:solidFill>
                  <a:schemeClr val="tx1"/>
                </a:solidFill>
                <a:latin typeface="Verdana" panose="020B0604030504040204" pitchFamily="34" charset="0"/>
                <a:ea typeface="Verdana" panose="020B0604030504040204" pitchFamily="34" charset="0"/>
              </a:rPr>
              <a:t>If the victim were able to testify, how could that testimony be corroborated?</a:t>
            </a:r>
          </a:p>
          <a:p>
            <a:pPr>
              <a:buClrTx/>
            </a:pPr>
            <a:endParaRPr lang="en-US" dirty="0" smtClean="0">
              <a:solidFill>
                <a:schemeClr val="tx1"/>
              </a:solidFill>
              <a:latin typeface="Verdana" panose="020B0604030504040204" pitchFamily="34" charset="0"/>
              <a:ea typeface="Verdana" panose="020B0604030504040204" pitchFamily="34" charset="0"/>
            </a:endParaRPr>
          </a:p>
          <a:p>
            <a:pPr>
              <a:buClrTx/>
            </a:pPr>
            <a:r>
              <a:rPr lang="en-US" dirty="0" smtClean="0">
                <a:solidFill>
                  <a:schemeClr val="tx1"/>
                </a:solidFill>
                <a:latin typeface="Verdana" panose="020B0604030504040204" pitchFamily="34" charset="0"/>
                <a:ea typeface="Verdana" panose="020B0604030504040204" pitchFamily="34" charset="0"/>
              </a:rPr>
              <a:t>Select a spokesperson to report back</a:t>
            </a:r>
          </a:p>
          <a:p>
            <a:endParaRPr lang="en-US" dirty="0"/>
          </a:p>
        </p:txBody>
      </p:sp>
    </p:spTree>
    <p:custDataLst>
      <p:tags r:id="rId1"/>
    </p:custDataLst>
    <p:extLst>
      <p:ext uri="{BB962C8B-B14F-4D97-AF65-F5344CB8AC3E}">
        <p14:creationId xmlns:p14="http://schemas.microsoft.com/office/powerpoint/2010/main" val="32424659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APS Role in the CJS Process</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Once a case is charged is your involvement over?</a:t>
            </a:r>
          </a:p>
          <a:p>
            <a:pPr marL="109728" indent="0">
              <a:buNone/>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What is you role?</a:t>
            </a:r>
          </a:p>
          <a:p>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How can you advocate with the prosecution for your client?</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593" y="3313471"/>
            <a:ext cx="3846871" cy="1490064"/>
          </a:xfrm>
          <a:prstGeom prst="rect">
            <a:avLst/>
          </a:prstGeom>
        </p:spPr>
      </p:pic>
    </p:spTree>
    <p:custDataLst>
      <p:tags r:id="rId1"/>
    </p:custDataLst>
    <p:extLst>
      <p:ext uri="{BB962C8B-B14F-4D97-AF65-F5344CB8AC3E}">
        <p14:creationId xmlns:p14="http://schemas.microsoft.com/office/powerpoint/2010/main" val="1482419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Role of APS</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5732206" cy="4081310"/>
          </a:xfrm>
        </p:spPr>
        <p:txBody>
          <a:bodyPr>
            <a:normAutofit lnSpcReduction="10000"/>
          </a:bodyPr>
          <a:lstStyle/>
          <a:p>
            <a:pPr lvl="0">
              <a:buClrTx/>
            </a:pPr>
            <a:r>
              <a:rPr lang="en-US" dirty="0">
                <a:solidFill>
                  <a:schemeClr val="tx1"/>
                </a:solidFill>
                <a:latin typeface="Verdana" panose="020B0604030504040204" pitchFamily="34" charset="0"/>
                <a:ea typeface="Verdana" panose="020B0604030504040204" pitchFamily="34" charset="0"/>
              </a:rPr>
              <a:t>Work with and through victim witness program advocates</a:t>
            </a:r>
          </a:p>
          <a:p>
            <a:pPr lvl="0">
              <a:buClrTx/>
            </a:pPr>
            <a:r>
              <a:rPr lang="en-US" dirty="0">
                <a:solidFill>
                  <a:schemeClr val="tx1"/>
                </a:solidFill>
                <a:latin typeface="Verdana" panose="020B0604030504040204" pitchFamily="34" charset="0"/>
                <a:ea typeface="Verdana" panose="020B0604030504040204" pitchFamily="34" charset="0"/>
              </a:rPr>
              <a:t>Arrange for transportation to follow up interviews, court appearances, forensic examinations if required</a:t>
            </a:r>
          </a:p>
          <a:p>
            <a:pPr lvl="0">
              <a:buClrTx/>
            </a:pPr>
            <a:r>
              <a:rPr lang="en-US" dirty="0">
                <a:solidFill>
                  <a:schemeClr val="tx1"/>
                </a:solidFill>
                <a:latin typeface="Verdana" panose="020B0604030504040204" pitchFamily="34" charset="0"/>
                <a:ea typeface="Verdana" panose="020B0604030504040204" pitchFamily="34" charset="0"/>
              </a:rPr>
              <a:t>Arrange for emergency or transitional housing as needed</a:t>
            </a:r>
          </a:p>
          <a:p>
            <a:pPr lvl="0">
              <a:buClrTx/>
            </a:pPr>
            <a:r>
              <a:rPr lang="en-US" dirty="0">
                <a:solidFill>
                  <a:schemeClr val="tx1"/>
                </a:solidFill>
                <a:latin typeface="Verdana" panose="020B0604030504040204" pitchFamily="34" charset="0"/>
                <a:ea typeface="Verdana" panose="020B0604030504040204" pitchFamily="34" charset="0"/>
              </a:rPr>
              <a:t>Develop longer term resources for victim</a:t>
            </a:r>
          </a:p>
          <a:p>
            <a:pPr lvl="0">
              <a:buClrTx/>
            </a:pPr>
            <a:r>
              <a:rPr lang="en-US" dirty="0">
                <a:solidFill>
                  <a:schemeClr val="tx1"/>
                </a:solidFill>
                <a:latin typeface="Verdana" panose="020B0604030504040204" pitchFamily="34" charset="0"/>
                <a:ea typeface="Verdana" panose="020B0604030504040204" pitchFamily="34" charset="0"/>
              </a:rPr>
              <a:t>Serve as witness</a:t>
            </a:r>
          </a:p>
          <a:p>
            <a:pPr lvl="0">
              <a:buClrTx/>
            </a:pPr>
            <a:r>
              <a:rPr lang="en-US" dirty="0">
                <a:solidFill>
                  <a:schemeClr val="tx1"/>
                </a:solidFill>
                <a:latin typeface="Verdana" panose="020B0604030504040204" pitchFamily="34" charset="0"/>
                <a:ea typeface="Verdana" panose="020B0604030504040204" pitchFamily="34" charset="0"/>
              </a:rPr>
              <a:t>Identify other witnesses developed through your own investigation</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9391"/>
          <a:stretch/>
        </p:blipFill>
        <p:spPr>
          <a:xfrm>
            <a:off x="6464709" y="942975"/>
            <a:ext cx="2376877" cy="3967316"/>
          </a:xfrm>
          <a:prstGeom prst="rect">
            <a:avLst/>
          </a:prstGeom>
        </p:spPr>
      </p:pic>
    </p:spTree>
    <p:custDataLst>
      <p:tags r:id="rId1"/>
    </p:custDataLst>
    <p:extLst>
      <p:ext uri="{BB962C8B-B14F-4D97-AF65-F5344CB8AC3E}">
        <p14:creationId xmlns:p14="http://schemas.microsoft.com/office/powerpoint/2010/main" val="1839342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Lessons Learned </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8229600" cy="1215206"/>
          </a:xfrm>
        </p:spPr>
        <p:txBody>
          <a:bodyPr>
            <a:normAutofit lnSpcReduction="10000"/>
          </a:bodyPr>
          <a:lstStyle/>
          <a:p>
            <a:pPr>
              <a:buClrTx/>
            </a:pPr>
            <a:r>
              <a:rPr lang="en-US" dirty="0">
                <a:solidFill>
                  <a:schemeClr val="tx1"/>
                </a:solidFill>
                <a:latin typeface="Verdana" panose="020B0604030504040204" pitchFamily="34" charset="0"/>
                <a:ea typeface="Verdana" panose="020B0604030504040204" pitchFamily="34" charset="0"/>
              </a:rPr>
              <a:t>What are 2 things you have learned so far that you can apply to your job? </a:t>
            </a:r>
          </a:p>
          <a:p>
            <a:pPr>
              <a:buClrTx/>
            </a:pPr>
            <a:r>
              <a:rPr lang="en-US" dirty="0">
                <a:solidFill>
                  <a:schemeClr val="tx1"/>
                </a:solidFill>
                <a:latin typeface="Verdana" panose="020B0604030504040204" pitchFamily="34" charset="0"/>
                <a:ea typeface="Verdana" panose="020B0604030504040204" pitchFamily="34" charset="0"/>
              </a:rPr>
              <a:t>Note these in your Participant Workbook</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7" descr="C:\Users\HP Compaq\AppData\Local\Microsoft\Windows\Temporary Internet Files\Content.IE5\K2F9RLG2\MP900408982[1].jpg"/>
          <p:cNvPicPr>
            <a:picLocks noChangeAspect="1" noChangeArrowheads="1"/>
          </p:cNvPicPr>
          <p:nvPr/>
        </p:nvPicPr>
        <p:blipFill>
          <a:blip r:embed="rId4" cstate="print"/>
          <a:srcRect t="59166" b="10000"/>
          <a:stretch>
            <a:fillRect/>
          </a:stretch>
        </p:blipFill>
        <p:spPr bwMode="auto">
          <a:xfrm>
            <a:off x="0" y="3067665"/>
            <a:ext cx="9144000" cy="2075835"/>
          </a:xfrm>
          <a:prstGeom prst="rect">
            <a:avLst/>
          </a:prstGeom>
          <a:noFill/>
        </p:spPr>
      </p:pic>
    </p:spTree>
    <p:custDataLst>
      <p:tags r:id="rId1"/>
    </p:custDataLst>
    <p:extLst>
      <p:ext uri="{BB962C8B-B14F-4D97-AF65-F5344CB8AC3E}">
        <p14:creationId xmlns:p14="http://schemas.microsoft.com/office/powerpoint/2010/main" val="289437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Lunch Break</a:t>
            </a:r>
            <a:endParaRPr lang="en-US" dirty="0">
              <a:latin typeface="Verdana" panose="020B0604030504040204" pitchFamily="34" charset="0"/>
              <a:ea typeface="Verdana" panose="020B0604030504040204" pitchFamily="34" charset="0"/>
            </a:endParaRPr>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788" y="1042219"/>
            <a:ext cx="5992146" cy="3308555"/>
          </a:xfrm>
          <a:prstGeom prst="rect">
            <a:avLst/>
          </a:prstGeom>
          <a:noFill/>
          <a:ln>
            <a:noFill/>
          </a:ln>
        </p:spPr>
      </p:pic>
    </p:spTree>
    <p:custDataLst>
      <p:tags r:id="rId1"/>
    </p:custDataLst>
    <p:extLst>
      <p:ext uri="{BB962C8B-B14F-4D97-AF65-F5344CB8AC3E}">
        <p14:creationId xmlns:p14="http://schemas.microsoft.com/office/powerpoint/2010/main" val="987067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Verdana" panose="020B0604030504040204" pitchFamily="34" charset="0"/>
                <a:ea typeface="Verdana" panose="020B0604030504040204" pitchFamily="34" charset="0"/>
              </a:rPr>
              <a:t>Welcome and Housekeeping</a:t>
            </a:r>
          </a:p>
        </p:txBody>
      </p:sp>
      <p:sp>
        <p:nvSpPr>
          <p:cNvPr id="5" name="Content Placeholder 10"/>
          <p:cNvSpPr>
            <a:spLocks noGrp="1"/>
          </p:cNvSpPr>
          <p:nvPr>
            <p:ph type="body" idx="1"/>
          </p:nvPr>
        </p:nvSpPr>
        <p:spPr/>
        <p:txBody>
          <a:bodyPr>
            <a:normAutofit/>
          </a:bodyPr>
          <a:lstStyle/>
          <a:p>
            <a:pPr>
              <a:buClrTx/>
              <a:buFont typeface="Arial" panose="020B0604020202020204" pitchFamily="34" charset="0"/>
              <a:buChar char="•"/>
            </a:pPr>
            <a:r>
              <a:rPr lang="en-US" altLang="en-US" dirty="0">
                <a:solidFill>
                  <a:schemeClr val="tx1"/>
                </a:solidFill>
                <a:latin typeface="Verdana" panose="020B0604030504040204" pitchFamily="34" charset="0"/>
                <a:ea typeface="Verdana" panose="020B0604030504040204" pitchFamily="34" charset="0"/>
              </a:rPr>
              <a:t>Location of restrooms</a:t>
            </a:r>
          </a:p>
          <a:p>
            <a:pPr>
              <a:buClrTx/>
              <a:buFont typeface="Arial" panose="020B0604020202020204" pitchFamily="34" charset="0"/>
              <a:buChar char="•"/>
            </a:pPr>
            <a:r>
              <a:rPr lang="en-US" altLang="en-US" dirty="0">
                <a:solidFill>
                  <a:schemeClr val="tx1"/>
                </a:solidFill>
                <a:latin typeface="Verdana" panose="020B0604030504040204" pitchFamily="34" charset="0"/>
                <a:ea typeface="Verdana" panose="020B0604030504040204" pitchFamily="34" charset="0"/>
              </a:rPr>
              <a:t>Set cell phones to vibrate</a:t>
            </a:r>
          </a:p>
          <a:p>
            <a:pPr>
              <a:buClrTx/>
              <a:buFont typeface="Arial" panose="020B0604020202020204" pitchFamily="34" charset="0"/>
              <a:buChar char="•"/>
            </a:pPr>
            <a:r>
              <a:rPr lang="en-US" altLang="en-US" dirty="0">
                <a:solidFill>
                  <a:schemeClr val="tx1"/>
                </a:solidFill>
                <a:latin typeface="Verdana" panose="020B0604030504040204" pitchFamily="34" charset="0"/>
                <a:ea typeface="Verdana" panose="020B0604030504040204" pitchFamily="34" charset="0"/>
              </a:rPr>
              <a:t>Please return promptly from breaks and help us keep to the schedule</a:t>
            </a:r>
          </a:p>
          <a:p>
            <a:pPr>
              <a:buClrTx/>
              <a:buFont typeface="Arial" panose="020B0604020202020204" pitchFamily="34" charset="0"/>
              <a:buChar char="•"/>
            </a:pPr>
            <a:r>
              <a:rPr lang="en-US" altLang="en-US" dirty="0">
                <a:solidFill>
                  <a:schemeClr val="tx1"/>
                </a:solidFill>
                <a:latin typeface="Verdana" panose="020B0604030504040204" pitchFamily="34" charset="0"/>
                <a:ea typeface="Verdana" panose="020B0604030504040204" pitchFamily="34" charset="0"/>
              </a:rPr>
              <a:t>Materials</a:t>
            </a:r>
          </a:p>
          <a:p>
            <a:pPr lvl="1">
              <a:buClrTx/>
              <a:buFont typeface="Arial" panose="020B0604020202020204" pitchFamily="34" charset="0"/>
              <a:buChar char="•"/>
            </a:pPr>
            <a:r>
              <a:rPr lang="en-US" altLang="en-US" sz="1800" dirty="0">
                <a:solidFill>
                  <a:schemeClr val="tx1"/>
                </a:solidFill>
                <a:latin typeface="Verdana" panose="020B0604030504040204" pitchFamily="34" charset="0"/>
                <a:ea typeface="Verdana" panose="020B0604030504040204" pitchFamily="34" charset="0"/>
              </a:rPr>
              <a:t>PowerPoint Slides</a:t>
            </a:r>
          </a:p>
          <a:p>
            <a:pPr lvl="1">
              <a:buClrTx/>
              <a:buFont typeface="Arial" panose="020B0604020202020204" pitchFamily="34" charset="0"/>
              <a:buChar char="•"/>
            </a:pPr>
            <a:r>
              <a:rPr lang="en-US" altLang="en-US" sz="1800" dirty="0">
                <a:solidFill>
                  <a:schemeClr val="tx1"/>
                </a:solidFill>
                <a:latin typeface="Verdana" panose="020B0604030504040204" pitchFamily="34" charset="0"/>
                <a:ea typeface="Verdana" panose="020B0604030504040204" pitchFamily="34" charset="0"/>
              </a:rPr>
              <a:t>Participant Materials</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26050" y="2661218"/>
            <a:ext cx="1573394" cy="2098883"/>
          </a:xfrm>
          <a:prstGeom prst="rect">
            <a:avLst/>
          </a:prstGeom>
        </p:spPr>
      </p:pic>
    </p:spTree>
    <p:custDataLst>
      <p:tags r:id="rId1"/>
    </p:custDataLst>
    <p:extLst>
      <p:ext uri="{BB962C8B-B14F-4D97-AF65-F5344CB8AC3E}">
        <p14:creationId xmlns:p14="http://schemas.microsoft.com/office/powerpoint/2010/main" val="755955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Rights</a:t>
            </a:r>
            <a:endParaRPr lang="en-US" dirty="0">
              <a:latin typeface="Verdana" panose="020B0604030504040204" pitchFamily="34" charset="0"/>
              <a:ea typeface="Verdan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50" y="832204"/>
            <a:ext cx="2939747" cy="209780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982" y="1683507"/>
            <a:ext cx="3269131" cy="2146579"/>
          </a:xfrm>
          <a:prstGeom prst="rect">
            <a:avLst/>
          </a:prstGeom>
        </p:spPr>
      </p:pic>
      <p:sp>
        <p:nvSpPr>
          <p:cNvPr id="9" name="TextBox 8"/>
          <p:cNvSpPr txBox="1"/>
          <p:nvPr/>
        </p:nvSpPr>
        <p:spPr>
          <a:xfrm>
            <a:off x="5181599" y="1217321"/>
            <a:ext cx="2438400" cy="400110"/>
          </a:xfrm>
          <a:prstGeom prst="rect">
            <a:avLst/>
          </a:prstGeom>
          <a:noFill/>
        </p:spPr>
        <p:txBody>
          <a:bodyPr wrap="square" rtlCol="0">
            <a:spAutoFit/>
          </a:bodyPr>
          <a:lstStyle/>
          <a:p>
            <a:r>
              <a:rPr lang="en-US" sz="2000" dirty="0" smtClean="0">
                <a:latin typeface="Verdana" panose="020B0604030504040204" pitchFamily="34" charset="0"/>
                <a:ea typeface="Verdana" panose="020B0604030504040204" pitchFamily="34" charset="0"/>
              </a:rPr>
              <a:t>Victim’s Rights</a:t>
            </a:r>
            <a:endParaRPr lang="en-US" sz="2000" dirty="0">
              <a:latin typeface="Verdana" panose="020B0604030504040204" pitchFamily="34" charset="0"/>
              <a:ea typeface="Verdana" panose="020B0604030504040204" pitchFamily="34" charset="0"/>
            </a:endParaRPr>
          </a:p>
        </p:txBody>
      </p:sp>
      <p:sp>
        <p:nvSpPr>
          <p:cNvPr id="10" name="TextBox 9"/>
          <p:cNvSpPr txBox="1"/>
          <p:nvPr/>
        </p:nvSpPr>
        <p:spPr>
          <a:xfrm>
            <a:off x="2015614" y="3231447"/>
            <a:ext cx="2590800" cy="400110"/>
          </a:xfrm>
          <a:prstGeom prst="rect">
            <a:avLst/>
          </a:prstGeom>
          <a:noFill/>
        </p:spPr>
        <p:txBody>
          <a:bodyPr wrap="square" rtlCol="0">
            <a:spAutoFit/>
          </a:bodyPr>
          <a:lstStyle/>
          <a:p>
            <a:r>
              <a:rPr lang="en-US" sz="2000" dirty="0" smtClean="0">
                <a:latin typeface="Verdana" panose="020B0604030504040204" pitchFamily="34" charset="0"/>
                <a:ea typeface="Verdana" panose="020B0604030504040204" pitchFamily="34" charset="0"/>
              </a:rPr>
              <a:t>Defendant’s Rights</a:t>
            </a:r>
            <a:endParaRPr lang="en-US" sz="2000" dirty="0">
              <a:latin typeface="Verdana" panose="020B0604030504040204" pitchFamily="34" charset="0"/>
              <a:ea typeface="Verdana" panose="020B0604030504040204" pitchFamily="34" charset="0"/>
            </a:endParaRPr>
          </a:p>
        </p:txBody>
      </p:sp>
      <p:sp>
        <p:nvSpPr>
          <p:cNvPr id="11" name="TextBox 10"/>
          <p:cNvSpPr txBox="1"/>
          <p:nvPr/>
        </p:nvSpPr>
        <p:spPr>
          <a:xfrm>
            <a:off x="442550" y="3932991"/>
            <a:ext cx="65532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800" dirty="0" smtClean="0">
                <a:latin typeface="Verdana" panose="020B0604030504040204" pitchFamily="34" charset="0"/>
                <a:ea typeface="Verdana" panose="020B0604030504040204" pitchFamily="34" charset="0"/>
              </a:rPr>
              <a:t>Terminology Difference #5:</a:t>
            </a:r>
          </a:p>
          <a:p>
            <a:pPr algn="ctr"/>
            <a:r>
              <a:rPr lang="en-US" sz="1800" dirty="0" smtClean="0">
                <a:latin typeface="Verdana" panose="020B0604030504040204" pitchFamily="34" charset="0"/>
                <a:ea typeface="Verdana" panose="020B0604030504040204" pitchFamily="34" charset="0"/>
              </a:rPr>
              <a:t>Alleged Perpetrator or Suspected Abuser vs.</a:t>
            </a:r>
          </a:p>
          <a:p>
            <a:pPr algn="ctr"/>
            <a:r>
              <a:rPr lang="en-US" sz="1800" dirty="0" smtClean="0">
                <a:latin typeface="Verdana" panose="020B0604030504040204" pitchFamily="34" charset="0"/>
                <a:ea typeface="Verdana" panose="020B0604030504040204" pitchFamily="34" charset="0"/>
              </a:rPr>
              <a:t>Suspect (investigation) or Defendant (charged) </a:t>
            </a:r>
            <a:endParaRPr lang="en-US" sz="180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12172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Categories of Crimes</a:t>
            </a:r>
            <a:endParaRPr lang="en-US" dirty="0">
              <a:latin typeface="Verdana" panose="020B0604030504040204" pitchFamily="34" charset="0"/>
              <a:ea typeface="Verdan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0" y="1447425"/>
            <a:ext cx="2642725" cy="1630072"/>
          </a:xfrm>
          <a:prstGeom prst="rect">
            <a:avLst/>
          </a:prstGeom>
        </p:spPr>
      </p:pic>
      <p:sp>
        <p:nvSpPr>
          <p:cNvPr id="8" name="TextBox 7"/>
          <p:cNvSpPr txBox="1"/>
          <p:nvPr/>
        </p:nvSpPr>
        <p:spPr>
          <a:xfrm>
            <a:off x="1273229" y="944064"/>
            <a:ext cx="1474888" cy="400110"/>
          </a:xfrm>
          <a:prstGeom prst="rect">
            <a:avLst/>
          </a:prstGeom>
          <a:noFill/>
        </p:spPr>
        <p:txBody>
          <a:bodyPr wrap="square" rtlCol="0">
            <a:spAutoFit/>
          </a:bodyPr>
          <a:lstStyle/>
          <a:p>
            <a:r>
              <a:rPr lang="en-US" sz="2000" dirty="0" smtClean="0">
                <a:latin typeface="Verdana" panose="020B0604030504040204" pitchFamily="34" charset="0"/>
                <a:ea typeface="Verdana" panose="020B0604030504040204" pitchFamily="34" charset="0"/>
              </a:rPr>
              <a:t>Infraction</a:t>
            </a:r>
            <a:endParaRPr lang="en-US" sz="2000" dirty="0">
              <a:latin typeface="Verdana" panose="020B0604030504040204" pitchFamily="34" charset="0"/>
              <a:ea typeface="Verdana" panose="020B0604030504040204" pitchFamily="34" charset="0"/>
            </a:endParaRPr>
          </a:p>
        </p:txBody>
      </p:sp>
      <p:pic>
        <p:nvPicPr>
          <p:cNvPr id="9"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447425"/>
            <a:ext cx="2585883" cy="1630998"/>
          </a:xfrm>
          <a:prstGeom prst="rect">
            <a:avLst/>
          </a:prstGeom>
          <a:noFill/>
          <a:ln>
            <a:noFill/>
          </a:ln>
        </p:spPr>
      </p:pic>
      <p:sp>
        <p:nvSpPr>
          <p:cNvPr id="10" name="TextBox 9"/>
          <p:cNvSpPr txBox="1"/>
          <p:nvPr/>
        </p:nvSpPr>
        <p:spPr>
          <a:xfrm>
            <a:off x="6066502" y="899703"/>
            <a:ext cx="1907459" cy="400110"/>
          </a:xfrm>
          <a:prstGeom prst="rect">
            <a:avLst/>
          </a:prstGeom>
          <a:noFill/>
        </p:spPr>
        <p:txBody>
          <a:bodyPr wrap="square" rtlCol="0">
            <a:spAutoFit/>
          </a:bodyPr>
          <a:lstStyle/>
          <a:p>
            <a:r>
              <a:rPr lang="en-US" sz="2000" dirty="0" smtClean="0">
                <a:latin typeface="Verdana" panose="020B0604030504040204" pitchFamily="34" charset="0"/>
                <a:ea typeface="Verdana" panose="020B0604030504040204" pitchFamily="34" charset="0"/>
              </a:rPr>
              <a:t>Misdemeanor</a:t>
            </a:r>
            <a:endParaRPr lang="en-US" sz="2000" dirty="0">
              <a:latin typeface="Verdana" panose="020B0604030504040204" pitchFamily="34" charset="0"/>
              <a:ea typeface="Verdana" panose="020B060403050404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1940" y="3464233"/>
            <a:ext cx="2799428" cy="1679267"/>
          </a:xfrm>
          <a:prstGeom prst="rect">
            <a:avLst/>
          </a:prstGeom>
        </p:spPr>
      </p:pic>
      <p:sp>
        <p:nvSpPr>
          <p:cNvPr id="12" name="TextBox 11"/>
          <p:cNvSpPr txBox="1"/>
          <p:nvPr/>
        </p:nvSpPr>
        <p:spPr>
          <a:xfrm>
            <a:off x="3752389" y="3077497"/>
            <a:ext cx="1258530" cy="400110"/>
          </a:xfrm>
          <a:prstGeom prst="rect">
            <a:avLst/>
          </a:prstGeom>
          <a:noFill/>
        </p:spPr>
        <p:txBody>
          <a:bodyPr wrap="square" rtlCol="0">
            <a:spAutoFit/>
          </a:bodyPr>
          <a:lstStyle/>
          <a:p>
            <a:r>
              <a:rPr lang="en-US" sz="2000" dirty="0" smtClean="0">
                <a:latin typeface="Verdana" panose="020B0604030504040204" pitchFamily="34" charset="0"/>
                <a:ea typeface="Verdana" panose="020B0604030504040204" pitchFamily="34" charset="0"/>
              </a:rPr>
              <a:t>Felony</a:t>
            </a:r>
            <a:endParaRPr lang="en-US" sz="200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980323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Rights of Defendants and Adults</a:t>
            </a:r>
            <a:endParaRPr lang="en-US" dirty="0">
              <a:latin typeface="Verdana" panose="020B0604030504040204" pitchFamily="34" charset="0"/>
              <a:ea typeface="Verdana" panose="020B0604030504040204" pitchFamily="34" charset="0"/>
            </a:endParaRPr>
          </a:p>
        </p:txBody>
      </p:sp>
      <p:pic>
        <p:nvPicPr>
          <p:cNvPr id="7" name="Picture 2" descr="C:\Users\HP Compaq\AppData\Local\Microsoft\Windows\Temporary Internet Files\Content.IE5\1J3PRJ5J\MP900443450[1].jpg"/>
          <p:cNvPicPr>
            <a:picLocks noChangeAspect="1" noChangeArrowheads="1"/>
          </p:cNvPicPr>
          <p:nvPr/>
        </p:nvPicPr>
        <p:blipFill>
          <a:blip r:embed="rId4" cstate="print">
            <a:clrChange>
              <a:clrFrom>
                <a:srgbClr val="A5C5EE"/>
              </a:clrFrom>
              <a:clrTo>
                <a:srgbClr val="A5C5EE">
                  <a:alpha val="0"/>
                </a:srgbClr>
              </a:clrTo>
            </a:clrChange>
            <a:lum bright="70000" contrast="-70000"/>
          </a:blip>
          <a:srcRect/>
          <a:stretch>
            <a:fillRect/>
          </a:stretch>
        </p:blipFill>
        <p:spPr bwMode="auto">
          <a:xfrm>
            <a:off x="105255" y="760786"/>
            <a:ext cx="9144000" cy="4324560"/>
          </a:xfrm>
          <a:prstGeom prst="rect">
            <a:avLst/>
          </a:prstGeom>
          <a:noFill/>
        </p:spPr>
      </p:pic>
      <p:sp>
        <p:nvSpPr>
          <p:cNvPr id="8" name="Content Placeholder 3"/>
          <p:cNvSpPr txBox="1">
            <a:spLocks/>
          </p:cNvSpPr>
          <p:nvPr/>
        </p:nvSpPr>
        <p:spPr>
          <a:xfrm>
            <a:off x="0" y="833009"/>
            <a:ext cx="8789255" cy="418011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a:buClrTx/>
            </a:pPr>
            <a:r>
              <a:rPr lang="en-US" dirty="0" smtClean="0">
                <a:solidFill>
                  <a:schemeClr val="tx1"/>
                </a:solidFill>
                <a:latin typeface="Verdana" panose="020B0604030504040204" pitchFamily="34" charset="0"/>
                <a:ea typeface="Verdana" panose="020B0604030504040204" pitchFamily="34" charset="0"/>
              </a:rPr>
              <a:t> The criminal justice system operates under rules that protect the rights of the parties</a:t>
            </a:r>
          </a:p>
          <a:p>
            <a:pPr marL="76200" indent="0">
              <a:buClrTx/>
              <a:buNone/>
            </a:pPr>
            <a:endParaRPr lang="en-US" dirty="0" smtClean="0">
              <a:solidFill>
                <a:schemeClr val="tx1"/>
              </a:solidFill>
              <a:latin typeface="Verdana" panose="020B0604030504040204" pitchFamily="34" charset="0"/>
              <a:ea typeface="Verdana" panose="020B0604030504040204" pitchFamily="34" charset="0"/>
            </a:endParaRPr>
          </a:p>
          <a:p>
            <a:pPr>
              <a:buClrTx/>
            </a:pPr>
            <a:r>
              <a:rPr lang="en-US" dirty="0" smtClean="0">
                <a:solidFill>
                  <a:schemeClr val="tx1"/>
                </a:solidFill>
                <a:latin typeface="Verdana" panose="020B0604030504040204" pitchFamily="34" charset="0"/>
                <a:ea typeface="Verdana" panose="020B0604030504040204" pitchFamily="34" charset="0"/>
              </a:rPr>
              <a:t>Criminal defendants have state and federal constitutional rights and other legal protections that limit what evidence can be presented against them</a:t>
            </a:r>
          </a:p>
          <a:p>
            <a:pPr marL="76200" indent="0">
              <a:buClrTx/>
              <a:buNone/>
            </a:pPr>
            <a:endParaRPr lang="en-US" dirty="0" smtClean="0">
              <a:solidFill>
                <a:schemeClr val="tx1"/>
              </a:solidFill>
              <a:latin typeface="Verdana" panose="020B0604030504040204" pitchFamily="34" charset="0"/>
              <a:ea typeface="Verdana" panose="020B0604030504040204" pitchFamily="34" charset="0"/>
            </a:endParaRPr>
          </a:p>
          <a:p>
            <a:pPr>
              <a:buClrTx/>
            </a:pPr>
            <a:r>
              <a:rPr lang="en-US" dirty="0" smtClean="0">
                <a:solidFill>
                  <a:schemeClr val="tx1"/>
                </a:solidFill>
                <a:latin typeface="Verdana" panose="020B0604030504040204" pitchFamily="34" charset="0"/>
                <a:ea typeface="Verdana" panose="020B0604030504040204" pitchFamily="34" charset="0"/>
              </a:rPr>
              <a:t>States also afford all adults in general and in a more limited way, crime victims, rights and protections</a:t>
            </a:r>
          </a:p>
          <a:p>
            <a:endParaRPr lang="en-US" dirty="0" smtClean="0"/>
          </a:p>
          <a:p>
            <a:endParaRPr lang="en-US" dirty="0"/>
          </a:p>
        </p:txBody>
      </p:sp>
    </p:spTree>
    <p:custDataLst>
      <p:tags r:id="rId1"/>
    </p:custDataLst>
    <p:extLst>
      <p:ext uri="{BB962C8B-B14F-4D97-AF65-F5344CB8AC3E}">
        <p14:creationId xmlns:p14="http://schemas.microsoft.com/office/powerpoint/2010/main" val="10966608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Rights of Crime Victims</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62117" y="726664"/>
            <a:ext cx="4793226" cy="4416836"/>
          </a:xfrm>
        </p:spPr>
        <p:txBody>
          <a:bodyPr>
            <a:normAutofit fontScale="92500" lnSpcReduction="10000"/>
          </a:bodyPr>
          <a:lstStyle/>
          <a:p>
            <a:pPr fontAlgn="base">
              <a:lnSpc>
                <a:spcPct val="120000"/>
              </a:lnSpc>
              <a:buClrTx/>
            </a:pPr>
            <a:r>
              <a:rPr lang="en-US" sz="2200" dirty="0">
                <a:solidFill>
                  <a:schemeClr val="tx1"/>
                </a:solidFill>
                <a:latin typeface="Verdana" panose="020B0604030504040204" pitchFamily="34" charset="0"/>
                <a:ea typeface="Verdana" panose="020B0604030504040204" pitchFamily="34" charset="0"/>
              </a:rPr>
              <a:t>To protection</a:t>
            </a:r>
          </a:p>
          <a:p>
            <a:pPr fontAlgn="base">
              <a:lnSpc>
                <a:spcPct val="120000"/>
              </a:lnSpc>
              <a:buClrTx/>
            </a:pPr>
            <a:r>
              <a:rPr lang="en-US" sz="2200" dirty="0">
                <a:solidFill>
                  <a:schemeClr val="tx1"/>
                </a:solidFill>
                <a:latin typeface="Verdana" panose="020B0604030504040204" pitchFamily="34" charset="0"/>
                <a:ea typeface="Verdana" panose="020B0604030504040204" pitchFamily="34" charset="0"/>
              </a:rPr>
              <a:t>To notice of court proceedings</a:t>
            </a:r>
          </a:p>
          <a:p>
            <a:pPr fontAlgn="base">
              <a:lnSpc>
                <a:spcPct val="120000"/>
              </a:lnSpc>
              <a:buClrTx/>
            </a:pPr>
            <a:r>
              <a:rPr lang="en-US" sz="2200" dirty="0">
                <a:solidFill>
                  <a:schemeClr val="tx1"/>
                </a:solidFill>
                <a:latin typeface="Verdana" panose="020B0604030504040204" pitchFamily="34" charset="0"/>
                <a:ea typeface="Verdana" panose="020B0604030504040204" pitchFamily="34" charset="0"/>
              </a:rPr>
              <a:t>To be heard </a:t>
            </a:r>
          </a:p>
          <a:p>
            <a:pPr fontAlgn="base">
              <a:lnSpc>
                <a:spcPct val="120000"/>
              </a:lnSpc>
              <a:buClrTx/>
            </a:pPr>
            <a:r>
              <a:rPr lang="en-US" sz="2200" dirty="0">
                <a:solidFill>
                  <a:schemeClr val="tx1"/>
                </a:solidFill>
                <a:latin typeface="Verdana" panose="020B0604030504040204" pitchFamily="34" charset="0"/>
                <a:ea typeface="Verdana" panose="020B0604030504040204" pitchFamily="34" charset="0"/>
              </a:rPr>
              <a:t>To confer with the state’s attorney</a:t>
            </a:r>
          </a:p>
          <a:p>
            <a:pPr fontAlgn="base">
              <a:lnSpc>
                <a:spcPct val="120000"/>
              </a:lnSpc>
              <a:buClrTx/>
            </a:pPr>
            <a:r>
              <a:rPr lang="en-US" sz="2200" dirty="0">
                <a:solidFill>
                  <a:schemeClr val="tx1"/>
                </a:solidFill>
                <a:latin typeface="Verdana" panose="020B0604030504040204" pitchFamily="34" charset="0"/>
                <a:ea typeface="Verdana" panose="020B0604030504040204" pitchFamily="34" charset="0"/>
              </a:rPr>
              <a:t>To restitution</a:t>
            </a:r>
          </a:p>
          <a:p>
            <a:pPr fontAlgn="base">
              <a:lnSpc>
                <a:spcPct val="120000"/>
              </a:lnSpc>
              <a:buClrTx/>
            </a:pPr>
            <a:r>
              <a:rPr lang="en-US" sz="2200" dirty="0">
                <a:solidFill>
                  <a:schemeClr val="tx1"/>
                </a:solidFill>
                <a:latin typeface="Verdana" panose="020B0604030504040204" pitchFamily="34" charset="0"/>
                <a:ea typeface="Verdana" panose="020B0604030504040204" pitchFamily="34" charset="0"/>
              </a:rPr>
              <a:t>To proceedings free from unreasonable delay.</a:t>
            </a:r>
          </a:p>
          <a:p>
            <a:pPr fontAlgn="base">
              <a:lnSpc>
                <a:spcPct val="120000"/>
              </a:lnSpc>
              <a:buClrTx/>
            </a:pPr>
            <a:r>
              <a:rPr lang="en-US" sz="2200" dirty="0">
                <a:solidFill>
                  <a:schemeClr val="tx1"/>
                </a:solidFill>
                <a:latin typeface="Verdana" panose="020B0604030504040204" pitchFamily="34" charset="0"/>
                <a:ea typeface="Verdana" panose="020B0604030504040204" pitchFamily="34" charset="0"/>
              </a:rPr>
              <a:t>To be treated with fairness and with respect for the victim’s dignity and privacy.</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descr="canstockphoto0157716.jpg"/>
          <p:cNvPicPr>
            <a:picLocks noChangeAspect="1"/>
          </p:cNvPicPr>
          <p:nvPr/>
        </p:nvPicPr>
        <p:blipFill>
          <a:blip r:embed="rId4" cstate="print"/>
          <a:srcRect l="25000" r="28333"/>
          <a:stretch>
            <a:fillRect/>
          </a:stretch>
        </p:blipFill>
        <p:spPr>
          <a:xfrm>
            <a:off x="6083802" y="899703"/>
            <a:ext cx="2590801" cy="3898490"/>
          </a:xfrm>
          <a:prstGeom prst="rect">
            <a:avLst/>
          </a:prstGeom>
        </p:spPr>
      </p:pic>
    </p:spTree>
    <p:custDataLst>
      <p:tags r:id="rId1"/>
    </p:custDataLst>
    <p:extLst>
      <p:ext uri="{BB962C8B-B14F-4D97-AF65-F5344CB8AC3E}">
        <p14:creationId xmlns:p14="http://schemas.microsoft.com/office/powerpoint/2010/main" val="16503446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Rights of the Accused </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2284" y="1218278"/>
            <a:ext cx="8229600" cy="625270"/>
          </a:xfrm>
        </p:spPr>
        <p:txBody>
          <a:bodyPr>
            <a:normAutofit/>
          </a:bodyPr>
          <a:lstStyle/>
          <a:p>
            <a:pPr marL="342900" indent="-342900">
              <a:buClrTx/>
            </a:pPr>
            <a:r>
              <a:rPr lang="en-US" dirty="0">
                <a:solidFill>
                  <a:schemeClr val="tx1"/>
                </a:solidFill>
                <a:latin typeface="Verdana" panose="020B0604030504040204" pitchFamily="34" charset="0"/>
                <a:ea typeface="Verdana" panose="020B0604030504040204" pitchFamily="34" charset="0"/>
              </a:rPr>
              <a:t>What are the legal rights of those accused of a crime?</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3" descr="C:\Users\Home\AppData\Local\Microsoft\Windows\Temporary Internet Files\Content.IE5\QBDJM9NM\250px-Witness_impeachmen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754" y="1991032"/>
            <a:ext cx="3476625" cy="28647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3142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Rights of the Accused Include:</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4"/>
            <a:ext cx="4783394" cy="4071477"/>
          </a:xfrm>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Counsel</a:t>
            </a:r>
          </a:p>
          <a:p>
            <a:pPr>
              <a:buClrTx/>
            </a:pPr>
            <a:r>
              <a:rPr lang="en-US" dirty="0">
                <a:solidFill>
                  <a:schemeClr val="tx1"/>
                </a:solidFill>
                <a:latin typeface="Verdana" panose="020B0604030504040204" pitchFamily="34" charset="0"/>
                <a:ea typeface="Verdana" panose="020B0604030504040204" pitchFamily="34" charset="0"/>
              </a:rPr>
              <a:t>Jury (or other) trial</a:t>
            </a:r>
          </a:p>
          <a:p>
            <a:pPr>
              <a:buClrTx/>
            </a:pPr>
            <a:r>
              <a:rPr lang="en-US" dirty="0">
                <a:solidFill>
                  <a:schemeClr val="tx1"/>
                </a:solidFill>
                <a:latin typeface="Verdana" panose="020B0604030504040204" pitchFamily="34" charset="0"/>
                <a:ea typeface="Verdana" panose="020B0604030504040204" pitchFamily="34" charset="0"/>
              </a:rPr>
              <a:t>Against compulsory self-incrimination (be required to testify against themselves)</a:t>
            </a:r>
          </a:p>
          <a:p>
            <a:pPr>
              <a:buClrTx/>
            </a:pPr>
            <a:r>
              <a:rPr lang="en-US" dirty="0">
                <a:solidFill>
                  <a:schemeClr val="tx1"/>
                </a:solidFill>
                <a:latin typeface="Verdana" panose="020B0604030504040204" pitchFamily="34" charset="0"/>
                <a:ea typeface="Verdana" panose="020B0604030504040204" pitchFamily="34" charset="0"/>
              </a:rPr>
              <a:t>Call witnesses</a:t>
            </a:r>
          </a:p>
          <a:p>
            <a:pPr>
              <a:buClrTx/>
            </a:pPr>
            <a:r>
              <a:rPr lang="en-US" dirty="0">
                <a:solidFill>
                  <a:schemeClr val="tx1"/>
                </a:solidFill>
                <a:latin typeface="Verdana" panose="020B0604030504040204" pitchFamily="34" charset="0"/>
                <a:ea typeface="Verdana" panose="020B0604030504040204" pitchFamily="34" charset="0"/>
              </a:rPr>
              <a:t>Confront accusers</a:t>
            </a:r>
          </a:p>
          <a:p>
            <a:pPr>
              <a:buClrTx/>
            </a:pPr>
            <a:r>
              <a:rPr lang="en-US" dirty="0">
                <a:solidFill>
                  <a:schemeClr val="tx1"/>
                </a:solidFill>
                <a:latin typeface="Verdana" panose="020B0604030504040204" pitchFamily="34" charset="0"/>
                <a:ea typeface="Verdana" panose="020B0604030504040204" pitchFamily="34" charset="0"/>
              </a:rPr>
              <a:t>Be free of unlawful search and seizure</a:t>
            </a:r>
          </a:p>
          <a:p>
            <a:pPr>
              <a:buClrTx/>
            </a:pPr>
            <a:r>
              <a:rPr lang="en-US" dirty="0">
                <a:solidFill>
                  <a:schemeClr val="tx1"/>
                </a:solidFill>
                <a:latin typeface="Verdana" panose="020B0604030504040204" pitchFamily="34" charset="0"/>
                <a:ea typeface="Verdana" panose="020B0604030504040204" pitchFamily="34" charset="0"/>
              </a:rPr>
              <a:t>Bail</a:t>
            </a:r>
          </a:p>
          <a:p>
            <a:pPr>
              <a:buClrTx/>
            </a:pPr>
            <a:r>
              <a:rPr lang="en-US" dirty="0">
                <a:solidFill>
                  <a:schemeClr val="tx1"/>
                </a:solidFill>
                <a:latin typeface="Verdana" panose="020B0604030504040204" pitchFamily="34" charset="0"/>
                <a:ea typeface="Verdana" panose="020B0604030504040204" pitchFamily="34" charset="0"/>
              </a:rPr>
              <a:t>Presumption of innocence</a:t>
            </a:r>
            <a:endParaRPr lang="en-US" b="1" i="1" dirty="0">
              <a:solidFill>
                <a:schemeClr val="tx1"/>
              </a:solidFill>
              <a:latin typeface="Verdana" panose="020B0604030504040204" pitchFamily="34" charset="0"/>
              <a:ea typeface="Verdana" panose="020B0604030504040204" pitchFamily="34" charset="0"/>
            </a:endParaRP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2" descr="C:\Users\HP Compaq\AppData\Local\Microsoft\Windows\Temporary Internet Files\Content.IE5\5S20XSQD\MP900386153[1].jpg"/>
          <p:cNvPicPr>
            <a:picLocks noChangeAspect="1" noChangeArrowheads="1"/>
          </p:cNvPicPr>
          <p:nvPr/>
        </p:nvPicPr>
        <p:blipFill>
          <a:blip r:embed="rId4" cstate="print">
            <a:clrChange>
              <a:clrFrom>
                <a:srgbClr val="F2ECEC"/>
              </a:clrFrom>
              <a:clrTo>
                <a:srgbClr val="F2ECEC">
                  <a:alpha val="0"/>
                </a:srgbClr>
              </a:clrTo>
            </a:clrChange>
          </a:blip>
          <a:srcRect r="16981"/>
          <a:stretch>
            <a:fillRect/>
          </a:stretch>
        </p:blipFill>
        <p:spPr bwMode="auto">
          <a:xfrm>
            <a:off x="5982930" y="850028"/>
            <a:ext cx="2610464" cy="4257367"/>
          </a:xfrm>
          <a:prstGeom prst="rect">
            <a:avLst/>
          </a:prstGeom>
          <a:noFill/>
        </p:spPr>
      </p:pic>
    </p:spTree>
    <p:custDataLst>
      <p:tags r:id="rId1"/>
    </p:custDataLst>
    <p:extLst>
      <p:ext uri="{BB962C8B-B14F-4D97-AF65-F5344CB8AC3E}">
        <p14:creationId xmlns:p14="http://schemas.microsoft.com/office/powerpoint/2010/main" val="3189168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Why Do APS Professionals</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Need This Information?</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4"/>
            <a:ext cx="4783394" cy="3874831"/>
          </a:xfrm>
        </p:spPr>
        <p:txBody>
          <a:bodyPr>
            <a:normAutofit/>
          </a:bodyPr>
          <a:lstStyle/>
          <a:p>
            <a:pPr lvl="0" indent="-457200">
              <a:buClrTx/>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Educate clients</a:t>
            </a:r>
          </a:p>
          <a:p>
            <a:pPr lvl="0">
              <a:buClrTx/>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endParaRPr>
          </a:p>
          <a:p>
            <a:pPr lvl="0" indent="-457200">
              <a:buClrTx/>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Understand own role and reasons why must testify</a:t>
            </a:r>
          </a:p>
          <a:p>
            <a:pPr lvl="0" indent="-457200">
              <a:buClrTx/>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endParaRPr>
          </a:p>
          <a:p>
            <a:pPr lvl="0" indent="-457200">
              <a:buClrTx/>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Prepare clients who are possible witnesses or whose cases may be reviewed by the criminal justice system</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descr="canstockphoto2857504.jpg"/>
          <p:cNvPicPr>
            <a:picLocks noChangeAspect="1"/>
          </p:cNvPicPr>
          <p:nvPr/>
        </p:nvPicPr>
        <p:blipFill>
          <a:blip r:embed="rId4" cstate="print">
            <a:clrChange>
              <a:clrFrom>
                <a:srgbClr val="FFFFFF"/>
              </a:clrFrom>
              <a:clrTo>
                <a:srgbClr val="FFFFFF">
                  <a:alpha val="0"/>
                </a:srgbClr>
              </a:clrTo>
            </a:clrChange>
          </a:blip>
          <a:srcRect r="16667"/>
          <a:stretch>
            <a:fillRect/>
          </a:stretch>
        </p:blipFill>
        <p:spPr>
          <a:xfrm>
            <a:off x="6046838" y="685337"/>
            <a:ext cx="2775155" cy="4390103"/>
          </a:xfrm>
          <a:prstGeom prst="rect">
            <a:avLst/>
          </a:prstGeom>
        </p:spPr>
      </p:pic>
    </p:spTree>
    <p:custDataLst>
      <p:tags r:id="rId1"/>
    </p:custDataLst>
    <p:extLst>
      <p:ext uri="{BB962C8B-B14F-4D97-AF65-F5344CB8AC3E}">
        <p14:creationId xmlns:p14="http://schemas.microsoft.com/office/powerpoint/2010/main" val="41213714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What Makes a Crime a </a:t>
            </a:r>
            <a:r>
              <a:rPr lang="en-US" u="sng" dirty="0" smtClean="0">
                <a:latin typeface="Verdana" panose="020B0604030504040204" pitchFamily="34" charset="0"/>
                <a:ea typeface="Verdana" panose="020B0604030504040204" pitchFamily="34" charset="0"/>
              </a:rPr>
              <a:t>Crime?</a:t>
            </a:r>
            <a:endParaRPr lang="en-US" u="sng" dirty="0">
              <a:latin typeface="Verdana" panose="020B0604030504040204" pitchFamily="34" charset="0"/>
              <a:ea typeface="Verdana" panose="020B0604030504040204" pitchFamily="34" charset="0"/>
            </a:endParaRPr>
          </a:p>
        </p:txBody>
      </p:sp>
      <p:pic>
        <p:nvPicPr>
          <p:cNvPr id="7" name="Picture 6" descr="C:\Users\HP Compaq\AppData\Local\Microsoft\Windows\Temporary Internet Files\Content.IE5\BYK8H4MN\MP900400849[1].jpg"/>
          <p:cNvPicPr>
            <a:picLocks noChangeAspect="1" noChangeArrowheads="1"/>
          </p:cNvPicPr>
          <p:nvPr/>
        </p:nvPicPr>
        <p:blipFill rotWithShape="1">
          <a:blip r:embed="rId4">
            <a:extLst>
              <a:ext uri="{28A0092B-C50C-407E-A947-70E740481C1C}">
                <a14:useLocalDpi xmlns:a14="http://schemas.microsoft.com/office/drawing/2010/main" val="0"/>
              </a:ext>
            </a:extLst>
          </a:blip>
          <a:srcRect t="9359" b="21987"/>
          <a:stretch/>
        </p:blipFill>
        <p:spPr bwMode="auto">
          <a:xfrm>
            <a:off x="0" y="1327355"/>
            <a:ext cx="9149787" cy="28906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387201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Overview of Crimes</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8229600" cy="1819890"/>
          </a:xfrm>
        </p:spPr>
        <p:txBody>
          <a:bodyPr>
            <a:normAutofit/>
          </a:bodyPr>
          <a:lstStyle/>
          <a:p>
            <a:pPr>
              <a:buClrTx/>
            </a:pPr>
            <a:r>
              <a:rPr lang="en-US" dirty="0" smtClean="0">
                <a:solidFill>
                  <a:schemeClr val="tx1"/>
                </a:solidFill>
                <a:latin typeface="Verdana" panose="020B0604030504040204" pitchFamily="34" charset="0"/>
                <a:ea typeface="Verdana" panose="020B0604030504040204" pitchFamily="34" charset="0"/>
              </a:rPr>
              <a:t>Crimes </a:t>
            </a:r>
            <a:r>
              <a:rPr lang="en-US" dirty="0">
                <a:solidFill>
                  <a:schemeClr val="tx1"/>
                </a:solidFill>
                <a:latin typeface="Verdana" panose="020B0604030504040204" pitchFamily="34" charset="0"/>
                <a:ea typeface="Verdana" panose="020B0604030504040204" pitchFamily="34" charset="0"/>
              </a:rPr>
              <a:t>are composed of elements</a:t>
            </a:r>
          </a:p>
          <a:p>
            <a:pPr>
              <a:buClrTx/>
            </a:pPr>
            <a:r>
              <a:rPr lang="en-US" dirty="0">
                <a:solidFill>
                  <a:schemeClr val="tx1"/>
                </a:solidFill>
                <a:latin typeface="Verdana" panose="020B0604030504040204" pitchFamily="34" charset="0"/>
                <a:ea typeface="Verdana" panose="020B0604030504040204" pitchFamily="34" charset="0"/>
              </a:rPr>
              <a:t>Must prove each element</a:t>
            </a:r>
          </a:p>
          <a:p>
            <a:pPr>
              <a:buClrTx/>
            </a:pPr>
            <a:r>
              <a:rPr lang="en-US" dirty="0">
                <a:solidFill>
                  <a:schemeClr val="tx1"/>
                </a:solidFill>
                <a:latin typeface="Verdana" panose="020B0604030504040204" pitchFamily="34" charset="0"/>
                <a:ea typeface="Verdana" panose="020B0604030504040204" pitchFamily="34" charset="0"/>
              </a:rPr>
              <a:t>APS must recognize common crimes</a:t>
            </a:r>
          </a:p>
          <a:p>
            <a:pPr>
              <a:buClrTx/>
            </a:pPr>
            <a:r>
              <a:rPr lang="en-US" dirty="0">
                <a:solidFill>
                  <a:schemeClr val="tx1"/>
                </a:solidFill>
                <a:latin typeface="Verdana" panose="020B0604030504040204" pitchFamily="34" charset="0"/>
                <a:ea typeface="Verdana" panose="020B0604030504040204" pitchFamily="34" charset="0"/>
              </a:rPr>
              <a:t>APS must know their elements</a:t>
            </a:r>
          </a:p>
          <a:p>
            <a:pPr>
              <a:buFontTx/>
              <a:buNone/>
            </a:pPr>
            <a:endParaRPr lang="en-US" dirty="0">
              <a:latin typeface="Trebuchet MS" panose="020B0603020202020204" pitchFamily="34" charset="0"/>
            </a:endParaRPr>
          </a:p>
        </p:txBody>
      </p:sp>
      <p:pic>
        <p:nvPicPr>
          <p:cNvPr id="7" name="Picture 6" descr="canstockphoto4307098.jpg"/>
          <p:cNvPicPr>
            <a:picLocks noChangeAspect="1"/>
          </p:cNvPicPr>
          <p:nvPr/>
        </p:nvPicPr>
        <p:blipFill>
          <a:blip r:embed="rId4" cstate="print">
            <a:clrChange>
              <a:clrFrom>
                <a:srgbClr val="FFFFFF"/>
              </a:clrFrom>
              <a:clrTo>
                <a:srgbClr val="FFFFFF">
                  <a:alpha val="0"/>
                </a:srgbClr>
              </a:clrTo>
            </a:clrChange>
          </a:blip>
          <a:srcRect r="3333"/>
          <a:stretch>
            <a:fillRect/>
          </a:stretch>
        </p:blipFill>
        <p:spPr>
          <a:xfrm>
            <a:off x="304800" y="535858"/>
            <a:ext cx="8839200" cy="4607642"/>
          </a:xfrm>
          <a:prstGeom prst="rect">
            <a:avLst/>
          </a:prstGeom>
        </p:spPr>
      </p:pic>
    </p:spTree>
    <p:custDataLst>
      <p:tags r:id="rId1"/>
    </p:custDataLst>
    <p:extLst>
      <p:ext uri="{BB962C8B-B14F-4D97-AF65-F5344CB8AC3E}">
        <p14:creationId xmlns:p14="http://schemas.microsoft.com/office/powerpoint/2010/main" val="3690892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Finding the Elements </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42452" y="1690227"/>
            <a:ext cx="8229600" cy="3394500"/>
          </a:xfrm>
        </p:spPr>
        <p:txBody>
          <a:bodyPr>
            <a:normAutofit fontScale="92500" lnSpcReduction="10000"/>
          </a:bodyPr>
          <a:lstStyle/>
          <a:p>
            <a:pPr>
              <a:buClrTx/>
            </a:pPr>
            <a:r>
              <a:rPr lang="en-US" dirty="0">
                <a:solidFill>
                  <a:schemeClr val="tx1"/>
                </a:solidFill>
                <a:latin typeface="Verdana" panose="020B0604030504040204" pitchFamily="34" charset="0"/>
                <a:ea typeface="Verdana" panose="020B0604030504040204" pitchFamily="34" charset="0"/>
              </a:rPr>
              <a:t>Most criminal laws are in the</a:t>
            </a:r>
          </a:p>
          <a:p>
            <a:pPr marL="76200" indent="0">
              <a:buClrTx/>
              <a:buNone/>
            </a:pPr>
            <a:r>
              <a:rPr lang="en-US" dirty="0" smtClean="0">
                <a:solidFill>
                  <a:schemeClr val="tx1"/>
                </a:solidFill>
                <a:latin typeface="Verdana" panose="020B0604030504040204" pitchFamily="34" charset="0"/>
                <a:ea typeface="Verdana" panose="020B0604030504040204" pitchFamily="34" charset="0"/>
              </a:rPr>
              <a:t>    </a:t>
            </a:r>
            <a:r>
              <a:rPr lang="en-US" dirty="0" smtClean="0">
                <a:solidFill>
                  <a:srgbClr val="FF0000"/>
                </a:solidFill>
                <a:latin typeface="Verdana" panose="020B0604030504040204" pitchFamily="34" charset="0"/>
                <a:ea typeface="Verdana" panose="020B0604030504040204" pitchFamily="34" charset="0"/>
              </a:rPr>
              <a:t>California </a:t>
            </a:r>
            <a:r>
              <a:rPr lang="en-US" dirty="0">
                <a:solidFill>
                  <a:srgbClr val="FF0000"/>
                </a:solidFill>
                <a:latin typeface="Verdana" panose="020B0604030504040204" pitchFamily="34" charset="0"/>
                <a:ea typeface="Verdana" panose="020B0604030504040204" pitchFamily="34" charset="0"/>
              </a:rPr>
              <a:t>Penal Code</a:t>
            </a:r>
            <a:r>
              <a:rPr lang="en-US" dirty="0">
                <a:solidFill>
                  <a:schemeClr val="tx1"/>
                </a:solidFill>
                <a:latin typeface="Verdana" panose="020B0604030504040204" pitchFamily="34" charset="0"/>
                <a:ea typeface="Verdana" panose="020B0604030504040204" pitchFamily="34" charset="0"/>
              </a:rPr>
              <a:t> available </a:t>
            </a:r>
            <a:r>
              <a:rPr lang="en-US" dirty="0" smtClean="0">
                <a:solidFill>
                  <a:schemeClr val="tx1"/>
                </a:solidFill>
                <a:latin typeface="Verdana" panose="020B0604030504040204" pitchFamily="34" charset="0"/>
                <a:ea typeface="Verdana" panose="020B0604030504040204" pitchFamily="34" charset="0"/>
              </a:rPr>
              <a:t>at</a:t>
            </a:r>
            <a:endParaRPr lang="en-US" dirty="0">
              <a:solidFill>
                <a:schemeClr val="tx1"/>
              </a:solidFill>
              <a:latin typeface="Verdana" panose="020B0604030504040204" pitchFamily="34" charset="0"/>
              <a:ea typeface="Verdana" panose="020B0604030504040204" pitchFamily="34" charset="0"/>
            </a:endParaRPr>
          </a:p>
          <a:p>
            <a:pPr marL="76200" indent="0">
              <a:buClrTx/>
              <a:buNone/>
            </a:pPr>
            <a:r>
              <a:rPr lang="en-US" u="sng" dirty="0" smtClean="0">
                <a:solidFill>
                  <a:schemeClr val="tx1"/>
                </a:solidFill>
                <a:latin typeface="Verdana" panose="020B0604030504040204" pitchFamily="34" charset="0"/>
                <a:ea typeface="Verdana" panose="020B0604030504040204" pitchFamily="34" charset="0"/>
                <a:hlinkClick r:id="rId4"/>
              </a:rPr>
              <a:t>https</a:t>
            </a:r>
            <a:r>
              <a:rPr lang="en-US" u="sng" dirty="0">
                <a:solidFill>
                  <a:schemeClr val="tx1"/>
                </a:solidFill>
                <a:latin typeface="Verdana" panose="020B0604030504040204" pitchFamily="34" charset="0"/>
                <a:ea typeface="Verdana" panose="020B0604030504040204" pitchFamily="34" charset="0"/>
                <a:hlinkClick r:id="rId4"/>
              </a:rPr>
              <a:t>://leginfo.legislature.ca.gov/</a:t>
            </a:r>
            <a:endParaRPr lang="en-US" u="sng" dirty="0">
              <a:solidFill>
                <a:schemeClr val="tx1"/>
              </a:solidFill>
              <a:latin typeface="Verdana" panose="020B0604030504040204" pitchFamily="34" charset="0"/>
              <a:ea typeface="Verdana" panose="020B0604030504040204" pitchFamily="34" charset="0"/>
            </a:endParaRP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To determine the elements of a crime, read the crime’s definition. </a:t>
            </a: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The elements of a crime are also in the jury instruction books </a:t>
            </a:r>
            <a:r>
              <a:rPr lang="en-US" dirty="0">
                <a:solidFill>
                  <a:srgbClr val="FF0000"/>
                </a:solidFill>
                <a:latin typeface="Verdana" panose="020B0604030504040204" pitchFamily="34" charset="0"/>
                <a:ea typeface="Verdana" panose="020B0604030504040204" pitchFamily="34" charset="0"/>
              </a:rPr>
              <a:t>(CALCRIM) </a:t>
            </a:r>
            <a:r>
              <a:rPr lang="en-US" dirty="0">
                <a:solidFill>
                  <a:schemeClr val="tx1"/>
                </a:solidFill>
                <a:latin typeface="Verdana" panose="020B0604030504040204" pitchFamily="34" charset="0"/>
                <a:ea typeface="Verdana" panose="020B0604030504040204" pitchFamily="34" charset="0"/>
              </a:rPr>
              <a:t>available online at </a:t>
            </a:r>
            <a:r>
              <a:rPr lang="en-US" dirty="0">
                <a:solidFill>
                  <a:srgbClr val="0070C0"/>
                </a:solidFill>
                <a:latin typeface="Verdana" panose="020B0604030504040204" pitchFamily="34" charset="0"/>
                <a:ea typeface="Verdana" panose="020B0604030504040204" pitchFamily="34" charset="0"/>
                <a:hlinkClick r:id="rId5"/>
              </a:rPr>
              <a:t>http://www.courts.ca.gov/partners/312.htm</a:t>
            </a:r>
            <a:endParaRPr lang="en-US" dirty="0">
              <a:solidFill>
                <a:srgbClr val="0070C0"/>
              </a:solidFill>
              <a:latin typeface="Verdana" panose="020B0604030504040204" pitchFamily="34" charset="0"/>
              <a:ea typeface="Verdana" panose="020B0604030504040204" pitchFamily="34" charset="0"/>
            </a:endParaRP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2" descr="C:\Users\HP Compaq\AppData\Local\Microsoft\Windows\Temporary Internet Files\Content.IE5\1J3PRJ5J\MP910216359[1].png"/>
          <p:cNvPicPr>
            <a:picLocks noChangeAspect="1" noChangeArrowheads="1"/>
          </p:cNvPicPr>
          <p:nvPr/>
        </p:nvPicPr>
        <p:blipFill>
          <a:blip r:embed="rId6" cstate="print"/>
          <a:srcRect/>
          <a:stretch>
            <a:fillRect/>
          </a:stretch>
        </p:blipFill>
        <p:spPr bwMode="auto">
          <a:xfrm>
            <a:off x="3301182" y="42304"/>
            <a:ext cx="2583425" cy="1647924"/>
          </a:xfrm>
          <a:prstGeom prst="rect">
            <a:avLst/>
          </a:prstGeom>
          <a:noFill/>
        </p:spPr>
      </p:pic>
    </p:spTree>
    <p:custDataLst>
      <p:tags r:id="rId1"/>
    </p:custDataLst>
    <p:extLst>
      <p:ext uri="{BB962C8B-B14F-4D97-AF65-F5344CB8AC3E}">
        <p14:creationId xmlns:p14="http://schemas.microsoft.com/office/powerpoint/2010/main" val="4268495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Have You?</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p:txBody>
          <a:bodyPr>
            <a:normAutofit/>
          </a:bodyPr>
          <a:lstStyle/>
          <a:p>
            <a:pPr lvl="0">
              <a:buClrTx/>
            </a:pPr>
            <a:r>
              <a:rPr lang="en-US" dirty="0">
                <a:solidFill>
                  <a:schemeClr val="tx1"/>
                </a:solidFill>
                <a:latin typeface="Verdana" panose="020B0604030504040204" pitchFamily="34" charset="0"/>
                <a:ea typeface="Verdana" panose="020B0604030504040204" pitchFamily="34" charset="0"/>
              </a:rPr>
              <a:t>Worked with law enforcement?</a:t>
            </a:r>
          </a:p>
          <a:p>
            <a:pPr lvl="0">
              <a:buClrTx/>
            </a:pPr>
            <a:endParaRPr lang="en-US" dirty="0">
              <a:solidFill>
                <a:schemeClr val="tx1"/>
              </a:solidFill>
              <a:latin typeface="Verdana" panose="020B0604030504040204" pitchFamily="34" charset="0"/>
              <a:ea typeface="Verdana" panose="020B0604030504040204" pitchFamily="34" charset="0"/>
            </a:endParaRPr>
          </a:p>
          <a:p>
            <a:pPr lvl="0">
              <a:buClrTx/>
            </a:pPr>
            <a:endParaRPr lang="en-US" dirty="0">
              <a:solidFill>
                <a:schemeClr val="tx1"/>
              </a:solidFill>
              <a:latin typeface="Verdana" panose="020B0604030504040204" pitchFamily="34" charset="0"/>
              <a:ea typeface="Verdana" panose="020B0604030504040204" pitchFamily="34" charset="0"/>
            </a:endParaRPr>
          </a:p>
          <a:p>
            <a:pPr lvl="0">
              <a:buClrTx/>
            </a:pPr>
            <a:r>
              <a:rPr lang="en-US" dirty="0">
                <a:solidFill>
                  <a:schemeClr val="tx1"/>
                </a:solidFill>
                <a:latin typeface="Verdana" panose="020B0604030504040204" pitchFamily="34" charset="0"/>
                <a:ea typeface="Verdana" panose="020B0604030504040204" pitchFamily="34" charset="0"/>
              </a:rPr>
              <a:t>Worked with prosecutors?</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descr="canstockphoto0681635.jpg"/>
          <p:cNvPicPr>
            <a:picLocks noChangeAspect="1"/>
          </p:cNvPicPr>
          <p:nvPr/>
        </p:nvPicPr>
        <p:blipFill>
          <a:blip r:embed="rId4" cstate="print">
            <a:clrChange>
              <a:clrFrom>
                <a:srgbClr val="FFFFFF"/>
              </a:clrFrom>
              <a:clrTo>
                <a:srgbClr val="FFFFFF">
                  <a:alpha val="0"/>
                </a:srgbClr>
              </a:clrTo>
            </a:clrChange>
          </a:blip>
          <a:srcRect r="17188"/>
          <a:stretch>
            <a:fillRect/>
          </a:stretch>
        </p:blipFill>
        <p:spPr>
          <a:xfrm>
            <a:off x="5805948" y="796413"/>
            <a:ext cx="3338052" cy="4124632"/>
          </a:xfrm>
          <a:prstGeom prst="rect">
            <a:avLst/>
          </a:prstGeom>
        </p:spPr>
      </p:pic>
    </p:spTree>
    <p:custDataLst>
      <p:tags r:id="rId1"/>
    </p:custDataLst>
    <p:extLst>
      <p:ext uri="{BB962C8B-B14F-4D97-AF65-F5344CB8AC3E}">
        <p14:creationId xmlns:p14="http://schemas.microsoft.com/office/powerpoint/2010/main" val="42224293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Example</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6803923" cy="3394500"/>
          </a:xfrm>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CA Penal Code Section 273.5</a:t>
            </a:r>
            <a:br>
              <a:rPr lang="en-US" dirty="0">
                <a:solidFill>
                  <a:schemeClr val="tx1"/>
                </a:solidFill>
                <a:latin typeface="Verdana" panose="020B0604030504040204" pitchFamily="34" charset="0"/>
                <a:ea typeface="Verdana" panose="020B0604030504040204" pitchFamily="34" charset="0"/>
              </a:rPr>
            </a:b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Any person who willfully inflicts corporal injury resulting in a traumatic condition upon the offender's spouse or former spouse; cohabitant or former cohabitant; fiancé or fiancée, or someone with whom the offender has, or previously had, an engagement or dating relationship; or the mother or father of the offender's child.</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3760147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Elements </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839735"/>
            <a:ext cx="8229600" cy="4253374"/>
          </a:xfrm>
        </p:spPr>
        <p:txBody>
          <a:bodyPr>
            <a:normAutofit fontScale="47500" lnSpcReduction="20000"/>
          </a:bodyPr>
          <a:lstStyle/>
          <a:p>
            <a:pPr>
              <a:buClrTx/>
            </a:pPr>
            <a:r>
              <a:rPr lang="en-US" sz="4200" dirty="0">
                <a:solidFill>
                  <a:schemeClr val="tx1"/>
                </a:solidFill>
                <a:latin typeface="Verdana" panose="020B0604030504040204" pitchFamily="34" charset="0"/>
                <a:ea typeface="Verdana" panose="020B0604030504040204" pitchFamily="34" charset="0"/>
              </a:rPr>
              <a:t>The suspect willfully inflicted corporal injury resulting in a traumatic condition</a:t>
            </a:r>
          </a:p>
          <a:p>
            <a:pPr lvl="1">
              <a:lnSpc>
                <a:spcPct val="120000"/>
              </a:lnSpc>
            </a:pPr>
            <a:r>
              <a:rPr lang="en-US" sz="3800" dirty="0">
                <a:solidFill>
                  <a:schemeClr val="tx1"/>
                </a:solidFill>
                <a:latin typeface="Verdana" panose="020B0604030504040204" pitchFamily="34" charset="0"/>
                <a:ea typeface="Verdana" panose="020B0604030504040204" pitchFamily="34" charset="0"/>
              </a:rPr>
              <a:t>Traumatic condition is a condition of the body, such as a wound, or external or internal injury, including, but not limited to, injury as a result of strangulation or suffocation, whether of a minor or serious nature, caused by a physical force. </a:t>
            </a:r>
          </a:p>
          <a:p>
            <a:pPr>
              <a:buClrTx/>
            </a:pPr>
            <a:r>
              <a:rPr lang="en-US" sz="4200" dirty="0">
                <a:solidFill>
                  <a:schemeClr val="tx1"/>
                </a:solidFill>
                <a:latin typeface="Verdana" panose="020B0604030504040204" pitchFamily="34" charset="0"/>
                <a:ea typeface="Verdana" panose="020B0604030504040204" pitchFamily="34" charset="0"/>
              </a:rPr>
              <a:t>On a person in one of these relationships</a:t>
            </a:r>
          </a:p>
          <a:p>
            <a:pPr lvl="1"/>
            <a:r>
              <a:rPr lang="en-US" sz="3800" dirty="0">
                <a:solidFill>
                  <a:schemeClr val="tx1"/>
                </a:solidFill>
                <a:latin typeface="Verdana" panose="020B0604030504040204" pitchFamily="34" charset="0"/>
                <a:ea typeface="Verdana" panose="020B0604030504040204" pitchFamily="34" charset="0"/>
              </a:rPr>
              <a:t>Spouse or former spouse; </a:t>
            </a:r>
          </a:p>
          <a:p>
            <a:pPr lvl="1"/>
            <a:r>
              <a:rPr lang="en-US" sz="3800" dirty="0">
                <a:solidFill>
                  <a:schemeClr val="tx1"/>
                </a:solidFill>
                <a:latin typeface="Verdana" panose="020B0604030504040204" pitchFamily="34" charset="0"/>
                <a:ea typeface="Verdana" panose="020B0604030504040204" pitchFamily="34" charset="0"/>
              </a:rPr>
              <a:t>Cohabitant or former cohabitant; </a:t>
            </a:r>
          </a:p>
          <a:p>
            <a:pPr lvl="1"/>
            <a:r>
              <a:rPr lang="en-US" sz="3800" dirty="0">
                <a:solidFill>
                  <a:schemeClr val="tx1"/>
                </a:solidFill>
                <a:latin typeface="Verdana" panose="020B0604030504040204" pitchFamily="34" charset="0"/>
                <a:ea typeface="Verdana" panose="020B0604030504040204" pitchFamily="34" charset="0"/>
              </a:rPr>
              <a:t>Fiancé or fiancée; </a:t>
            </a:r>
          </a:p>
          <a:p>
            <a:pPr lvl="1"/>
            <a:r>
              <a:rPr lang="en-US" sz="3800" dirty="0">
                <a:solidFill>
                  <a:schemeClr val="tx1"/>
                </a:solidFill>
                <a:latin typeface="Verdana" panose="020B0604030504040204" pitchFamily="34" charset="0"/>
                <a:ea typeface="Verdana" panose="020B0604030504040204" pitchFamily="34" charset="0"/>
              </a:rPr>
              <a:t>Someone with whom the offender has, or previously had, an engagement or dating relationship; or </a:t>
            </a:r>
          </a:p>
          <a:p>
            <a:pPr lvl="1"/>
            <a:r>
              <a:rPr lang="en-US" sz="3800" dirty="0">
                <a:solidFill>
                  <a:schemeClr val="tx1"/>
                </a:solidFill>
                <a:latin typeface="Verdana" panose="020B0604030504040204" pitchFamily="34" charset="0"/>
                <a:ea typeface="Verdana" panose="020B0604030504040204" pitchFamily="34" charset="0"/>
              </a:rPr>
              <a:t>The mother or father of the offender's child.</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3289758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Verdana" panose="020B0604030504040204" pitchFamily="34" charset="0"/>
                <a:ea typeface="Verdana" panose="020B0604030504040204" pitchFamily="34" charset="0"/>
              </a:rPr>
              <a:t>Activity VI: Identifying </a:t>
            </a:r>
            <a:r>
              <a:rPr lang="en-US" dirty="0" smtClean="0">
                <a:latin typeface="Verdana" panose="020B0604030504040204" pitchFamily="34" charset="0"/>
                <a:ea typeface="Verdana" panose="020B0604030504040204" pitchFamily="34" charset="0"/>
              </a:rPr>
              <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State </a:t>
            </a:r>
            <a:r>
              <a:rPr lang="en-US" dirty="0">
                <a:latin typeface="Verdana" panose="020B0604030504040204" pitchFamily="34" charset="0"/>
                <a:ea typeface="Verdana" panose="020B0604030504040204" pitchFamily="34" charset="0"/>
              </a:rPr>
              <a:t>Statutes</a:t>
            </a:r>
          </a:p>
        </p:txBody>
      </p:sp>
      <p:pic>
        <p:nvPicPr>
          <p:cNvPr id="7" name="Picture 13" descr="C:\Users\HP Compaq\AppData\Local\Microsoft\Windows\Temporary Internet Files\Content.IE5\MB5QLCDZ\MP900448452[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06328" y="786632"/>
            <a:ext cx="6250859" cy="3805032"/>
          </a:xfrm>
          <a:prstGeom prst="rect">
            <a:avLst/>
          </a:prstGeom>
          <a:noFill/>
        </p:spPr>
      </p:pic>
      <p:sp>
        <p:nvSpPr>
          <p:cNvPr id="9" name="Content Placeholder 2"/>
          <p:cNvSpPr txBox="1">
            <a:spLocks/>
          </p:cNvSpPr>
          <p:nvPr/>
        </p:nvSpPr>
        <p:spPr>
          <a:xfrm>
            <a:off x="254032" y="1455175"/>
            <a:ext cx="8305800" cy="34904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a:buFont typeface="Trebuchet MS"/>
              <a:buNone/>
            </a:pPr>
            <a:r>
              <a:rPr lang="en-US" b="1" dirty="0" smtClean="0">
                <a:solidFill>
                  <a:schemeClr val="tx1"/>
                </a:solidFill>
                <a:latin typeface="Verdana" panose="020B0604030504040204" pitchFamily="34" charset="0"/>
                <a:ea typeface="Verdana" panose="020B0604030504040204" pitchFamily="34" charset="0"/>
              </a:rPr>
              <a:t>Working with your assigned statute</a:t>
            </a:r>
          </a:p>
          <a:p>
            <a:endParaRPr lang="en-US" dirty="0" smtClean="0">
              <a:solidFill>
                <a:schemeClr val="tx1"/>
              </a:solidFill>
              <a:latin typeface="Verdana" panose="020B0604030504040204" pitchFamily="34" charset="0"/>
              <a:ea typeface="Verdana" panose="020B0604030504040204" pitchFamily="34" charset="0"/>
            </a:endParaRPr>
          </a:p>
          <a:p>
            <a:pPr>
              <a:buClrTx/>
            </a:pPr>
            <a:r>
              <a:rPr lang="en-US" dirty="0" smtClean="0">
                <a:solidFill>
                  <a:schemeClr val="tx1"/>
                </a:solidFill>
                <a:latin typeface="Verdana" panose="020B0604030504040204" pitchFamily="34" charset="0"/>
                <a:ea typeface="Verdana" panose="020B0604030504040204" pitchFamily="34" charset="0"/>
              </a:rPr>
              <a:t>Review the crime and on chart paper list </a:t>
            </a:r>
          </a:p>
          <a:p>
            <a:pPr lvl="1"/>
            <a:r>
              <a:rPr lang="en-US" sz="1800" dirty="0" smtClean="0">
                <a:solidFill>
                  <a:schemeClr val="tx1"/>
                </a:solidFill>
                <a:latin typeface="Verdana" panose="020B0604030504040204" pitchFamily="34" charset="0"/>
                <a:ea typeface="Verdana" panose="020B0604030504040204" pitchFamily="34" charset="0"/>
              </a:rPr>
              <a:t>The  name of the crime</a:t>
            </a:r>
          </a:p>
          <a:p>
            <a:pPr lvl="1"/>
            <a:r>
              <a:rPr lang="en-US" sz="1800" dirty="0" smtClean="0">
                <a:solidFill>
                  <a:schemeClr val="tx1"/>
                </a:solidFill>
                <a:latin typeface="Verdana" panose="020B0604030504040204" pitchFamily="34" charset="0"/>
                <a:ea typeface="Verdana" panose="020B0604030504040204" pitchFamily="34" charset="0"/>
              </a:rPr>
              <a:t>The statute number </a:t>
            </a:r>
          </a:p>
          <a:p>
            <a:pPr lvl="1"/>
            <a:r>
              <a:rPr lang="en-US" sz="1800" dirty="0" smtClean="0">
                <a:solidFill>
                  <a:schemeClr val="tx1"/>
                </a:solidFill>
                <a:latin typeface="Verdana" panose="020B0604030504040204" pitchFamily="34" charset="0"/>
                <a:ea typeface="Verdana" panose="020B0604030504040204" pitchFamily="34" charset="0"/>
              </a:rPr>
              <a:t>The elements</a:t>
            </a:r>
            <a:endParaRPr lang="en-US" sz="1800" b="1" dirty="0" smtClean="0">
              <a:solidFill>
                <a:schemeClr val="tx1"/>
              </a:solidFill>
              <a:latin typeface="Verdana" panose="020B0604030504040204" pitchFamily="34" charset="0"/>
              <a:ea typeface="Verdana" panose="020B0604030504040204" pitchFamily="34" charset="0"/>
            </a:endParaRPr>
          </a:p>
          <a:p>
            <a:pPr marL="0" indent="0">
              <a:buFont typeface="Trebuchet MS"/>
              <a:buNone/>
            </a:pPr>
            <a:endParaRPr lang="en-US" dirty="0" smtClean="0">
              <a:solidFill>
                <a:schemeClr val="tx1"/>
              </a:solidFill>
              <a:latin typeface="Verdana" panose="020B0604030504040204" pitchFamily="34" charset="0"/>
              <a:ea typeface="Verdana" panose="020B0604030504040204" pitchFamily="34" charset="0"/>
            </a:endParaRPr>
          </a:p>
          <a:p>
            <a:pPr>
              <a:buClrTx/>
            </a:pPr>
            <a:r>
              <a:rPr lang="en-US" dirty="0" smtClean="0">
                <a:solidFill>
                  <a:schemeClr val="tx1"/>
                </a:solidFill>
                <a:latin typeface="Verdana" panose="020B0604030504040204" pitchFamily="34" charset="0"/>
                <a:ea typeface="Verdana" panose="020B0604030504040204" pitchFamily="34" charset="0"/>
              </a:rPr>
              <a:t>Post your list on the wall</a:t>
            </a:r>
          </a:p>
          <a:p>
            <a:endParaRPr lang="en-US" dirty="0"/>
          </a:p>
        </p:txBody>
      </p:sp>
    </p:spTree>
    <p:custDataLst>
      <p:tags r:id="rId1"/>
    </p:custDataLst>
    <p:extLst>
      <p:ext uri="{BB962C8B-B14F-4D97-AF65-F5344CB8AC3E}">
        <p14:creationId xmlns:p14="http://schemas.microsoft.com/office/powerpoint/2010/main" val="8749571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F8993F"/>
                </a:solidFill>
                <a:latin typeface="Verdana" panose="020B0604030504040204" pitchFamily="34" charset="0"/>
                <a:ea typeface="Verdana" panose="020B0604030504040204" pitchFamily="34" charset="0"/>
              </a:rPr>
              <a:t>Penal Code §368</a:t>
            </a:r>
          </a:p>
        </p:txBody>
      </p:sp>
      <p:sp>
        <p:nvSpPr>
          <p:cNvPr id="5" name="Content Placeholder 10"/>
          <p:cNvSpPr>
            <a:spLocks noGrp="1"/>
          </p:cNvSpPr>
          <p:nvPr>
            <p:ph type="body" idx="1"/>
          </p:nvPr>
        </p:nvSpPr>
        <p:spPr>
          <a:xfrm>
            <a:off x="457200" y="942975"/>
            <a:ext cx="8229600" cy="4056728"/>
          </a:xfrm>
        </p:spPr>
        <p:txBody>
          <a:bodyPr>
            <a:normAutofit fontScale="92500" lnSpcReduction="10000"/>
          </a:bodyPr>
          <a:lstStyle/>
          <a:p>
            <a:pPr marL="0" indent="0">
              <a:buNone/>
            </a:pPr>
            <a:r>
              <a:rPr lang="en-US" sz="2200" dirty="0">
                <a:solidFill>
                  <a:schemeClr val="tx1"/>
                </a:solidFill>
                <a:latin typeface="Verdana" panose="020B0604030504040204" pitchFamily="34" charset="0"/>
                <a:ea typeface="Verdana" panose="020B0604030504040204" pitchFamily="34" charset="0"/>
              </a:rPr>
              <a:t>HANDOUT #5</a:t>
            </a:r>
          </a:p>
          <a:p>
            <a:pPr>
              <a:buClrTx/>
            </a:pPr>
            <a:r>
              <a:rPr lang="en-US" sz="2200" dirty="0">
                <a:solidFill>
                  <a:schemeClr val="tx1"/>
                </a:solidFill>
                <a:latin typeface="Verdana" panose="020B0604030504040204" pitchFamily="34" charset="0"/>
                <a:ea typeface="Verdana" panose="020B0604030504040204" pitchFamily="34" charset="0"/>
              </a:rPr>
              <a:t>Elders– person 65 years or older</a:t>
            </a:r>
          </a:p>
          <a:p>
            <a:pPr>
              <a:buClrTx/>
            </a:pPr>
            <a:r>
              <a:rPr lang="en-US" sz="2200" dirty="0">
                <a:solidFill>
                  <a:schemeClr val="tx1"/>
                </a:solidFill>
                <a:latin typeface="Verdana" panose="020B0604030504040204" pitchFamily="34" charset="0"/>
                <a:ea typeface="Verdana" panose="020B0604030504040204" pitchFamily="34" charset="0"/>
              </a:rPr>
              <a:t>Dependent adults—</a:t>
            </a:r>
          </a:p>
          <a:p>
            <a:pPr lvl="1"/>
            <a:r>
              <a:rPr lang="en-US" sz="2100" dirty="0">
                <a:solidFill>
                  <a:schemeClr val="tx1"/>
                </a:solidFill>
                <a:latin typeface="Verdana" panose="020B0604030504040204" pitchFamily="34" charset="0"/>
                <a:ea typeface="Verdana" panose="020B0604030504040204" pitchFamily="34" charset="0"/>
              </a:rPr>
              <a:t>18 to 64</a:t>
            </a:r>
          </a:p>
          <a:p>
            <a:pPr lvl="1" fontAlgn="base"/>
            <a:r>
              <a:rPr lang="en-US" sz="2100" dirty="0">
                <a:solidFill>
                  <a:schemeClr val="tx1"/>
                </a:solidFill>
                <a:latin typeface="Verdana" panose="020B0604030504040204" pitchFamily="34" charset="0"/>
                <a:ea typeface="Verdana" panose="020B0604030504040204" pitchFamily="34" charset="0"/>
              </a:rPr>
              <a:t>has physical or mental limitations which restrict his or her ability to carry out normal activities or to protect his or her rights, </a:t>
            </a:r>
          </a:p>
          <a:p>
            <a:pPr lvl="2" fontAlgn="base">
              <a:buClrTx/>
            </a:pPr>
            <a:r>
              <a:rPr lang="en-US" sz="2100" dirty="0">
                <a:solidFill>
                  <a:schemeClr val="tx1"/>
                </a:solidFill>
                <a:latin typeface="Verdana" panose="020B0604030504040204" pitchFamily="34" charset="0"/>
                <a:ea typeface="Verdana" panose="020B0604030504040204" pitchFamily="34" charset="0"/>
              </a:rPr>
              <a:t>including, but not limited to, persons who have physical or developmental disabilities or whose physical or mental abilities have diminished because of age. </a:t>
            </a:r>
          </a:p>
          <a:p>
            <a:pPr lvl="2" fontAlgn="base">
              <a:buClrTx/>
            </a:pPr>
            <a:r>
              <a:rPr lang="en-US" sz="2100" dirty="0">
                <a:solidFill>
                  <a:schemeClr val="tx1"/>
                </a:solidFill>
                <a:latin typeface="Verdana" panose="020B0604030504040204" pitchFamily="34" charset="0"/>
                <a:ea typeface="Verdana" panose="020B0604030504040204" pitchFamily="34" charset="0"/>
              </a:rPr>
              <a:t>Persons admitted as an inpatient to a 24-hour health facility</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2" descr="C:\Users\Home\AppData\Local\Microsoft\Windows\Temporary Internet Files\Content.IE5\KU7Q2Z9F\Lady-Justice-278x3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026" y="0"/>
            <a:ext cx="1804220" cy="14600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69428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F8993F"/>
                </a:solidFill>
                <a:latin typeface="Verdana" panose="020B0604030504040204" pitchFamily="34" charset="0"/>
                <a:ea typeface="Verdana" panose="020B0604030504040204" pitchFamily="34" charset="0"/>
              </a:rPr>
              <a:t>Crimes in Penal Code §368</a:t>
            </a:r>
          </a:p>
        </p:txBody>
      </p:sp>
      <p:sp>
        <p:nvSpPr>
          <p:cNvPr id="7" name="Text Placeholder 5"/>
          <p:cNvSpPr>
            <a:spLocks noGrp="1"/>
          </p:cNvSpPr>
          <p:nvPr>
            <p:ph type="body" idx="1"/>
          </p:nvPr>
        </p:nvSpPr>
        <p:spPr>
          <a:xfrm>
            <a:off x="495490" y="1054496"/>
            <a:ext cx="2257994" cy="639762"/>
          </a:xfrm>
        </p:spPr>
        <p:txBody>
          <a:bodyPr/>
          <a:lstStyle/>
          <a:p>
            <a:pPr marL="76200" indent="0">
              <a:buNone/>
            </a:pPr>
            <a:r>
              <a:rPr lang="en-US" dirty="0" smtClean="0">
                <a:solidFill>
                  <a:schemeClr val="accent1"/>
                </a:solidFill>
                <a:latin typeface="Verdana" panose="020B0604030504040204" pitchFamily="34" charset="0"/>
                <a:ea typeface="Verdana" panose="020B0604030504040204" pitchFamily="34" charset="0"/>
              </a:rPr>
              <a:t>“</a:t>
            </a:r>
            <a:r>
              <a:rPr lang="en-US" dirty="0" smtClean="0">
                <a:solidFill>
                  <a:srgbClr val="0070C0"/>
                </a:solidFill>
                <a:latin typeface="Verdana" panose="020B0604030504040204" pitchFamily="34" charset="0"/>
                <a:ea typeface="Verdana" panose="020B0604030504040204" pitchFamily="34" charset="0"/>
              </a:rPr>
              <a:t>Caretaker”++</a:t>
            </a:r>
            <a:endParaRPr lang="en-US" dirty="0">
              <a:solidFill>
                <a:srgbClr val="0070C0"/>
              </a:solidFill>
              <a:latin typeface="Verdana" panose="020B0604030504040204" pitchFamily="34" charset="0"/>
              <a:ea typeface="Verdana" panose="020B0604030504040204" pitchFamily="34" charset="0"/>
            </a:endParaRPr>
          </a:p>
        </p:txBody>
      </p:sp>
      <p:sp>
        <p:nvSpPr>
          <p:cNvPr id="8" name="Content Placeholder 6"/>
          <p:cNvSpPr txBox="1">
            <a:spLocks/>
          </p:cNvSpPr>
          <p:nvPr/>
        </p:nvSpPr>
        <p:spPr>
          <a:xfrm>
            <a:off x="587588" y="1786646"/>
            <a:ext cx="4040188" cy="303699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smtClean="0">
                <a:latin typeface="Verdana" panose="020B0604030504040204" pitchFamily="34" charset="0"/>
                <a:ea typeface="Verdana" panose="020B0604030504040204" pitchFamily="34" charset="0"/>
              </a:rPr>
              <a:t>Neglect</a:t>
            </a:r>
          </a:p>
          <a:p>
            <a:endParaRPr lang="en-US" sz="2000" dirty="0" smtClean="0">
              <a:latin typeface="Verdana" panose="020B0604030504040204" pitchFamily="34" charset="0"/>
              <a:ea typeface="Verdana" panose="020B0604030504040204" pitchFamily="34" charset="0"/>
            </a:endParaRPr>
          </a:p>
          <a:p>
            <a:r>
              <a:rPr lang="en-US" sz="2000" dirty="0" smtClean="0">
                <a:latin typeface="Verdana" panose="020B0604030504040204" pitchFamily="34" charset="0"/>
                <a:ea typeface="Verdana" panose="020B0604030504040204" pitchFamily="34" charset="0"/>
              </a:rPr>
              <a:t>Caretaker financial abuse</a:t>
            </a:r>
          </a:p>
          <a:p>
            <a:endParaRPr lang="en-US" sz="2000" dirty="0" smtClean="0">
              <a:latin typeface="Verdana" panose="020B0604030504040204" pitchFamily="34" charset="0"/>
              <a:ea typeface="Verdana" panose="020B0604030504040204" pitchFamily="34" charset="0"/>
            </a:endParaRPr>
          </a:p>
          <a:p>
            <a:pPr marL="109728"/>
            <a:r>
              <a:rPr lang="en-US" sz="2000" dirty="0" smtClean="0">
                <a:solidFill>
                  <a:srgbClr val="0070C0"/>
                </a:solidFill>
                <a:latin typeface="Verdana" panose="020B0604030504040204" pitchFamily="34" charset="0"/>
                <a:ea typeface="Verdana" panose="020B0604030504040204" pitchFamily="34" charset="0"/>
              </a:rPr>
              <a:t>++Must prove suspect was a caretaker—had the care, custody, or control of, or who stands in a position of trust with, an elder or a dependent adult.</a:t>
            </a:r>
            <a:endParaRPr lang="en-US" sz="2000" dirty="0">
              <a:solidFill>
                <a:srgbClr val="0070C0"/>
              </a:solidFill>
              <a:latin typeface="Verdana" panose="020B0604030504040204" pitchFamily="34" charset="0"/>
              <a:ea typeface="Verdana" panose="020B0604030504040204" pitchFamily="34" charset="0"/>
            </a:endParaRPr>
          </a:p>
        </p:txBody>
      </p:sp>
      <p:sp>
        <p:nvSpPr>
          <p:cNvPr id="9" name="Text Placeholder 7"/>
          <p:cNvSpPr txBox="1">
            <a:spLocks/>
          </p:cNvSpPr>
          <p:nvPr/>
        </p:nvSpPr>
        <p:spPr>
          <a:xfrm>
            <a:off x="4876800" y="1185343"/>
            <a:ext cx="2256502" cy="4425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smtClean="0">
                <a:solidFill>
                  <a:srgbClr val="0070C0"/>
                </a:solidFill>
                <a:latin typeface="Verdana" panose="020B0604030504040204" pitchFamily="34" charset="0"/>
                <a:ea typeface="Verdana" panose="020B0604030504040204" pitchFamily="34" charset="0"/>
              </a:rPr>
              <a:t>“Any Person”**</a:t>
            </a:r>
            <a:endParaRPr lang="en-US" sz="2000" dirty="0">
              <a:solidFill>
                <a:srgbClr val="0070C0"/>
              </a:solidFill>
              <a:latin typeface="Verdana" panose="020B0604030504040204" pitchFamily="34" charset="0"/>
              <a:ea typeface="Verdana" panose="020B0604030504040204" pitchFamily="34" charset="0"/>
            </a:endParaRPr>
          </a:p>
        </p:txBody>
      </p:sp>
      <p:sp>
        <p:nvSpPr>
          <p:cNvPr id="10" name="Content Placeholder 8"/>
          <p:cNvSpPr txBox="1">
            <a:spLocks/>
          </p:cNvSpPr>
          <p:nvPr/>
        </p:nvSpPr>
        <p:spPr>
          <a:xfrm>
            <a:off x="4876800" y="1746375"/>
            <a:ext cx="4041775" cy="321579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smtClean="0">
                <a:solidFill>
                  <a:srgbClr val="00B050"/>
                </a:solidFill>
                <a:latin typeface="Verdana" panose="020B0604030504040204" pitchFamily="34" charset="0"/>
                <a:ea typeface="Verdana" panose="020B0604030504040204" pitchFamily="34" charset="0"/>
              </a:rPr>
              <a:t>Infliction of physical pain</a:t>
            </a:r>
          </a:p>
          <a:p>
            <a:r>
              <a:rPr lang="en-US" sz="2000" dirty="0" smtClean="0">
                <a:solidFill>
                  <a:srgbClr val="00B050"/>
                </a:solidFill>
                <a:latin typeface="Verdana" panose="020B0604030504040204" pitchFamily="34" charset="0"/>
                <a:ea typeface="Verdana" panose="020B0604030504040204" pitchFamily="34" charset="0"/>
              </a:rPr>
              <a:t>Infliction of mental suffering</a:t>
            </a:r>
          </a:p>
          <a:p>
            <a:r>
              <a:rPr lang="en-US" sz="2000" dirty="0" smtClean="0">
                <a:solidFill>
                  <a:srgbClr val="00B050"/>
                </a:solidFill>
                <a:latin typeface="Verdana" panose="020B0604030504040204" pitchFamily="34" charset="0"/>
                <a:ea typeface="Verdana" panose="020B0604030504040204" pitchFamily="34" charset="0"/>
              </a:rPr>
              <a:t>Financial abuse</a:t>
            </a:r>
          </a:p>
          <a:p>
            <a:r>
              <a:rPr lang="en-US" sz="2000" dirty="0" smtClean="0">
                <a:solidFill>
                  <a:srgbClr val="00B050"/>
                </a:solidFill>
                <a:latin typeface="Verdana" panose="020B0604030504040204" pitchFamily="34" charset="0"/>
                <a:ea typeface="Verdana" panose="020B0604030504040204" pitchFamily="34" charset="0"/>
              </a:rPr>
              <a:t>False imprisonment</a:t>
            </a:r>
          </a:p>
          <a:p>
            <a:endParaRPr lang="en-US" sz="2000" dirty="0" smtClean="0">
              <a:solidFill>
                <a:srgbClr val="00B050"/>
              </a:solidFill>
              <a:latin typeface="Verdana" panose="020B0604030504040204" pitchFamily="34" charset="0"/>
              <a:ea typeface="Verdana" panose="020B0604030504040204" pitchFamily="34" charset="0"/>
            </a:endParaRPr>
          </a:p>
          <a:p>
            <a:pPr marL="109728"/>
            <a:r>
              <a:rPr lang="en-US" sz="2000" dirty="0" smtClean="0">
                <a:solidFill>
                  <a:srgbClr val="0070C0"/>
                </a:solidFill>
                <a:latin typeface="Verdana" panose="020B0604030504040204" pitchFamily="34" charset="0"/>
                <a:ea typeface="Verdana" panose="020B0604030504040204" pitchFamily="34" charset="0"/>
              </a:rPr>
              <a:t>**Must prove perpetrator knew or reasonably should have known the victim was an elder or a dependent adult </a:t>
            </a:r>
            <a:endParaRPr lang="en-US" sz="2000" dirty="0">
              <a:solidFill>
                <a:srgbClr val="0070C0"/>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2734766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Verdana" panose="020B0604030504040204" pitchFamily="34" charset="0"/>
                <a:ea typeface="Verdana" panose="020B0604030504040204" pitchFamily="34" charset="0"/>
              </a:rPr>
              <a:t>Activity VII: Fact Patterns</a:t>
            </a:r>
          </a:p>
        </p:txBody>
      </p:sp>
      <p:sp>
        <p:nvSpPr>
          <p:cNvPr id="5" name="Content Placeholder 10"/>
          <p:cNvSpPr>
            <a:spLocks noGrp="1"/>
          </p:cNvSpPr>
          <p:nvPr>
            <p:ph type="body" idx="1"/>
          </p:nvPr>
        </p:nvSpPr>
        <p:spPr>
          <a:xfrm>
            <a:off x="457200" y="942975"/>
            <a:ext cx="8229600" cy="4140302"/>
          </a:xfrm>
        </p:spPr>
        <p:txBody>
          <a:bodyPr>
            <a:normAutofit/>
          </a:bodyPr>
          <a:lstStyle/>
          <a:p>
            <a:pPr>
              <a:buClrTx/>
            </a:pPr>
            <a:r>
              <a:rPr lang="en-US" sz="2200" dirty="0">
                <a:solidFill>
                  <a:schemeClr val="tx1"/>
                </a:solidFill>
                <a:latin typeface="Verdana" panose="020B0604030504040204" pitchFamily="34" charset="0"/>
                <a:ea typeface="Verdana" panose="020B0604030504040204" pitchFamily="34" charset="0"/>
              </a:rPr>
              <a:t>Working with your assigned scenario</a:t>
            </a:r>
          </a:p>
          <a:p>
            <a:pPr marL="857250" lvl="1" indent="-457200"/>
            <a:r>
              <a:rPr lang="en-US" sz="1800" b="1" dirty="0">
                <a:solidFill>
                  <a:schemeClr val="tx1"/>
                </a:solidFill>
                <a:latin typeface="Verdana" panose="020B0604030504040204" pitchFamily="34" charset="0"/>
                <a:ea typeface="Verdana" panose="020B0604030504040204" pitchFamily="34" charset="0"/>
              </a:rPr>
              <a:t>Identify the  applicable crimes in Penal Code 368</a:t>
            </a:r>
          </a:p>
          <a:p>
            <a:pPr marL="857250" lvl="1" indent="-457200"/>
            <a:r>
              <a:rPr lang="en-US" sz="1800" b="1" dirty="0">
                <a:solidFill>
                  <a:schemeClr val="tx1"/>
                </a:solidFill>
                <a:latin typeface="Verdana" panose="020B0604030504040204" pitchFamily="34" charset="0"/>
                <a:ea typeface="Verdana" panose="020B0604030504040204" pitchFamily="34" charset="0"/>
              </a:rPr>
              <a:t>Pick </a:t>
            </a:r>
            <a:r>
              <a:rPr lang="en-US" sz="1800" b="1" u="sng" dirty="0">
                <a:solidFill>
                  <a:schemeClr val="tx1"/>
                </a:solidFill>
                <a:latin typeface="Verdana" panose="020B0604030504040204" pitchFamily="34" charset="0"/>
                <a:ea typeface="Verdana" panose="020B0604030504040204" pitchFamily="34" charset="0"/>
              </a:rPr>
              <a:t>1 crime </a:t>
            </a:r>
            <a:r>
              <a:rPr lang="en-US" sz="1800" b="1" dirty="0">
                <a:solidFill>
                  <a:schemeClr val="tx1"/>
                </a:solidFill>
                <a:latin typeface="Verdana" panose="020B0604030504040204" pitchFamily="34" charset="0"/>
                <a:ea typeface="Verdana" panose="020B0604030504040204" pitchFamily="34" charset="0"/>
              </a:rPr>
              <a:t>in Penal Code 368</a:t>
            </a:r>
          </a:p>
          <a:p>
            <a:pPr marL="1122426" lvl="2" indent="-457200">
              <a:buClrTx/>
            </a:pPr>
            <a:r>
              <a:rPr lang="en-US" b="1" dirty="0">
                <a:solidFill>
                  <a:schemeClr val="tx1"/>
                </a:solidFill>
                <a:latin typeface="Verdana" panose="020B0604030504040204" pitchFamily="34" charset="0"/>
                <a:ea typeface="Verdana" panose="020B0604030504040204" pitchFamily="34" charset="0"/>
              </a:rPr>
              <a:t>List the elements</a:t>
            </a:r>
          </a:p>
          <a:p>
            <a:pPr marL="1122426" lvl="2" indent="-457200">
              <a:buClrTx/>
            </a:pPr>
            <a:r>
              <a:rPr lang="en-US" b="1" dirty="0">
                <a:solidFill>
                  <a:schemeClr val="tx1"/>
                </a:solidFill>
                <a:latin typeface="Verdana" panose="020B0604030504040204" pitchFamily="34" charset="0"/>
                <a:ea typeface="Verdana" panose="020B0604030504040204" pitchFamily="34" charset="0"/>
              </a:rPr>
              <a:t>List the evidence and witnesses available to prove each element</a:t>
            </a:r>
          </a:p>
          <a:p>
            <a:pPr marL="1122426" lvl="2" indent="-457200">
              <a:buClrTx/>
            </a:pPr>
            <a:r>
              <a:rPr lang="en-US" b="1" dirty="0">
                <a:solidFill>
                  <a:schemeClr val="tx1"/>
                </a:solidFill>
                <a:latin typeface="Verdana" panose="020B0604030504040204" pitchFamily="34" charset="0"/>
                <a:ea typeface="Verdana" panose="020B0604030504040204" pitchFamily="34" charset="0"/>
              </a:rPr>
              <a:t>Determine if there are questions that need to be asked to clarify any of the elements </a:t>
            </a: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Document your findings on chart paper</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32925674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Case Building Framework</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294967" y="899703"/>
            <a:ext cx="8229600" cy="1554419"/>
          </a:xfrm>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The Crime is:</a:t>
            </a:r>
          </a:p>
          <a:p>
            <a:pPr lvl="1"/>
            <a:r>
              <a:rPr lang="en-US" sz="1800" dirty="0">
                <a:solidFill>
                  <a:schemeClr val="tx1"/>
                </a:solidFill>
                <a:latin typeface="Verdana" panose="020B0604030504040204" pitchFamily="34" charset="0"/>
                <a:ea typeface="Verdana" panose="020B0604030504040204" pitchFamily="34" charset="0"/>
              </a:rPr>
              <a:t>The Legal Elements are:</a:t>
            </a:r>
          </a:p>
          <a:p>
            <a:pPr lvl="2">
              <a:buClrTx/>
            </a:pPr>
            <a:r>
              <a:rPr lang="en-US" dirty="0">
                <a:solidFill>
                  <a:schemeClr val="tx1"/>
                </a:solidFill>
                <a:latin typeface="Verdana" panose="020B0604030504040204" pitchFamily="34" charset="0"/>
                <a:ea typeface="Verdana" panose="020B0604030504040204" pitchFamily="34" charset="0"/>
              </a:rPr>
              <a:t>For each element, what facts will prove that element… </a:t>
            </a:r>
          </a:p>
          <a:p>
            <a:pPr lvl="3">
              <a:buClrTx/>
            </a:pPr>
            <a:r>
              <a:rPr lang="en-US" sz="1800" dirty="0">
                <a:solidFill>
                  <a:schemeClr val="tx1"/>
                </a:solidFill>
                <a:latin typeface="Verdana" panose="020B0604030504040204" pitchFamily="34" charset="0"/>
                <a:ea typeface="Verdana" panose="020B0604030504040204" pitchFamily="34" charset="0"/>
              </a:rPr>
              <a:t>Then for each fact…</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graphicFrame>
        <p:nvGraphicFramePr>
          <p:cNvPr id="7" name="Diagram 6"/>
          <p:cNvGraphicFramePr/>
          <p:nvPr>
            <p:extLst>
              <p:ext uri="{D42A27DB-BD31-4B8C-83A1-F6EECF244321}">
                <p14:modId xmlns:p14="http://schemas.microsoft.com/office/powerpoint/2010/main" val="3786589736"/>
              </p:ext>
            </p:extLst>
          </p:nvPr>
        </p:nvGraphicFramePr>
        <p:xfrm>
          <a:off x="58994" y="2890685"/>
          <a:ext cx="8996516" cy="18877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231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Your Documentation and</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the Courtroom</a:t>
            </a:r>
            <a:endParaRPr lang="en-US" dirty="0">
              <a:latin typeface="Verdana" panose="020B0604030504040204" pitchFamily="34" charset="0"/>
              <a:ea typeface="Verdana" panose="020B0604030504040204" pitchFamily="34" charset="0"/>
            </a:endParaRPr>
          </a:p>
        </p:txBody>
      </p:sp>
      <p:sp>
        <p:nvSpPr>
          <p:cNvPr id="8" name="Rectangle 7"/>
          <p:cNvSpPr/>
          <p:nvPr/>
        </p:nvSpPr>
        <p:spPr>
          <a:xfrm>
            <a:off x="1558412" y="1295400"/>
            <a:ext cx="5835445" cy="34339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descr="10_30_06_grace.gif"/>
          <p:cNvPicPr>
            <a:picLocks noChangeAspect="1"/>
          </p:cNvPicPr>
          <p:nvPr/>
        </p:nvPicPr>
        <p:blipFill>
          <a:blip r:embed="rId4" cstate="print">
            <a:clrChange>
              <a:clrFrom>
                <a:srgbClr val="FFFFFF"/>
              </a:clrFrom>
              <a:clrTo>
                <a:srgbClr val="FFFFFF">
                  <a:alpha val="0"/>
                </a:srgbClr>
              </a:clrTo>
            </a:clrChange>
          </a:blip>
          <a:stretch>
            <a:fillRect/>
          </a:stretch>
        </p:blipFill>
        <p:spPr>
          <a:xfrm>
            <a:off x="2143125" y="1444626"/>
            <a:ext cx="4857750" cy="3019220"/>
          </a:xfrm>
          <a:prstGeom prst="rect">
            <a:avLst/>
          </a:prstGeom>
          <a:noFill/>
          <a:ln>
            <a:noFill/>
          </a:ln>
        </p:spPr>
      </p:pic>
      <p:sp>
        <p:nvSpPr>
          <p:cNvPr id="11" name="Rectangle 10"/>
          <p:cNvSpPr/>
          <p:nvPr/>
        </p:nvSpPr>
        <p:spPr>
          <a:xfrm>
            <a:off x="0" y="1295399"/>
            <a:ext cx="1519083" cy="3433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433185" y="1295398"/>
            <a:ext cx="1676401" cy="34339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41792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56" y="1776976"/>
            <a:ext cx="6896305" cy="2603295"/>
          </a:xfrm>
          <a:prstGeom prst="rect">
            <a:avLst/>
          </a:prstGeom>
        </p:spPr>
      </p:pic>
      <p:sp>
        <p:nvSpPr>
          <p:cNvPr id="8" name="Title 3"/>
          <p:cNvSpPr>
            <a:spLocks noGrp="1"/>
          </p:cNvSpPr>
          <p:nvPr>
            <p:ph type="title"/>
          </p:nvPr>
        </p:nvSpPr>
        <p:spPr>
          <a:xfrm>
            <a:off x="2526891" y="1349272"/>
            <a:ext cx="3662516" cy="481781"/>
          </a:xfrm>
        </p:spPr>
        <p:txBody>
          <a:bodyPr>
            <a:noAutofit/>
          </a:bodyPr>
          <a:lstStyle/>
          <a:p>
            <a:r>
              <a:rPr lang="en-US" sz="2000" dirty="0">
                <a:solidFill>
                  <a:schemeClr val="tx1"/>
                </a:solidFill>
                <a:latin typeface="Verdana" panose="020B0604030504040204" pitchFamily="34" charset="0"/>
                <a:ea typeface="Verdana" panose="020B0604030504040204" pitchFamily="34" charset="0"/>
              </a:rPr>
              <a:t>“If it wasn’t written down, it didn’t happen.”</a:t>
            </a:r>
            <a:r>
              <a:rPr lang="en-US" sz="3600" dirty="0">
                <a:latin typeface="Arial Black" panose="020B0A04020102020204" pitchFamily="34" charset="0"/>
              </a:rPr>
              <a:t/>
            </a:r>
            <a:br>
              <a:rPr lang="en-US" sz="3600" dirty="0">
                <a:latin typeface="Arial Black" panose="020B0A04020102020204" pitchFamily="34" charset="0"/>
              </a:rPr>
            </a:br>
            <a:endParaRPr lang="en-US" sz="3600" dirty="0">
              <a:latin typeface="Arial Black" panose="020B0A04020102020204" pitchFamily="34" charset="0"/>
            </a:endParaRPr>
          </a:p>
        </p:txBody>
      </p:sp>
      <p:sp>
        <p:nvSpPr>
          <p:cNvPr id="3" name="Rectangle 2"/>
          <p:cNvSpPr/>
          <p:nvPr/>
        </p:nvSpPr>
        <p:spPr>
          <a:xfrm>
            <a:off x="3914571" y="4480533"/>
            <a:ext cx="4442242" cy="400110"/>
          </a:xfrm>
          <a:prstGeom prst="rect">
            <a:avLst/>
          </a:prstGeom>
        </p:spPr>
        <p:txBody>
          <a:bodyPr wrap="none">
            <a:spAutoFit/>
          </a:bodyPr>
          <a:lstStyle/>
          <a:p>
            <a:pPr marL="0" indent="0" algn="r">
              <a:buNone/>
            </a:pPr>
            <a:r>
              <a:rPr lang="en-US" sz="2000" dirty="0">
                <a:latin typeface="Verdana" panose="020B0604030504040204" pitchFamily="34" charset="0"/>
                <a:ea typeface="Verdana" panose="020B0604030504040204" pitchFamily="34" charset="0"/>
              </a:rPr>
              <a:t>…. and you won’t be credible.     </a:t>
            </a:r>
          </a:p>
        </p:txBody>
      </p:sp>
    </p:spTree>
    <p:custDataLst>
      <p:tags r:id="rId1"/>
    </p:custDataLst>
    <p:extLst>
      <p:ext uri="{BB962C8B-B14F-4D97-AF65-F5344CB8AC3E}">
        <p14:creationId xmlns:p14="http://schemas.microsoft.com/office/powerpoint/2010/main" val="14084857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Direct and Cross Examination:</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Your Documentation in Court</a:t>
            </a:r>
            <a:endParaRPr lang="en-US" dirty="0">
              <a:latin typeface="Verdana" panose="020B0604030504040204" pitchFamily="34" charset="0"/>
              <a:ea typeface="Verdana" panose="020B0604030504040204" pitchFamily="34" charset="0"/>
            </a:endParaRPr>
          </a:p>
        </p:txBody>
      </p:sp>
      <p:sp>
        <p:nvSpPr>
          <p:cNvPr id="7" name="Content Placeholder 2"/>
          <p:cNvSpPr txBox="1">
            <a:spLocks/>
          </p:cNvSpPr>
          <p:nvPr/>
        </p:nvSpPr>
        <p:spPr>
          <a:xfrm>
            <a:off x="427703" y="1005348"/>
            <a:ext cx="3565396" cy="413815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a:buFont typeface="Trebuchet MS"/>
              <a:buNone/>
            </a:pPr>
            <a:r>
              <a:rPr lang="en-US" dirty="0" smtClean="0">
                <a:solidFill>
                  <a:schemeClr val="tx1"/>
                </a:solidFill>
                <a:latin typeface="Verdana" panose="020B0604030504040204" pitchFamily="34" charset="0"/>
                <a:ea typeface="Verdana" panose="020B0604030504040204" pitchFamily="34" charset="0"/>
              </a:rPr>
              <a:t>Direct Examination</a:t>
            </a:r>
          </a:p>
          <a:p>
            <a:pPr lvl="1">
              <a:buClrTx/>
            </a:pPr>
            <a:r>
              <a:rPr lang="en-US" sz="1800" dirty="0" smtClean="0">
                <a:solidFill>
                  <a:schemeClr val="tx1"/>
                </a:solidFill>
                <a:latin typeface="Verdana" panose="020B0604030504040204" pitchFamily="34" charset="0"/>
                <a:ea typeface="Verdana" panose="020B0604030504040204" pitchFamily="34" charset="0"/>
              </a:rPr>
              <a:t>Questions asked of you by the attorney who has called you to testify</a:t>
            </a:r>
          </a:p>
          <a:p>
            <a:pPr lvl="1">
              <a:buClrTx/>
            </a:pPr>
            <a:endParaRPr lang="en-US" sz="1800" dirty="0" smtClean="0">
              <a:solidFill>
                <a:schemeClr val="tx1"/>
              </a:solidFill>
              <a:latin typeface="Verdana" panose="020B0604030504040204" pitchFamily="34" charset="0"/>
              <a:ea typeface="Verdana" panose="020B0604030504040204" pitchFamily="34" charset="0"/>
            </a:endParaRPr>
          </a:p>
          <a:p>
            <a:pPr lvl="1">
              <a:buClrTx/>
            </a:pPr>
            <a:r>
              <a:rPr lang="en-US" sz="1800" dirty="0" smtClean="0">
                <a:solidFill>
                  <a:schemeClr val="tx1"/>
                </a:solidFill>
                <a:latin typeface="Verdana" panose="020B0604030504040204" pitchFamily="34" charset="0"/>
                <a:ea typeface="Verdana" panose="020B0604030504040204" pitchFamily="34" charset="0"/>
              </a:rPr>
              <a:t>Usually </a:t>
            </a:r>
            <a:r>
              <a:rPr lang="en-US" sz="1800" b="1" dirty="0" smtClean="0">
                <a:solidFill>
                  <a:schemeClr val="tx1"/>
                </a:solidFill>
                <a:latin typeface="Verdana" panose="020B0604030504040204" pitchFamily="34" charset="0"/>
                <a:ea typeface="Verdana" panose="020B0604030504040204" pitchFamily="34" charset="0"/>
              </a:rPr>
              <a:t>non leading questions </a:t>
            </a:r>
            <a:r>
              <a:rPr lang="en-US" sz="1800" dirty="0" smtClean="0">
                <a:solidFill>
                  <a:schemeClr val="tx1"/>
                </a:solidFill>
                <a:latin typeface="Verdana" panose="020B0604030504040204" pitchFamily="34" charset="0"/>
                <a:ea typeface="Verdana" panose="020B0604030504040204" pitchFamily="34" charset="0"/>
              </a:rPr>
              <a:t>that ask you to describe what you saw, heard or did </a:t>
            </a:r>
          </a:p>
          <a:p>
            <a:endParaRPr lang="en-US" sz="2600" dirty="0" smtClean="0"/>
          </a:p>
          <a:p>
            <a:endParaRPr lang="en-US" sz="2600" dirty="0"/>
          </a:p>
        </p:txBody>
      </p:sp>
      <p:cxnSp>
        <p:nvCxnSpPr>
          <p:cNvPr id="8" name="Straight Connector 7"/>
          <p:cNvCxnSpPr/>
          <p:nvPr/>
        </p:nvCxnSpPr>
        <p:spPr>
          <a:xfrm>
            <a:off x="4586748" y="958645"/>
            <a:ext cx="14749" cy="41418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txBox="1">
            <a:spLocks/>
          </p:cNvSpPr>
          <p:nvPr/>
        </p:nvSpPr>
        <p:spPr>
          <a:xfrm>
            <a:off x="4800601" y="1071715"/>
            <a:ext cx="3764498" cy="391569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smtClean="0">
                <a:latin typeface="Verdana" panose="020B0604030504040204" pitchFamily="34" charset="0"/>
                <a:ea typeface="Verdana" panose="020B0604030504040204" pitchFamily="34" charset="0"/>
              </a:rPr>
              <a:t>Cross Examination</a:t>
            </a:r>
          </a:p>
          <a:p>
            <a:pPr marL="342900" lvl="1" indent="-342900">
              <a:buFont typeface="Courier New" panose="02070309020205020404" pitchFamily="49" charset="0"/>
              <a:buChar char="o"/>
            </a:pPr>
            <a:r>
              <a:rPr lang="en-US" sz="1800" dirty="0" smtClean="0">
                <a:latin typeface="Verdana" panose="020B0604030504040204" pitchFamily="34" charset="0"/>
                <a:ea typeface="Verdana" panose="020B0604030504040204" pitchFamily="34" charset="0"/>
              </a:rPr>
              <a:t>Questions that follow direct examination intended to advance the other side’s case theory or to challenge the information (or you as a witness) provided on direct examination</a:t>
            </a:r>
          </a:p>
          <a:p>
            <a:pPr lvl="1"/>
            <a:endParaRPr lang="en-US" sz="1800" dirty="0" smtClean="0">
              <a:latin typeface="Verdana" panose="020B0604030504040204" pitchFamily="34" charset="0"/>
              <a:ea typeface="Verdana" panose="020B0604030504040204" pitchFamily="34" charset="0"/>
            </a:endParaRPr>
          </a:p>
          <a:p>
            <a:pPr marL="342900" lvl="1" indent="-342900">
              <a:buFont typeface="Courier New" panose="02070309020205020404" pitchFamily="49" charset="0"/>
              <a:buChar char="o"/>
            </a:pPr>
            <a:r>
              <a:rPr lang="en-US" sz="1800" b="1" dirty="0" smtClean="0">
                <a:latin typeface="Verdana" panose="020B0604030504040204" pitchFamily="34" charset="0"/>
                <a:ea typeface="Verdana" panose="020B0604030504040204" pitchFamily="34" charset="0"/>
              </a:rPr>
              <a:t>Leading questions </a:t>
            </a:r>
            <a:r>
              <a:rPr lang="en-US" sz="1800" dirty="0" smtClean="0">
                <a:latin typeface="Verdana" panose="020B0604030504040204" pitchFamily="34" charset="0"/>
                <a:ea typeface="Verdana" panose="020B0604030504040204" pitchFamily="34" charset="0"/>
              </a:rPr>
              <a:t>are usually asked</a:t>
            </a:r>
            <a:endParaRPr lang="en-US" sz="180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953084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Course Goal </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457200" y="942975"/>
            <a:ext cx="8229600" cy="998896"/>
          </a:xfrm>
        </p:spPr>
        <p:txBody>
          <a:bodyPr>
            <a:normAutofit/>
          </a:bodyPr>
          <a:lstStyle/>
          <a:p>
            <a:pPr marL="0" indent="0" algn="ctr">
              <a:buNone/>
            </a:pPr>
            <a:r>
              <a:rPr lang="en-US" dirty="0">
                <a:solidFill>
                  <a:schemeClr val="tx1"/>
                </a:solidFill>
                <a:latin typeface="Verdana" panose="020B0604030504040204" pitchFamily="34" charset="0"/>
                <a:ea typeface="Verdana" panose="020B0604030504040204" pitchFamily="34" charset="0"/>
              </a:rPr>
              <a:t>Improve your ability to successfully work with the criminal justice system</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4" name="Picture 25" descr="C:\Users\HP Compaq\AppData\Local\Microsoft\Windows\Temporary Internet Files\Content.IE5\MB5QLCDZ\MP900400350[1].jpg"/>
          <p:cNvPicPr>
            <a:picLocks noChangeAspect="1" noChangeArrowheads="1"/>
          </p:cNvPicPr>
          <p:nvPr/>
        </p:nvPicPr>
        <p:blipFill>
          <a:blip r:embed="rId4">
            <a:extLst>
              <a:ext uri="{28A0092B-C50C-407E-A947-70E740481C1C}">
                <a14:useLocalDpi xmlns:a14="http://schemas.microsoft.com/office/drawing/2010/main" val="0"/>
              </a:ext>
            </a:extLst>
          </a:blip>
          <a:srcRect l="5000" r="3333" b="44138"/>
          <a:stretch>
            <a:fillRect/>
          </a:stretch>
        </p:blipFill>
        <p:spPr bwMode="auto">
          <a:xfrm>
            <a:off x="1157802" y="2204124"/>
            <a:ext cx="6354750" cy="258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773323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21477" y="389111"/>
            <a:ext cx="8229600" cy="766968"/>
          </a:xfrm>
        </p:spPr>
        <p:txBody>
          <a:bodyPr/>
          <a:lstStyle/>
          <a:p>
            <a:r>
              <a:rPr lang="en-US" dirty="0">
                <a:latin typeface="Verdana" panose="020B0604030504040204" pitchFamily="34" charset="0"/>
                <a:ea typeface="Verdana" panose="020B0604030504040204" pitchFamily="34" charset="0"/>
              </a:rPr>
              <a:t>Activity VIII: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Mock </a:t>
            </a:r>
            <a:r>
              <a:rPr lang="en-US" dirty="0" smtClean="0">
                <a:latin typeface="Verdana" panose="020B0604030504040204" pitchFamily="34" charset="0"/>
                <a:ea typeface="Verdana" panose="020B0604030504040204" pitchFamily="34" charset="0"/>
              </a:rPr>
              <a:t>Courtroom-</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Cross </a:t>
            </a:r>
            <a:r>
              <a:rPr lang="en-US" dirty="0">
                <a:latin typeface="Verdana" panose="020B0604030504040204" pitchFamily="34" charset="0"/>
                <a:ea typeface="Verdana" panose="020B0604030504040204" pitchFamily="34" charset="0"/>
              </a:rPr>
              <a:t>Examination </a:t>
            </a:r>
          </a:p>
        </p:txBody>
      </p:sp>
      <p:sp>
        <p:nvSpPr>
          <p:cNvPr id="7" name="Rectangle 6"/>
          <p:cNvSpPr/>
          <p:nvPr/>
        </p:nvSpPr>
        <p:spPr>
          <a:xfrm>
            <a:off x="34413" y="2857500"/>
            <a:ext cx="9144000" cy="17734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96700" y="1503292"/>
            <a:ext cx="8229600" cy="37639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a:buFont typeface="Trebuchet MS"/>
              <a:buNone/>
            </a:pPr>
            <a:r>
              <a:rPr lang="en-US" dirty="0" smtClean="0">
                <a:solidFill>
                  <a:schemeClr val="tx1"/>
                </a:solidFill>
                <a:latin typeface="Verdana" panose="020B0604030504040204" pitchFamily="34" charset="0"/>
                <a:ea typeface="Verdana" panose="020B0604030504040204" pitchFamily="34" charset="0"/>
              </a:rPr>
              <a:t>Madison Gray</a:t>
            </a:r>
            <a:endParaRPr lang="en-US" dirty="0">
              <a:solidFill>
                <a:schemeClr val="tx1"/>
              </a:solidFill>
              <a:latin typeface="Verdana" panose="020B0604030504040204" pitchFamily="34" charset="0"/>
              <a:ea typeface="Verdana" panose="020B0604030504040204" pitchFamily="34" charset="0"/>
            </a:endParaRPr>
          </a:p>
        </p:txBody>
      </p:sp>
      <p:pic>
        <p:nvPicPr>
          <p:cNvPr id="9" name="Picture 8" descr="What was the victim wearing cartoon.jpg"/>
          <p:cNvPicPr>
            <a:picLocks noChangeAspect="1"/>
          </p:cNvPicPr>
          <p:nvPr/>
        </p:nvPicPr>
        <p:blipFill>
          <a:blip r:embed="rId4" cstate="print"/>
          <a:stretch>
            <a:fillRect/>
          </a:stretch>
        </p:blipFill>
        <p:spPr>
          <a:xfrm>
            <a:off x="3996814" y="1006219"/>
            <a:ext cx="3544528" cy="2951265"/>
          </a:xfrm>
          <a:prstGeom prst="rect">
            <a:avLst/>
          </a:prstGeom>
        </p:spPr>
      </p:pic>
    </p:spTree>
    <p:custDataLst>
      <p:tags r:id="rId1"/>
    </p:custDataLst>
    <p:extLst>
      <p:ext uri="{BB962C8B-B14F-4D97-AF65-F5344CB8AC3E}">
        <p14:creationId xmlns:p14="http://schemas.microsoft.com/office/powerpoint/2010/main" val="3487469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Mock Courtroom Debrief:</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Lessons Learned</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a:xfrm>
            <a:off x="5019368" y="942975"/>
            <a:ext cx="3667432" cy="3394500"/>
          </a:xfrm>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Importance of complete documentation to enhance memory and credibility as a witness</a:t>
            </a:r>
          </a:p>
          <a:p>
            <a:pPr>
              <a:buClrTx/>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You must talk from your documentation</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8" descr="C:\Users\HP Compaq\AppData\Local\Microsoft\Windows\Temporary Internet Files\Content.IE5\K2F9RLG2\MP900443145[1].jpg"/>
          <p:cNvPicPr>
            <a:picLocks noChangeAspect="1" noChangeArrowheads="1"/>
          </p:cNvPicPr>
          <p:nvPr/>
        </p:nvPicPr>
        <p:blipFill>
          <a:blip r:embed="rId4" cstate="print">
            <a:clrChange>
              <a:clrFrom>
                <a:srgbClr val="FEFEFF"/>
              </a:clrFrom>
              <a:clrTo>
                <a:srgbClr val="FEFEFF">
                  <a:alpha val="0"/>
                </a:srgbClr>
              </a:clrTo>
            </a:clrChange>
          </a:blip>
          <a:srcRect b="7418"/>
          <a:stretch>
            <a:fillRect/>
          </a:stretch>
        </p:blipFill>
        <p:spPr bwMode="auto">
          <a:xfrm>
            <a:off x="203957" y="1174954"/>
            <a:ext cx="4482564" cy="2331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612797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Wrap Up: Review Terms and</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Their Meanings</a:t>
            </a:r>
            <a:endParaRPr lang="en-US" dirty="0">
              <a:latin typeface="Verdana" panose="020B0604030504040204" pitchFamily="34" charset="0"/>
              <a:ea typeface="Verdana" panose="020B0604030504040204" pitchFamily="34" charset="0"/>
            </a:endParaRPr>
          </a:p>
        </p:txBody>
      </p:sp>
      <p:pic>
        <p:nvPicPr>
          <p:cNvPr id="7" name="Picture 2" descr="C:\Users\HP Compaq\AppData\Local\Microsoft\Windows\Temporary Internet Files\Content.IE5\K2F9RLG2\MP900409483[1].jpg"/>
          <p:cNvPicPr>
            <a:picLocks noChangeAspect="1" noChangeArrowheads="1"/>
          </p:cNvPicPr>
          <p:nvPr/>
        </p:nvPicPr>
        <p:blipFill>
          <a:blip r:embed="rId4" cstate="print"/>
          <a:stretch>
            <a:fillRect/>
          </a:stretch>
        </p:blipFill>
        <p:spPr bwMode="auto">
          <a:xfrm>
            <a:off x="1135625" y="1411178"/>
            <a:ext cx="6557535" cy="2624965"/>
          </a:xfrm>
          <a:prstGeom prst="rect">
            <a:avLst/>
          </a:prstGeom>
          <a:noFill/>
          <a:ln>
            <a:noFill/>
          </a:ln>
        </p:spPr>
      </p:pic>
    </p:spTree>
    <p:custDataLst>
      <p:tags r:id="rId1"/>
    </p:custDataLst>
    <p:extLst>
      <p:ext uri="{BB962C8B-B14F-4D97-AF65-F5344CB8AC3E}">
        <p14:creationId xmlns:p14="http://schemas.microsoft.com/office/powerpoint/2010/main" val="26719398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Transfer of Learning Tool (TOL)</a:t>
            </a:r>
            <a:endParaRPr lang="en-US" dirty="0">
              <a:latin typeface="Verdana" panose="020B0604030504040204" pitchFamily="34" charset="0"/>
              <a:ea typeface="Verdana" panose="020B0604030504040204" pitchFamily="34" charset="0"/>
            </a:endParaRP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92" y="988142"/>
            <a:ext cx="6698255" cy="2438400"/>
          </a:xfrm>
          <a:prstGeom prst="rect">
            <a:avLst/>
          </a:prstGeom>
          <a:noFill/>
          <a:ln>
            <a:noFill/>
          </a:ln>
        </p:spPr>
      </p:pic>
      <p:sp>
        <p:nvSpPr>
          <p:cNvPr id="10" name="TextBox 9"/>
          <p:cNvSpPr txBox="1"/>
          <p:nvPr/>
        </p:nvSpPr>
        <p:spPr>
          <a:xfrm>
            <a:off x="1205519" y="3760838"/>
            <a:ext cx="6477000" cy="707886"/>
          </a:xfrm>
          <a:prstGeom prst="rect">
            <a:avLst/>
          </a:prstGeom>
          <a:noFill/>
        </p:spPr>
        <p:txBody>
          <a:bodyPr wrap="square" rtlCol="0">
            <a:spAutoFit/>
          </a:bodyPr>
          <a:lstStyle/>
          <a:p>
            <a:pPr algn="ctr"/>
            <a:r>
              <a:rPr lang="en-US" sz="2000" dirty="0" smtClean="0">
                <a:solidFill>
                  <a:schemeClr val="tx1"/>
                </a:solidFill>
                <a:latin typeface="Verdana" panose="020B0604030504040204" pitchFamily="34" charset="0"/>
                <a:ea typeface="Verdana" panose="020B0604030504040204" pitchFamily="34" charset="0"/>
              </a:rPr>
              <a:t>Build this into your Supervision time, applying skills you’ve gained from today! </a:t>
            </a:r>
            <a:endParaRPr lang="en-US" sz="2000" dirty="0">
              <a:solidFill>
                <a:schemeClr val="tx1"/>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18082752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5" name="Content Placeholder 10"/>
          <p:cNvSpPr>
            <a:spLocks noGrp="1"/>
          </p:cNvSpPr>
          <p:nvPr>
            <p:ph type="body" idx="1"/>
          </p:nvPr>
        </p:nvSpPr>
        <p:spPr>
          <a:xfrm>
            <a:off x="1582993" y="933143"/>
            <a:ext cx="5692877" cy="1200457"/>
          </a:xfrm>
        </p:spPr>
        <p:txBody>
          <a:bodyPr>
            <a:normAutofit/>
          </a:bodyPr>
          <a:lstStyle/>
          <a:p>
            <a:pPr marL="0" indent="0">
              <a:buNone/>
            </a:pPr>
            <a:r>
              <a:rPr lang="en-US" b="1" dirty="0">
                <a:solidFill>
                  <a:schemeClr val="tx1"/>
                </a:solidFill>
                <a:latin typeface="Verdana" panose="020B0604030504040204" pitchFamily="34" charset="0"/>
                <a:ea typeface="Verdana" panose="020B0604030504040204" pitchFamily="34" charset="0"/>
              </a:rPr>
              <a:t>“</a:t>
            </a:r>
            <a:r>
              <a:rPr lang="en-US" dirty="0">
                <a:solidFill>
                  <a:schemeClr val="tx1"/>
                </a:solidFill>
                <a:latin typeface="Verdana" panose="020B0604030504040204" pitchFamily="34" charset="0"/>
                <a:ea typeface="Verdana" panose="020B0604030504040204" pitchFamily="34" charset="0"/>
              </a:rPr>
              <a:t>What two things will you do to enhance your effectiveness when working with the Criminal Justice System?”</a:t>
            </a: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2" descr="C:\Users\HP Compaq\AppData\Local\Microsoft\Windows\Temporary Internet Files\Content.IE5\MB5QLCDZ\MP900398809[1].jpg"/>
          <p:cNvPicPr>
            <a:picLocks noChangeAspect="1" noChangeArrowheads="1"/>
          </p:cNvPicPr>
          <p:nvPr/>
        </p:nvPicPr>
        <p:blipFill>
          <a:blip r:embed="rId4" cstate="print">
            <a:clrChange>
              <a:clrFrom>
                <a:srgbClr val="FFFFFF"/>
              </a:clrFrom>
              <a:clrTo>
                <a:srgbClr val="FFFFFF">
                  <a:alpha val="0"/>
                </a:srgbClr>
              </a:clrTo>
            </a:clrChange>
          </a:blip>
          <a:srcRect r="29597"/>
          <a:stretch>
            <a:fillRect/>
          </a:stretch>
        </p:blipFill>
        <p:spPr bwMode="auto">
          <a:xfrm rot="456876">
            <a:off x="2739647" y="2183078"/>
            <a:ext cx="3379570" cy="2514776"/>
          </a:xfrm>
          <a:prstGeom prst="rect">
            <a:avLst/>
          </a:prstGeom>
          <a:noFill/>
        </p:spPr>
      </p:pic>
    </p:spTree>
    <p:custDataLst>
      <p:tags r:id="rId1"/>
    </p:custDataLst>
    <p:extLst>
      <p:ext uri="{BB962C8B-B14F-4D97-AF65-F5344CB8AC3E}">
        <p14:creationId xmlns:p14="http://schemas.microsoft.com/office/powerpoint/2010/main" val="38058878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Please Complete Evaluations</a:t>
            </a:r>
            <a:endParaRPr lang="en-US" dirty="0">
              <a:latin typeface="Verdana" panose="020B0604030504040204" pitchFamily="34" charset="0"/>
              <a:ea typeface="Verdana" panose="020B060403050404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15" y="1027472"/>
            <a:ext cx="7755193" cy="2015613"/>
          </a:xfrm>
          <a:prstGeom prst="rect">
            <a:avLst/>
          </a:prstGeom>
        </p:spPr>
      </p:pic>
      <p:sp>
        <p:nvSpPr>
          <p:cNvPr id="8" name="TextBox 7"/>
          <p:cNvSpPr txBox="1"/>
          <p:nvPr/>
        </p:nvSpPr>
        <p:spPr>
          <a:xfrm>
            <a:off x="929148" y="3362633"/>
            <a:ext cx="7202129" cy="1323439"/>
          </a:xfrm>
          <a:prstGeom prst="rect">
            <a:avLst/>
          </a:prstGeom>
          <a:solidFill>
            <a:schemeClr val="accent2"/>
          </a:solidFill>
        </p:spPr>
        <p:txBody>
          <a:bodyPr wrap="square" rtlCol="0">
            <a:spAutoFit/>
          </a:bodyPr>
          <a:lstStyle/>
          <a:p>
            <a:pPr algn="ctr"/>
            <a:r>
              <a:rPr lang="en-US" sz="4000" b="1" dirty="0" smtClean="0">
                <a:ln w="22225">
                  <a:solidFill>
                    <a:schemeClr val="accent2"/>
                  </a:solidFill>
                  <a:prstDash val="solid"/>
                </a:ln>
                <a:solidFill>
                  <a:schemeClr val="bg1"/>
                </a:solidFill>
                <a:latin typeface="Bookman Old Style" panose="02050604050505020204" pitchFamily="18" charset="0"/>
              </a:rPr>
              <a:t>THANK </a:t>
            </a:r>
            <a:r>
              <a:rPr lang="en-US" sz="4000" b="1" u="sng" dirty="0" smtClean="0">
                <a:ln w="22225">
                  <a:solidFill>
                    <a:schemeClr val="accent2"/>
                  </a:solidFill>
                  <a:prstDash val="solid"/>
                </a:ln>
                <a:solidFill>
                  <a:schemeClr val="bg1"/>
                </a:solidFill>
                <a:latin typeface="Bookman Old Style" panose="02050604050505020204" pitchFamily="18" charset="0"/>
              </a:rPr>
              <a:t>YOU</a:t>
            </a:r>
            <a:r>
              <a:rPr lang="en-US" sz="4000" b="1" dirty="0" smtClean="0">
                <a:ln w="22225">
                  <a:solidFill>
                    <a:schemeClr val="accent2"/>
                  </a:solidFill>
                  <a:prstDash val="solid"/>
                </a:ln>
                <a:solidFill>
                  <a:schemeClr val="bg1"/>
                </a:solidFill>
                <a:latin typeface="Bookman Old Style" panose="02050604050505020204" pitchFamily="18" charset="0"/>
              </a:rPr>
              <a:t> FOR THE WORK THAT YOU DO!</a:t>
            </a:r>
            <a:endParaRPr lang="en-US" sz="4000" b="1" dirty="0">
              <a:ln w="22225">
                <a:solidFill>
                  <a:schemeClr val="accent2"/>
                </a:solidFill>
                <a:prstDash val="solid"/>
              </a:ln>
              <a:solidFill>
                <a:schemeClr val="bg1"/>
              </a:solidFill>
              <a:latin typeface="Bookman Old Style" panose="02050604050505020204" pitchFamily="18" charset="0"/>
            </a:endParaRPr>
          </a:p>
        </p:txBody>
      </p:sp>
    </p:spTree>
    <p:custDataLst>
      <p:tags r:id="rId1"/>
    </p:custDataLst>
    <p:extLst>
      <p:ext uri="{BB962C8B-B14F-4D97-AF65-F5344CB8AC3E}">
        <p14:creationId xmlns:p14="http://schemas.microsoft.com/office/powerpoint/2010/main" val="3257376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Learning Objectives </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p:txBody>
          <a:bodyPr>
            <a:normAutofit/>
          </a:bodyPr>
          <a:lstStyle/>
          <a:p>
            <a:pPr lvl="0">
              <a:buClrTx/>
            </a:pPr>
            <a:r>
              <a:rPr lang="en-US" dirty="0">
                <a:solidFill>
                  <a:schemeClr val="tx1"/>
                </a:solidFill>
                <a:latin typeface="Verdana" panose="020B0604030504040204" pitchFamily="34" charset="0"/>
                <a:ea typeface="Verdana" panose="020B0604030504040204" pitchFamily="34" charset="0"/>
              </a:rPr>
              <a:t>Distinguish the role of Adult Protective Services from role of Law Enforcement and Prosecution</a:t>
            </a:r>
            <a:endParaRPr lang="en-US" b="1" dirty="0">
              <a:solidFill>
                <a:schemeClr val="tx1"/>
              </a:solidFill>
              <a:latin typeface="Verdana" panose="020B0604030504040204" pitchFamily="34" charset="0"/>
              <a:ea typeface="Verdana" panose="020B0604030504040204" pitchFamily="34" charset="0"/>
            </a:endParaRPr>
          </a:p>
          <a:p>
            <a:pPr lvl="0">
              <a:buClrTx/>
            </a:pPr>
            <a:endParaRPr lang="en-US" dirty="0">
              <a:solidFill>
                <a:schemeClr val="tx1"/>
              </a:solidFill>
              <a:latin typeface="Verdana" panose="020B0604030504040204" pitchFamily="34" charset="0"/>
              <a:ea typeface="Verdana" panose="020B0604030504040204" pitchFamily="34" charset="0"/>
            </a:endParaRPr>
          </a:p>
          <a:p>
            <a:pPr lvl="0">
              <a:buClrTx/>
            </a:pPr>
            <a:r>
              <a:rPr lang="en-US" dirty="0">
                <a:solidFill>
                  <a:schemeClr val="tx1"/>
                </a:solidFill>
                <a:latin typeface="Verdana" panose="020B0604030504040204" pitchFamily="34" charset="0"/>
                <a:ea typeface="Verdana" panose="020B0604030504040204" pitchFamily="34" charset="0"/>
              </a:rPr>
              <a:t>Identify factors that help make a case provable in the criminal justice system</a:t>
            </a:r>
            <a:endParaRPr lang="en-US" b="1" dirty="0">
              <a:solidFill>
                <a:schemeClr val="tx1"/>
              </a:solidFill>
              <a:latin typeface="Verdana" panose="020B0604030504040204" pitchFamily="34" charset="0"/>
              <a:ea typeface="Verdana" panose="020B0604030504040204" pitchFamily="34" charset="0"/>
            </a:endParaRPr>
          </a:p>
          <a:p>
            <a:pPr lvl="0">
              <a:buClrTx/>
            </a:pPr>
            <a:endParaRPr lang="en-US" dirty="0">
              <a:solidFill>
                <a:schemeClr val="tx1"/>
              </a:solidFill>
              <a:latin typeface="Verdana" panose="020B0604030504040204" pitchFamily="34" charset="0"/>
              <a:ea typeface="Verdana" panose="020B0604030504040204" pitchFamily="34" charset="0"/>
            </a:endParaRPr>
          </a:p>
          <a:p>
            <a:pPr lvl="0">
              <a:buClrTx/>
            </a:pPr>
            <a:r>
              <a:rPr lang="en-US" dirty="0">
                <a:solidFill>
                  <a:schemeClr val="tx1"/>
                </a:solidFill>
                <a:latin typeface="Verdana" panose="020B0604030504040204" pitchFamily="34" charset="0"/>
                <a:ea typeface="Verdana" panose="020B0604030504040204" pitchFamily="34" charset="0"/>
              </a:rPr>
              <a:t>Explain APS’s role when a case is accepted for prosecution</a:t>
            </a:r>
          </a:p>
          <a:p>
            <a:pPr lvl="0">
              <a:buClrTx/>
            </a:pPr>
            <a:endParaRPr lang="en-US" dirty="0">
              <a:solidFill>
                <a:schemeClr val="tx1"/>
              </a:solidFill>
              <a:latin typeface="Verdana" panose="020B0604030504040204" pitchFamily="34" charset="0"/>
              <a:ea typeface="Verdana" panose="020B0604030504040204" pitchFamily="34" charset="0"/>
            </a:endParaRPr>
          </a:p>
          <a:p>
            <a:pPr lvl="0">
              <a:buClrTx/>
            </a:pPr>
            <a:r>
              <a:rPr lang="en-US" dirty="0">
                <a:solidFill>
                  <a:schemeClr val="tx1"/>
                </a:solidFill>
                <a:latin typeface="Verdana" panose="020B0604030504040204" pitchFamily="34" charset="0"/>
                <a:ea typeface="Verdana" panose="020B0604030504040204" pitchFamily="34" charset="0"/>
              </a:rPr>
              <a:t>Identify the rights of victims and defendants</a:t>
            </a:r>
            <a:endParaRPr lang="en-US" b="1" dirty="0">
              <a:solidFill>
                <a:schemeClr val="tx1"/>
              </a:solidFill>
              <a:latin typeface="Verdana" panose="020B0604030504040204" pitchFamily="34" charset="0"/>
              <a:ea typeface="Verdana" panose="020B0604030504040204" pitchFamily="34" charset="0"/>
            </a:endParaRP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3687655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Learning Objectives</a:t>
            </a:r>
            <a:br>
              <a:rPr lang="en-US" dirty="0" smtClean="0">
                <a:latin typeface="Verdana" panose="020B0604030504040204" pitchFamily="34" charset="0"/>
                <a:ea typeface="Verdana" panose="020B0604030504040204" pitchFamily="34" charset="0"/>
              </a:rPr>
            </a:br>
            <a:r>
              <a:rPr lang="en-US" dirty="0" smtClean="0">
                <a:latin typeface="Verdana" panose="020B0604030504040204" pitchFamily="34" charset="0"/>
                <a:ea typeface="Verdana" panose="020B0604030504040204" pitchFamily="34" charset="0"/>
              </a:rPr>
              <a:t>Continued</a:t>
            </a:r>
            <a:endParaRPr lang="en-US" dirty="0">
              <a:latin typeface="Verdana" panose="020B0604030504040204" pitchFamily="34" charset="0"/>
              <a:ea typeface="Verdana" panose="020B0604030504040204" pitchFamily="34" charset="0"/>
            </a:endParaRPr>
          </a:p>
        </p:txBody>
      </p:sp>
      <p:sp>
        <p:nvSpPr>
          <p:cNvPr id="5" name="Content Placeholder 10"/>
          <p:cNvSpPr>
            <a:spLocks noGrp="1"/>
          </p:cNvSpPr>
          <p:nvPr>
            <p:ph type="body" idx="1"/>
          </p:nvPr>
        </p:nvSpPr>
        <p:spPr/>
        <p:txBody>
          <a:bodyPr>
            <a:normAutofit/>
          </a:bodyPr>
          <a:lstStyle/>
          <a:p>
            <a:pPr>
              <a:buClrTx/>
            </a:pPr>
            <a:r>
              <a:rPr lang="en-US" dirty="0">
                <a:solidFill>
                  <a:schemeClr val="tx1"/>
                </a:solidFill>
                <a:latin typeface="Verdana" panose="020B0604030504040204" pitchFamily="34" charset="0"/>
                <a:ea typeface="Verdana" panose="020B0604030504040204" pitchFamily="34" charset="0"/>
              </a:rPr>
              <a:t>Identify the elements of a crime when given the statute</a:t>
            </a:r>
          </a:p>
          <a:p>
            <a:pPr marL="342900" lvl="0" indent="-342900">
              <a:buClrTx/>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Explain the importance of APS documentation to enhance credibility when testifying in a criminal case</a:t>
            </a:r>
          </a:p>
          <a:p>
            <a:pPr lvl="0">
              <a:buClrTx/>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endParaRPr>
          </a:p>
          <a:p>
            <a:pPr>
              <a:buClrTx/>
            </a:pPr>
            <a:r>
              <a:rPr lang="en-US" dirty="0">
                <a:solidFill>
                  <a:schemeClr val="tx1"/>
                </a:solidFill>
                <a:latin typeface="Verdana" panose="020B0604030504040204" pitchFamily="34" charset="0"/>
                <a:ea typeface="Verdana" panose="020B0604030504040204" pitchFamily="34" charset="0"/>
              </a:rPr>
              <a:t>Develop at least 2 questions for cross examination in response to a scenario.</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983414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rPr>
              <a:t>The Criminal Justice System</a:t>
            </a:r>
            <a:endParaRPr lang="en-US" dirty="0">
              <a:latin typeface="Verdana" panose="020B0604030504040204" pitchFamily="34" charset="0"/>
              <a:ea typeface="Verdana" panose="020B0604030504040204" pitchFamily="34" charset="0"/>
            </a:endParaRPr>
          </a:p>
        </p:txBody>
      </p:sp>
      <p:grpSp>
        <p:nvGrpSpPr>
          <p:cNvPr id="7" name="Group 6"/>
          <p:cNvGrpSpPr/>
          <p:nvPr/>
        </p:nvGrpSpPr>
        <p:grpSpPr>
          <a:xfrm>
            <a:off x="345820" y="830827"/>
            <a:ext cx="2023753" cy="3464880"/>
            <a:chOff x="8" y="0"/>
            <a:chExt cx="1992566" cy="4216400"/>
          </a:xfrm>
          <a:scene3d>
            <a:camera prst="orthographicFront"/>
            <a:lightRig rig="threePt" dir="t"/>
          </a:scene3d>
        </p:grpSpPr>
        <p:sp>
          <p:nvSpPr>
            <p:cNvPr id="8" name="Rounded Rectangle 7"/>
            <p:cNvSpPr/>
            <p:nvPr/>
          </p:nvSpPr>
          <p:spPr>
            <a:xfrm>
              <a:off x="8" y="0"/>
              <a:ext cx="1992566" cy="4216400"/>
            </a:xfrm>
            <a:prstGeom prst="roundRect">
              <a:avLst>
                <a:gd name="adj" fmla="val 10000"/>
              </a:avLst>
            </a:prstGeom>
            <a:solidFill>
              <a:schemeClr val="tx1"/>
            </a:solidFill>
            <a:sp3d>
              <a:bevelT/>
            </a:sp3d>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Rounded Rectangle 4"/>
            <p:cNvSpPr txBox="1"/>
            <p:nvPr/>
          </p:nvSpPr>
          <p:spPr>
            <a:xfrm>
              <a:off x="8" y="1686560"/>
              <a:ext cx="1992566" cy="168656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000" kern="1200" dirty="0" smtClean="0">
                  <a:solidFill>
                    <a:schemeClr val="bg1"/>
                  </a:solidFill>
                  <a:latin typeface="Verdana" panose="020B0604030504040204" pitchFamily="34" charset="0"/>
                  <a:ea typeface="Verdana" panose="020B0604030504040204" pitchFamily="34" charset="0"/>
                </a:rPr>
                <a:t>Law Enforcement</a:t>
              </a:r>
              <a:endParaRPr lang="en-US" sz="2000" kern="1200" dirty="0">
                <a:solidFill>
                  <a:schemeClr val="bg1"/>
                </a:solidFill>
                <a:latin typeface="Verdana" panose="020B0604030504040204" pitchFamily="34" charset="0"/>
                <a:ea typeface="Verdana" panose="020B0604030504040204" pitchFamily="34" charset="0"/>
              </a:endParaRPr>
            </a:p>
          </p:txBody>
        </p:sp>
      </p:grpSp>
      <p:grpSp>
        <p:nvGrpSpPr>
          <p:cNvPr id="10" name="Group 9"/>
          <p:cNvGrpSpPr/>
          <p:nvPr/>
        </p:nvGrpSpPr>
        <p:grpSpPr>
          <a:xfrm>
            <a:off x="2418734" y="830826"/>
            <a:ext cx="1992566" cy="3464881"/>
            <a:chOff x="1909833" y="0"/>
            <a:chExt cx="1992566" cy="4216400"/>
          </a:xfrm>
          <a:scene3d>
            <a:camera prst="orthographicFront"/>
            <a:lightRig rig="threePt" dir="t"/>
          </a:scene3d>
        </p:grpSpPr>
        <p:sp>
          <p:nvSpPr>
            <p:cNvPr id="11" name="Rounded Rectangle 10"/>
            <p:cNvSpPr/>
            <p:nvPr/>
          </p:nvSpPr>
          <p:spPr>
            <a:xfrm>
              <a:off x="1909833" y="0"/>
              <a:ext cx="1992566" cy="4216400"/>
            </a:xfrm>
            <a:prstGeom prst="roundRect">
              <a:avLst>
                <a:gd name="adj" fmla="val 10000"/>
              </a:avLst>
            </a:prstGeom>
            <a:solidFill>
              <a:schemeClr val="tx1"/>
            </a:solidFill>
            <a:sp3d>
              <a:bevelT/>
            </a:sp3d>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Rounded Rectangle 4"/>
            <p:cNvSpPr txBox="1"/>
            <p:nvPr/>
          </p:nvSpPr>
          <p:spPr>
            <a:xfrm>
              <a:off x="2037642" y="1698153"/>
              <a:ext cx="1864757" cy="164305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000" kern="1200" dirty="0" smtClean="0">
                  <a:solidFill>
                    <a:schemeClr val="bg1"/>
                  </a:solidFill>
                  <a:latin typeface="Verdana" panose="020B0604030504040204" pitchFamily="34" charset="0"/>
                  <a:ea typeface="Verdana" panose="020B0604030504040204" pitchFamily="34" charset="0"/>
                </a:rPr>
                <a:t>Prosecution</a:t>
              </a:r>
              <a:endParaRPr lang="en-US" sz="2000" kern="1200" dirty="0">
                <a:solidFill>
                  <a:schemeClr val="bg1"/>
                </a:solidFill>
                <a:latin typeface="Verdana" panose="020B0604030504040204" pitchFamily="34" charset="0"/>
                <a:ea typeface="Verdana" panose="020B0604030504040204" pitchFamily="34" charset="0"/>
              </a:endParaRPr>
            </a:p>
          </p:txBody>
        </p:sp>
      </p:grpSp>
      <p:grpSp>
        <p:nvGrpSpPr>
          <p:cNvPr id="16" name="Group 15"/>
          <p:cNvGrpSpPr/>
          <p:nvPr/>
        </p:nvGrpSpPr>
        <p:grpSpPr>
          <a:xfrm>
            <a:off x="4468228" y="831598"/>
            <a:ext cx="1964920" cy="3464109"/>
            <a:chOff x="4106588" y="0"/>
            <a:chExt cx="1992566" cy="4216400"/>
          </a:xfrm>
          <a:scene3d>
            <a:camera prst="orthographicFront"/>
            <a:lightRig rig="threePt" dir="t"/>
          </a:scene3d>
        </p:grpSpPr>
        <p:sp>
          <p:nvSpPr>
            <p:cNvPr id="17" name="Rounded Rectangle 16"/>
            <p:cNvSpPr/>
            <p:nvPr/>
          </p:nvSpPr>
          <p:spPr>
            <a:xfrm>
              <a:off x="4106588" y="0"/>
              <a:ext cx="1992566" cy="4216400"/>
            </a:xfrm>
            <a:prstGeom prst="roundRect">
              <a:avLst>
                <a:gd name="adj" fmla="val 10000"/>
              </a:avLst>
            </a:prstGeom>
            <a:solidFill>
              <a:schemeClr val="tx1"/>
            </a:solidFill>
            <a:sp3d>
              <a:bevelT/>
            </a:sp3d>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Rounded Rectangle 4"/>
            <p:cNvSpPr txBox="1"/>
            <p:nvPr/>
          </p:nvSpPr>
          <p:spPr>
            <a:xfrm>
              <a:off x="4106588" y="1686560"/>
              <a:ext cx="1992566" cy="168656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000" kern="1200" dirty="0" smtClean="0">
                  <a:solidFill>
                    <a:schemeClr val="bg1"/>
                  </a:solidFill>
                  <a:latin typeface="Verdana" panose="020B0604030504040204" pitchFamily="34" charset="0"/>
                  <a:ea typeface="Verdana" panose="020B0604030504040204" pitchFamily="34" charset="0"/>
                </a:rPr>
                <a:t>Corrections</a:t>
              </a:r>
              <a:endParaRPr lang="en-US" sz="2000" kern="1200" dirty="0">
                <a:solidFill>
                  <a:schemeClr val="bg1"/>
                </a:solidFill>
                <a:latin typeface="Verdana" panose="020B0604030504040204" pitchFamily="34" charset="0"/>
                <a:ea typeface="Verdana" panose="020B0604030504040204" pitchFamily="34" charset="0"/>
              </a:endParaRPr>
            </a:p>
          </p:txBody>
        </p:sp>
      </p:grpSp>
      <p:grpSp>
        <p:nvGrpSpPr>
          <p:cNvPr id="19" name="Group 18"/>
          <p:cNvGrpSpPr/>
          <p:nvPr/>
        </p:nvGrpSpPr>
        <p:grpSpPr>
          <a:xfrm>
            <a:off x="6474542" y="830826"/>
            <a:ext cx="1992566" cy="3464881"/>
            <a:chOff x="6158932" y="0"/>
            <a:chExt cx="1992566" cy="4216400"/>
          </a:xfrm>
          <a:scene3d>
            <a:camera prst="orthographicFront"/>
            <a:lightRig rig="threePt" dir="t"/>
          </a:scene3d>
        </p:grpSpPr>
        <p:sp>
          <p:nvSpPr>
            <p:cNvPr id="20" name="Rounded Rectangle 19"/>
            <p:cNvSpPr/>
            <p:nvPr/>
          </p:nvSpPr>
          <p:spPr>
            <a:xfrm>
              <a:off x="6158932" y="0"/>
              <a:ext cx="1992566" cy="4216400"/>
            </a:xfrm>
            <a:prstGeom prst="roundRect">
              <a:avLst>
                <a:gd name="adj" fmla="val 10000"/>
              </a:avLst>
            </a:prstGeom>
            <a:solidFill>
              <a:schemeClr val="tx1"/>
            </a:solidFill>
            <a:sp3d>
              <a:bevelT/>
            </a:sp3d>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Rounded Rectangle 4"/>
            <p:cNvSpPr txBox="1"/>
            <p:nvPr/>
          </p:nvSpPr>
          <p:spPr>
            <a:xfrm>
              <a:off x="6158932" y="1686560"/>
              <a:ext cx="1992566" cy="161382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1800" kern="1200" dirty="0" smtClean="0">
                  <a:solidFill>
                    <a:schemeClr val="bg1"/>
                  </a:solidFill>
                  <a:latin typeface="Verdana" panose="020B0604030504040204" pitchFamily="34" charset="0"/>
                  <a:ea typeface="Verdana" panose="020B0604030504040204" pitchFamily="34" charset="0"/>
                </a:rPr>
                <a:t>Victim Witness Assistance Program</a:t>
              </a:r>
              <a:endParaRPr lang="en-US" sz="1800" kern="1200" dirty="0">
                <a:solidFill>
                  <a:schemeClr val="bg1"/>
                </a:solidFill>
                <a:latin typeface="Verdana" panose="020B0604030504040204" pitchFamily="34" charset="0"/>
                <a:ea typeface="Verdana" panose="020B0604030504040204" pitchFamily="34" charset="0"/>
              </a:endParaRPr>
            </a:p>
          </p:txBody>
        </p:sp>
      </p:grpSp>
      <p:sp>
        <p:nvSpPr>
          <p:cNvPr id="22" name="Oval 21"/>
          <p:cNvSpPr/>
          <p:nvPr/>
        </p:nvSpPr>
        <p:spPr>
          <a:xfrm>
            <a:off x="679478" y="1068670"/>
            <a:ext cx="1356435" cy="1404061"/>
          </a:xfrm>
          <a:prstGeom prst="ellipse">
            <a:avLst/>
          </a:prstGeom>
          <a:blipFill rotWithShape="0">
            <a:blip r:embed="rId4"/>
            <a:stretch>
              <a:fillRect/>
            </a:stretch>
          </a:blipFill>
          <a:scene3d>
            <a:camera prst="orthographicFront"/>
            <a:lightRig rig="threePt" dir="t"/>
          </a:scene3d>
          <a:sp3d>
            <a:bevelT/>
          </a:sp3d>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23" name="Oval 22"/>
          <p:cNvSpPr/>
          <p:nvPr/>
        </p:nvSpPr>
        <p:spPr>
          <a:xfrm>
            <a:off x="2712986" y="1079956"/>
            <a:ext cx="1404061" cy="1404061"/>
          </a:xfrm>
          <a:prstGeom prst="ellipse">
            <a:avLst/>
          </a:prstGeom>
          <a:blipFill rotWithShape="0">
            <a:blip r:embed="rId5"/>
            <a:stretch>
              <a:fillRect/>
            </a:stretch>
          </a:blipFill>
          <a:scene3d>
            <a:camera prst="orthographicFront"/>
            <a:lightRig rig="threePt" dir="t"/>
          </a:scene3d>
          <a:sp3d>
            <a:bevelT/>
          </a:sp3d>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24" name="Oval 23"/>
          <p:cNvSpPr/>
          <p:nvPr/>
        </p:nvSpPr>
        <p:spPr>
          <a:xfrm>
            <a:off x="4784370" y="1171629"/>
            <a:ext cx="1404061" cy="1404061"/>
          </a:xfrm>
          <a:prstGeom prst="ellipse">
            <a:avLst/>
          </a:prstGeom>
          <a:blipFill rotWithShape="0">
            <a:blip r:embed="rId6"/>
            <a:stretch>
              <a:fillRect/>
            </a:stretch>
          </a:blipFill>
          <a:scene3d>
            <a:camera prst="orthographicFront"/>
            <a:lightRig rig="threePt" dir="t"/>
          </a:scene3d>
          <a:sp3d>
            <a:bevelT/>
          </a:sp3d>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25" name="Oval 24"/>
          <p:cNvSpPr/>
          <p:nvPr/>
        </p:nvSpPr>
        <p:spPr>
          <a:xfrm>
            <a:off x="6814731" y="969086"/>
            <a:ext cx="1404061" cy="1442771"/>
          </a:xfrm>
          <a:prstGeom prst="ellipse">
            <a:avLst/>
          </a:prstGeom>
          <a:blipFill rotWithShape="0">
            <a:blip r:embed="rId7"/>
            <a:stretch>
              <a:fillRect/>
            </a:stretch>
          </a:blipFill>
          <a:scene3d>
            <a:camera prst="orthographicFront"/>
            <a:lightRig rig="threePt" dir="t"/>
          </a:scene3d>
          <a:sp3d>
            <a:bevelT/>
          </a:sp3d>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26" name="Left-Right Arrow 25"/>
          <p:cNvSpPr/>
          <p:nvPr/>
        </p:nvSpPr>
        <p:spPr>
          <a:xfrm>
            <a:off x="717664" y="3542481"/>
            <a:ext cx="7501128" cy="632460"/>
          </a:xfrm>
          <a:prstGeom prst="leftRightArrow">
            <a:avLst/>
          </a:prstGeom>
          <a:solidFill>
            <a:srgbClr val="FFFF00"/>
          </a:solidFill>
        </p:spPr>
        <p:style>
          <a:lnRef idx="2">
            <a:schemeClr val="lt1">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27" name="TextBox 26"/>
          <p:cNvSpPr txBox="1"/>
          <p:nvPr/>
        </p:nvSpPr>
        <p:spPr>
          <a:xfrm>
            <a:off x="1035054" y="4399585"/>
            <a:ext cx="6752492"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Verdana" panose="020B0604030504040204" pitchFamily="34" charset="0"/>
                <a:ea typeface="Verdana" panose="020B0604030504040204" pitchFamily="34" charset="0"/>
              </a:rPr>
              <a:t>Terminology Difference #1:</a:t>
            </a:r>
          </a:p>
          <a:p>
            <a:pPr algn="ctr"/>
            <a:r>
              <a:rPr lang="en-US" dirty="0" smtClean="0">
                <a:latin typeface="Verdana" panose="020B0604030504040204" pitchFamily="34" charset="0"/>
                <a:ea typeface="Verdana" panose="020B0604030504040204" pitchFamily="34" charset="0"/>
              </a:rPr>
              <a:t>Client vs. Victim (reporting party or complaining party)</a:t>
            </a:r>
            <a:endParaRPr lang="en-US"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288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BASIC BLUE AND WHITE FLAT" val="C0rudjpm"/>
  <p:tag name="ARTICULATE_SLIDE_COUNT" val="16"/>
  <p:tag name="ARTICULATE_PROJECT_OPEN" val="0"/>
  <p:tag name="ARTICULATE_DESIGN_ID_1_BASIC BLUE AND WHITE FLAT" val="HYQ6oOh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c Blue and White Flat">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0605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14004</TotalTime>
  <Words>2136</Words>
  <Application>Microsoft Office PowerPoint</Application>
  <PresentationFormat>On-screen Show (16:9)</PresentationFormat>
  <Paragraphs>466</Paragraphs>
  <Slides>65</Slides>
  <Notes>65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Arial</vt:lpstr>
      <vt:lpstr>Arial Black</vt:lpstr>
      <vt:lpstr>Bookman Old Style</vt:lpstr>
      <vt:lpstr>Calibri</vt:lpstr>
      <vt:lpstr>Courier New</vt:lpstr>
      <vt:lpstr>Museo Sans 300</vt:lpstr>
      <vt:lpstr>Museo Sans 500</vt:lpstr>
      <vt:lpstr>Times New Roman</vt:lpstr>
      <vt:lpstr>Trebuchet MS</vt:lpstr>
      <vt:lpstr>Verdana</vt:lpstr>
      <vt:lpstr>Basic Blue and White Flat</vt:lpstr>
      <vt:lpstr>Working with the Criminal Justice System</vt:lpstr>
      <vt:lpstr>PowerPoint Presentation</vt:lpstr>
      <vt:lpstr>Introductions</vt:lpstr>
      <vt:lpstr>Welcome and Housekeeping</vt:lpstr>
      <vt:lpstr>Have You?</vt:lpstr>
      <vt:lpstr>Course Goal </vt:lpstr>
      <vt:lpstr>Learning Objectives </vt:lpstr>
      <vt:lpstr>Learning Objectives Continued</vt:lpstr>
      <vt:lpstr>The Criminal Justice System</vt:lpstr>
      <vt:lpstr>Activity II: Mrs. Gask</vt:lpstr>
      <vt:lpstr>Who’s Focused on What?</vt:lpstr>
      <vt:lpstr>Case Discussion</vt:lpstr>
      <vt:lpstr>Intersecting Roles</vt:lpstr>
      <vt:lpstr>Information Sharing</vt:lpstr>
      <vt:lpstr>Understanding the Criminal Justice System “Rules of the Road”</vt:lpstr>
      <vt:lpstr>Two parties; different roles</vt:lpstr>
      <vt:lpstr>Burden of Proof/Standard of Evidence</vt:lpstr>
      <vt:lpstr>Burden of Proof</vt:lpstr>
      <vt:lpstr>Burden of Proof</vt:lpstr>
      <vt:lpstr>Activity III: What Level of Proof  Do You Have?</vt:lpstr>
      <vt:lpstr>What Can You Do With This Level of Information?</vt:lpstr>
      <vt:lpstr>Mrs. Xander, Part 2</vt:lpstr>
      <vt:lpstr>Discussion</vt:lpstr>
      <vt:lpstr>Class Discussion</vt:lpstr>
      <vt:lpstr>Beyond Reasonable Doubt</vt:lpstr>
      <vt:lpstr>Collaborative Relationships</vt:lpstr>
      <vt:lpstr>EVIDENCE</vt:lpstr>
      <vt:lpstr>Investigative Mindset</vt:lpstr>
      <vt:lpstr>Victim-Based vs. Evidence-Based</vt:lpstr>
      <vt:lpstr>PowerPoint Presentation</vt:lpstr>
      <vt:lpstr>Importance</vt:lpstr>
      <vt:lpstr>Corroborating Evidence </vt:lpstr>
      <vt:lpstr>Victim Testimony</vt:lpstr>
      <vt:lpstr>Conditional Examination</vt:lpstr>
      <vt:lpstr>Activity V</vt:lpstr>
      <vt:lpstr>APS Role in the CJS Process</vt:lpstr>
      <vt:lpstr>Role of APS</vt:lpstr>
      <vt:lpstr>Lessons Learned </vt:lpstr>
      <vt:lpstr>Lunch Break</vt:lpstr>
      <vt:lpstr>Rights</vt:lpstr>
      <vt:lpstr>Categories of Crimes</vt:lpstr>
      <vt:lpstr>Rights of Defendants and Adults</vt:lpstr>
      <vt:lpstr>Rights of Crime Victims</vt:lpstr>
      <vt:lpstr>Rights of the Accused </vt:lpstr>
      <vt:lpstr>Rights of the Accused Include:</vt:lpstr>
      <vt:lpstr>Why Do APS Professionals Need This Information?</vt:lpstr>
      <vt:lpstr>What Makes a Crime a Crime?</vt:lpstr>
      <vt:lpstr>Overview of Crimes</vt:lpstr>
      <vt:lpstr>Finding the Elements </vt:lpstr>
      <vt:lpstr>Example</vt:lpstr>
      <vt:lpstr>Elements </vt:lpstr>
      <vt:lpstr>Activity VI: Identifying  State Statutes</vt:lpstr>
      <vt:lpstr>Penal Code §368</vt:lpstr>
      <vt:lpstr>Crimes in Penal Code §368</vt:lpstr>
      <vt:lpstr>Activity VII: Fact Patterns</vt:lpstr>
      <vt:lpstr>Case Building Framework</vt:lpstr>
      <vt:lpstr>Your Documentation and the Courtroom</vt:lpstr>
      <vt:lpstr>“If it wasn’t written down, it didn’t happen.” </vt:lpstr>
      <vt:lpstr>Direct and Cross Examination: Your Documentation in Court</vt:lpstr>
      <vt:lpstr>Activity VIII:  Mock Courtroom- Cross Examination </vt:lpstr>
      <vt:lpstr>Mock Courtroom Debrief: Lessons Learned</vt:lpstr>
      <vt:lpstr>Wrap Up: Review Terms and Their Meanings</vt:lpstr>
      <vt:lpstr>Transfer of Learning Tool (TOL)</vt:lpstr>
      <vt:lpstr>PowerPoint Presentation</vt:lpstr>
      <vt:lpstr>Please Complete Evaluations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Michael Eakes</dc:creator>
  <cp:lastModifiedBy>Rebaz Taha</cp:lastModifiedBy>
  <cp:revision>235</cp:revision>
  <dcterms:modified xsi:type="dcterms:W3CDTF">2019-09-16T21:28:54Z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498A6CA2-755D-43C8-AA7C-107FCA49E19A</vt:lpwstr>
  </property>
  <property fmtid="{D5CDD505-2E9C-101B-9397-08002B2CF9AE}" pid="3" name="ArticulatePath">
    <vt:lpwstr>PPT Template_Academy version</vt:lpwstr>
  </property>
</Properties>
</file>