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2"/>
  </p:notesMasterIdLst>
  <p:handoutMasterIdLst>
    <p:handoutMasterId r:id="rId53"/>
  </p:handoutMasterIdLst>
  <p:sldIdLst>
    <p:sldId id="256" r:id="rId2"/>
    <p:sldId id="257" r:id="rId3"/>
    <p:sldId id="259" r:id="rId4"/>
    <p:sldId id="344" r:id="rId5"/>
    <p:sldId id="258" r:id="rId6"/>
    <p:sldId id="260" r:id="rId7"/>
    <p:sldId id="323" r:id="rId8"/>
    <p:sldId id="324" r:id="rId9"/>
    <p:sldId id="325" r:id="rId10"/>
    <p:sldId id="326" r:id="rId11"/>
    <p:sldId id="354" r:id="rId12"/>
    <p:sldId id="318" r:id="rId13"/>
    <p:sldId id="298" r:id="rId14"/>
    <p:sldId id="296" r:id="rId15"/>
    <p:sldId id="371" r:id="rId16"/>
    <p:sldId id="376" r:id="rId17"/>
    <p:sldId id="377" r:id="rId18"/>
    <p:sldId id="378" r:id="rId19"/>
    <p:sldId id="379" r:id="rId20"/>
    <p:sldId id="380" r:id="rId21"/>
    <p:sldId id="381" r:id="rId22"/>
    <p:sldId id="382" r:id="rId23"/>
    <p:sldId id="383" r:id="rId24"/>
    <p:sldId id="384" r:id="rId25"/>
    <p:sldId id="365" r:id="rId26"/>
    <p:sldId id="375" r:id="rId27"/>
    <p:sldId id="366" r:id="rId28"/>
    <p:sldId id="311" r:id="rId29"/>
    <p:sldId id="307" r:id="rId30"/>
    <p:sldId id="362" r:id="rId31"/>
    <p:sldId id="363" r:id="rId32"/>
    <p:sldId id="364" r:id="rId33"/>
    <p:sldId id="316" r:id="rId34"/>
    <p:sldId id="317" r:id="rId35"/>
    <p:sldId id="345" r:id="rId36"/>
    <p:sldId id="346" r:id="rId37"/>
    <p:sldId id="347" r:id="rId38"/>
    <p:sldId id="352" r:id="rId39"/>
    <p:sldId id="350" r:id="rId40"/>
    <p:sldId id="351" r:id="rId41"/>
    <p:sldId id="353" r:id="rId42"/>
    <p:sldId id="369" r:id="rId43"/>
    <p:sldId id="373" r:id="rId44"/>
    <p:sldId id="368" r:id="rId45"/>
    <p:sldId id="372" r:id="rId46"/>
    <p:sldId id="278" r:id="rId47"/>
    <p:sldId id="274" r:id="rId48"/>
    <p:sldId id="374" r:id="rId49"/>
    <p:sldId id="315" r:id="rId50"/>
    <p:sldId id="342" r:id="rId51"/>
  </p:sldIdLst>
  <p:sldSz cx="9144000" cy="6858000" type="screen4x3"/>
  <p:notesSz cx="6858000" cy="9144000"/>
  <p:custDataLst>
    <p:tags r:id="rId5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03" autoAdjust="0"/>
    <p:restoredTop sz="39368" autoAdjust="0"/>
  </p:normalViewPr>
  <p:slideViewPr>
    <p:cSldViewPr>
      <p:cViewPr varScale="1">
        <p:scale>
          <a:sx n="34" d="100"/>
          <a:sy n="34" d="100"/>
        </p:scale>
        <p:origin x="2616" y="48"/>
      </p:cViewPr>
      <p:guideLst>
        <p:guide orient="horz" pos="2160"/>
        <p:guide pos="2880"/>
      </p:guideLst>
    </p:cSldViewPr>
  </p:slideViewPr>
  <p:notesTextViewPr>
    <p:cViewPr>
      <p:scale>
        <a:sx n="1" d="1"/>
        <a:sy n="1" d="1"/>
      </p:scale>
      <p:origin x="0" y="0"/>
    </p:cViewPr>
  </p:notesTextViewPr>
  <p:sorterViewPr>
    <p:cViewPr>
      <p:scale>
        <a:sx n="66" d="100"/>
        <a:sy n="66" d="100"/>
      </p:scale>
      <p:origin x="0" y="420"/>
    </p:cViewPr>
  </p:sorterViewPr>
  <p:notesViewPr>
    <p:cSldViewPr>
      <p:cViewPr varScale="1">
        <p:scale>
          <a:sx n="53" d="100"/>
          <a:sy n="53" d="100"/>
        </p:scale>
        <p:origin x="-286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E824F4-9ACA-476E-81CB-E06AD946C054}" type="doc">
      <dgm:prSet loTypeId="urn:microsoft.com/office/officeart/2005/8/layout/venn1" loCatId="relationship" qsTypeId="urn:microsoft.com/office/officeart/2005/8/quickstyle/simple1" qsCatId="simple" csTypeId="urn:microsoft.com/office/officeart/2005/8/colors/colorful5" csCatId="colorful" phldr="1"/>
      <dgm:spPr/>
    </dgm:pt>
    <dgm:pt modelId="{A62F701D-466F-4A54-B691-D2F4E64E1C79}">
      <dgm:prSet phldrT="[Text]" custT="1"/>
      <dgm:spPr/>
      <dgm:t>
        <a:bodyPr/>
        <a:lstStyle/>
        <a:p>
          <a:r>
            <a:rPr lang="en-US" sz="2400" dirty="0" smtClean="0"/>
            <a:t>Educational</a:t>
          </a:r>
          <a:endParaRPr lang="en-US" sz="2400" dirty="0"/>
        </a:p>
      </dgm:t>
    </dgm:pt>
    <dgm:pt modelId="{64C1E4E0-D17A-4FEF-874C-2F0BB7A3E7DE}" type="parTrans" cxnId="{DFC7032A-094D-45C1-88F3-480246AA20D7}">
      <dgm:prSet/>
      <dgm:spPr/>
      <dgm:t>
        <a:bodyPr/>
        <a:lstStyle/>
        <a:p>
          <a:endParaRPr lang="en-US"/>
        </a:p>
      </dgm:t>
    </dgm:pt>
    <dgm:pt modelId="{D433FE32-EA20-48EB-92F7-B15C3D9BEC55}" type="sibTrans" cxnId="{DFC7032A-094D-45C1-88F3-480246AA20D7}">
      <dgm:prSet/>
      <dgm:spPr/>
      <dgm:t>
        <a:bodyPr/>
        <a:lstStyle/>
        <a:p>
          <a:endParaRPr lang="en-US"/>
        </a:p>
      </dgm:t>
    </dgm:pt>
    <dgm:pt modelId="{1519A939-BC10-4366-976D-A3E7A294C053}">
      <dgm:prSet phldrT="[Text]" custT="1"/>
      <dgm:spPr/>
      <dgm:t>
        <a:bodyPr/>
        <a:lstStyle/>
        <a:p>
          <a:r>
            <a:rPr lang="en-US" sz="2400" dirty="0" smtClean="0"/>
            <a:t>Administrative</a:t>
          </a:r>
          <a:endParaRPr lang="en-US" sz="2400" dirty="0"/>
        </a:p>
      </dgm:t>
    </dgm:pt>
    <dgm:pt modelId="{B669060F-FCB8-4F65-8138-CE802B9F972E}" type="parTrans" cxnId="{A706D7C9-3044-4168-A634-E2A0565DDB1C}">
      <dgm:prSet/>
      <dgm:spPr/>
      <dgm:t>
        <a:bodyPr/>
        <a:lstStyle/>
        <a:p>
          <a:endParaRPr lang="en-US"/>
        </a:p>
      </dgm:t>
    </dgm:pt>
    <dgm:pt modelId="{014E845F-3DE9-4D00-9D1C-4CD2914AAE73}" type="sibTrans" cxnId="{A706D7C9-3044-4168-A634-E2A0565DDB1C}">
      <dgm:prSet/>
      <dgm:spPr/>
      <dgm:t>
        <a:bodyPr/>
        <a:lstStyle/>
        <a:p>
          <a:endParaRPr lang="en-US"/>
        </a:p>
      </dgm:t>
    </dgm:pt>
    <dgm:pt modelId="{074E9645-0122-4303-A914-9EC0F81FB2F4}">
      <dgm:prSet phldrT="[Text]" custT="1"/>
      <dgm:spPr/>
      <dgm:t>
        <a:bodyPr/>
        <a:lstStyle/>
        <a:p>
          <a:r>
            <a:rPr lang="en-US" sz="2400" dirty="0" smtClean="0"/>
            <a:t>Supportive</a:t>
          </a:r>
          <a:endParaRPr lang="en-US" sz="2400" dirty="0"/>
        </a:p>
      </dgm:t>
    </dgm:pt>
    <dgm:pt modelId="{A7B5874C-4632-4DD4-838E-97682853BC76}" type="parTrans" cxnId="{8FA8700E-CE2E-4FD8-8474-55AF95A9F9EF}">
      <dgm:prSet/>
      <dgm:spPr/>
      <dgm:t>
        <a:bodyPr/>
        <a:lstStyle/>
        <a:p>
          <a:endParaRPr lang="en-US"/>
        </a:p>
      </dgm:t>
    </dgm:pt>
    <dgm:pt modelId="{F697DA59-001E-44E0-A1F5-13BB2FE36FF9}" type="sibTrans" cxnId="{8FA8700E-CE2E-4FD8-8474-55AF95A9F9EF}">
      <dgm:prSet/>
      <dgm:spPr/>
      <dgm:t>
        <a:bodyPr/>
        <a:lstStyle/>
        <a:p>
          <a:endParaRPr lang="en-US"/>
        </a:p>
      </dgm:t>
    </dgm:pt>
    <dgm:pt modelId="{5D88EE75-E3C2-4361-BEC8-112EE4D1C777}" type="pres">
      <dgm:prSet presAssocID="{A6E824F4-9ACA-476E-81CB-E06AD946C054}" presName="compositeShape" presStyleCnt="0">
        <dgm:presLayoutVars>
          <dgm:chMax val="7"/>
          <dgm:dir/>
          <dgm:resizeHandles val="exact"/>
        </dgm:presLayoutVars>
      </dgm:prSet>
      <dgm:spPr/>
    </dgm:pt>
    <dgm:pt modelId="{662781C4-0C65-4C23-817C-AF182A58C11D}" type="pres">
      <dgm:prSet presAssocID="{A62F701D-466F-4A54-B691-D2F4E64E1C79}" presName="circ1" presStyleLbl="vennNode1" presStyleIdx="0" presStyleCnt="3" custScaleX="121518" custScaleY="117440" custLinFactNeighborX="1829" custLinFactNeighborY="5508"/>
      <dgm:spPr/>
      <dgm:t>
        <a:bodyPr/>
        <a:lstStyle/>
        <a:p>
          <a:endParaRPr lang="en-US"/>
        </a:p>
      </dgm:t>
    </dgm:pt>
    <dgm:pt modelId="{3E34BE9A-BF56-4F2C-9A45-9E1BC102D7C5}" type="pres">
      <dgm:prSet presAssocID="{A62F701D-466F-4A54-B691-D2F4E64E1C79}" presName="circ1Tx" presStyleLbl="revTx" presStyleIdx="0" presStyleCnt="0">
        <dgm:presLayoutVars>
          <dgm:chMax val="0"/>
          <dgm:chPref val="0"/>
          <dgm:bulletEnabled val="1"/>
        </dgm:presLayoutVars>
      </dgm:prSet>
      <dgm:spPr/>
      <dgm:t>
        <a:bodyPr/>
        <a:lstStyle/>
        <a:p>
          <a:endParaRPr lang="en-US"/>
        </a:p>
      </dgm:t>
    </dgm:pt>
    <dgm:pt modelId="{8E6F897D-C9D7-445F-B907-A46CAA52A7B3}" type="pres">
      <dgm:prSet presAssocID="{1519A939-BC10-4366-976D-A3E7A294C053}" presName="circ2" presStyleLbl="vennNode1" presStyleIdx="1" presStyleCnt="3" custScaleX="119393" custScaleY="112924"/>
      <dgm:spPr/>
      <dgm:t>
        <a:bodyPr/>
        <a:lstStyle/>
        <a:p>
          <a:endParaRPr lang="en-US"/>
        </a:p>
      </dgm:t>
    </dgm:pt>
    <dgm:pt modelId="{790567C8-D489-464E-85B9-FB00C09DBDB6}" type="pres">
      <dgm:prSet presAssocID="{1519A939-BC10-4366-976D-A3E7A294C053}" presName="circ2Tx" presStyleLbl="revTx" presStyleIdx="0" presStyleCnt="0">
        <dgm:presLayoutVars>
          <dgm:chMax val="0"/>
          <dgm:chPref val="0"/>
          <dgm:bulletEnabled val="1"/>
        </dgm:presLayoutVars>
      </dgm:prSet>
      <dgm:spPr/>
      <dgm:t>
        <a:bodyPr/>
        <a:lstStyle/>
        <a:p>
          <a:endParaRPr lang="en-US"/>
        </a:p>
      </dgm:t>
    </dgm:pt>
    <dgm:pt modelId="{88E69852-908A-46DC-B9C8-0E0C48C802AC}" type="pres">
      <dgm:prSet presAssocID="{074E9645-0122-4303-A914-9EC0F81FB2F4}" presName="circ3" presStyleLbl="vennNode1" presStyleIdx="2" presStyleCnt="3" custScaleX="112075" custScaleY="109367" custLinFactNeighborX="-9133" custLinFactNeighborY="-665"/>
      <dgm:spPr/>
      <dgm:t>
        <a:bodyPr/>
        <a:lstStyle/>
        <a:p>
          <a:endParaRPr lang="en-US"/>
        </a:p>
      </dgm:t>
    </dgm:pt>
    <dgm:pt modelId="{B3ED3814-85C6-4BB4-B591-F651EECE18B9}" type="pres">
      <dgm:prSet presAssocID="{074E9645-0122-4303-A914-9EC0F81FB2F4}" presName="circ3Tx" presStyleLbl="revTx" presStyleIdx="0" presStyleCnt="0">
        <dgm:presLayoutVars>
          <dgm:chMax val="0"/>
          <dgm:chPref val="0"/>
          <dgm:bulletEnabled val="1"/>
        </dgm:presLayoutVars>
      </dgm:prSet>
      <dgm:spPr/>
      <dgm:t>
        <a:bodyPr/>
        <a:lstStyle/>
        <a:p>
          <a:endParaRPr lang="en-US"/>
        </a:p>
      </dgm:t>
    </dgm:pt>
  </dgm:ptLst>
  <dgm:cxnLst>
    <dgm:cxn modelId="{46407E09-63D2-425A-86B9-B8D0D55168D4}" type="presOf" srcId="{074E9645-0122-4303-A914-9EC0F81FB2F4}" destId="{B3ED3814-85C6-4BB4-B591-F651EECE18B9}" srcOrd="1" destOrd="0" presId="urn:microsoft.com/office/officeart/2005/8/layout/venn1"/>
    <dgm:cxn modelId="{A706D7C9-3044-4168-A634-E2A0565DDB1C}" srcId="{A6E824F4-9ACA-476E-81CB-E06AD946C054}" destId="{1519A939-BC10-4366-976D-A3E7A294C053}" srcOrd="1" destOrd="0" parTransId="{B669060F-FCB8-4F65-8138-CE802B9F972E}" sibTransId="{014E845F-3DE9-4D00-9D1C-4CD2914AAE73}"/>
    <dgm:cxn modelId="{C1B9900D-CB38-4E5E-B240-4DEE3A43FC6C}" type="presOf" srcId="{074E9645-0122-4303-A914-9EC0F81FB2F4}" destId="{88E69852-908A-46DC-B9C8-0E0C48C802AC}" srcOrd="0" destOrd="0" presId="urn:microsoft.com/office/officeart/2005/8/layout/venn1"/>
    <dgm:cxn modelId="{EF0106DC-A592-4C40-A450-CF21B0B73209}" type="presOf" srcId="{A62F701D-466F-4A54-B691-D2F4E64E1C79}" destId="{3E34BE9A-BF56-4F2C-9A45-9E1BC102D7C5}" srcOrd="1" destOrd="0" presId="urn:microsoft.com/office/officeart/2005/8/layout/venn1"/>
    <dgm:cxn modelId="{DFC7032A-094D-45C1-88F3-480246AA20D7}" srcId="{A6E824F4-9ACA-476E-81CB-E06AD946C054}" destId="{A62F701D-466F-4A54-B691-D2F4E64E1C79}" srcOrd="0" destOrd="0" parTransId="{64C1E4E0-D17A-4FEF-874C-2F0BB7A3E7DE}" sibTransId="{D433FE32-EA20-48EB-92F7-B15C3D9BEC55}"/>
    <dgm:cxn modelId="{B40B2884-1D75-44B4-8A1D-77975EF8C7D0}" type="presOf" srcId="{A62F701D-466F-4A54-B691-D2F4E64E1C79}" destId="{662781C4-0C65-4C23-817C-AF182A58C11D}" srcOrd="0" destOrd="0" presId="urn:microsoft.com/office/officeart/2005/8/layout/venn1"/>
    <dgm:cxn modelId="{29858302-3D00-4D90-82CA-A3E570021163}" type="presOf" srcId="{A6E824F4-9ACA-476E-81CB-E06AD946C054}" destId="{5D88EE75-E3C2-4361-BEC8-112EE4D1C777}" srcOrd="0" destOrd="0" presId="urn:microsoft.com/office/officeart/2005/8/layout/venn1"/>
    <dgm:cxn modelId="{73570BED-45D9-43B0-B33E-E60C98788A44}" type="presOf" srcId="{1519A939-BC10-4366-976D-A3E7A294C053}" destId="{8E6F897D-C9D7-445F-B907-A46CAA52A7B3}" srcOrd="0" destOrd="0" presId="urn:microsoft.com/office/officeart/2005/8/layout/venn1"/>
    <dgm:cxn modelId="{8FA8700E-CE2E-4FD8-8474-55AF95A9F9EF}" srcId="{A6E824F4-9ACA-476E-81CB-E06AD946C054}" destId="{074E9645-0122-4303-A914-9EC0F81FB2F4}" srcOrd="2" destOrd="0" parTransId="{A7B5874C-4632-4DD4-838E-97682853BC76}" sibTransId="{F697DA59-001E-44E0-A1F5-13BB2FE36FF9}"/>
    <dgm:cxn modelId="{6794CA78-2FAC-470F-B738-B467790E183C}" type="presOf" srcId="{1519A939-BC10-4366-976D-A3E7A294C053}" destId="{790567C8-D489-464E-85B9-FB00C09DBDB6}" srcOrd="1" destOrd="0" presId="urn:microsoft.com/office/officeart/2005/8/layout/venn1"/>
    <dgm:cxn modelId="{CD3CD67D-91DC-4438-904E-A1D901CD4B1D}" type="presParOf" srcId="{5D88EE75-E3C2-4361-BEC8-112EE4D1C777}" destId="{662781C4-0C65-4C23-817C-AF182A58C11D}" srcOrd="0" destOrd="0" presId="urn:microsoft.com/office/officeart/2005/8/layout/venn1"/>
    <dgm:cxn modelId="{4AE8435E-0652-4FC9-AA5A-2C0D7613F608}" type="presParOf" srcId="{5D88EE75-E3C2-4361-BEC8-112EE4D1C777}" destId="{3E34BE9A-BF56-4F2C-9A45-9E1BC102D7C5}" srcOrd="1" destOrd="0" presId="urn:microsoft.com/office/officeart/2005/8/layout/venn1"/>
    <dgm:cxn modelId="{F22DE1D1-7DD8-477B-8CFC-1F1BAF922D64}" type="presParOf" srcId="{5D88EE75-E3C2-4361-BEC8-112EE4D1C777}" destId="{8E6F897D-C9D7-445F-B907-A46CAA52A7B3}" srcOrd="2" destOrd="0" presId="urn:microsoft.com/office/officeart/2005/8/layout/venn1"/>
    <dgm:cxn modelId="{2A8BBC9C-E975-452A-AEDB-BC0D3AC4165F}" type="presParOf" srcId="{5D88EE75-E3C2-4361-BEC8-112EE4D1C777}" destId="{790567C8-D489-464E-85B9-FB00C09DBDB6}" srcOrd="3" destOrd="0" presId="urn:microsoft.com/office/officeart/2005/8/layout/venn1"/>
    <dgm:cxn modelId="{6013FEA9-4DBB-43C2-834C-C602FB476B2E}" type="presParOf" srcId="{5D88EE75-E3C2-4361-BEC8-112EE4D1C777}" destId="{88E69852-908A-46DC-B9C8-0E0C48C802AC}" srcOrd="4" destOrd="0" presId="urn:microsoft.com/office/officeart/2005/8/layout/venn1"/>
    <dgm:cxn modelId="{20E4C96F-EFD3-4910-BC7C-5F39E575EE19}" type="presParOf" srcId="{5D88EE75-E3C2-4361-BEC8-112EE4D1C777}" destId="{B3ED3814-85C6-4BB4-B591-F651EECE18B9}"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2781C4-0C65-4C23-817C-AF182A58C11D}">
      <dsp:nvSpPr>
        <dsp:cNvPr id="0" name=""/>
        <dsp:cNvSpPr/>
      </dsp:nvSpPr>
      <dsp:spPr>
        <a:xfrm>
          <a:off x="2438175" y="75893"/>
          <a:ext cx="3353221" cy="3240691"/>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kern="1200" dirty="0" smtClean="0"/>
            <a:t>Educational</a:t>
          </a:r>
          <a:endParaRPr lang="en-US" sz="2400" kern="1200" dirty="0"/>
        </a:p>
      </dsp:txBody>
      <dsp:txXfrm>
        <a:off x="2885271" y="643014"/>
        <a:ext cx="2459028" cy="1458311"/>
      </dsp:txXfrm>
    </dsp:sp>
    <dsp:sp modelId="{8E6F897D-C9D7-445F-B907-A46CAA52A7B3}">
      <dsp:nvSpPr>
        <dsp:cNvPr id="0" name=""/>
        <dsp:cNvSpPr/>
      </dsp:nvSpPr>
      <dsp:spPr>
        <a:xfrm>
          <a:off x="3412723" y="1710864"/>
          <a:ext cx="3294583" cy="3116074"/>
        </a:xfrm>
        <a:prstGeom prst="ellipse">
          <a:avLst/>
        </a:prstGeom>
        <a:solidFill>
          <a:schemeClr val="accent5">
            <a:alpha val="50000"/>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kern="1200" dirty="0" smtClean="0"/>
            <a:t>Administrative</a:t>
          </a:r>
          <a:endParaRPr lang="en-US" sz="2400" kern="1200" dirty="0"/>
        </a:p>
      </dsp:txBody>
      <dsp:txXfrm>
        <a:off x="4420317" y="2515850"/>
        <a:ext cx="1976749" cy="1713841"/>
      </dsp:txXfrm>
    </dsp:sp>
    <dsp:sp modelId="{88E69852-908A-46DC-B9C8-0E0C48C802AC}">
      <dsp:nvSpPr>
        <dsp:cNvPr id="0" name=""/>
        <dsp:cNvSpPr/>
      </dsp:nvSpPr>
      <dsp:spPr>
        <a:xfrm>
          <a:off x="1270272" y="1741590"/>
          <a:ext cx="3092647" cy="3017921"/>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kern="1200" dirty="0" smtClean="0"/>
            <a:t>Supportive</a:t>
          </a:r>
          <a:endParaRPr lang="en-US" sz="2400" kern="1200" dirty="0"/>
        </a:p>
      </dsp:txBody>
      <dsp:txXfrm>
        <a:off x="1561497" y="2521220"/>
        <a:ext cx="1855588" cy="165985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8289F9-7E2A-4657-B6E4-61C4CA0BAA7B}" type="datetimeFigureOut">
              <a:rPr lang="en-US" smtClean="0"/>
              <a:t>8/19/2020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18939DB-7A05-4DBA-AD59-AD172146EB87}" type="slidenum">
              <a:rPr lang="en-US" smtClean="0"/>
              <a:t>‹#›</a:t>
            </a:fld>
            <a:endParaRPr lang="en-US"/>
          </a:p>
        </p:txBody>
      </p:sp>
    </p:spTree>
    <p:extLst>
      <p:ext uri="{BB962C8B-B14F-4D97-AF65-F5344CB8AC3E}">
        <p14:creationId xmlns:p14="http://schemas.microsoft.com/office/powerpoint/2010/main" val="882950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3DBFF2-8CDE-4DCF-A776-DD4D99F2E769}" type="datetimeFigureOut">
              <a:rPr lang="en-US" smtClean="0"/>
              <a:t>8/19/2020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FB1E1-5C90-4C86-B36C-388BF3BCA9D7}" type="slidenum">
              <a:rPr lang="en-US" smtClean="0"/>
              <a:t>‹#›</a:t>
            </a:fld>
            <a:endParaRPr lang="en-US"/>
          </a:p>
        </p:txBody>
      </p:sp>
    </p:spTree>
    <p:extLst>
      <p:ext uri="{BB962C8B-B14F-4D97-AF65-F5344CB8AC3E}">
        <p14:creationId xmlns:p14="http://schemas.microsoft.com/office/powerpoint/2010/main" val="118670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1</a:t>
            </a:fld>
            <a:endParaRPr lang="en-US"/>
          </a:p>
        </p:txBody>
      </p:sp>
    </p:spTree>
    <p:extLst>
      <p:ext uri="{BB962C8B-B14F-4D97-AF65-F5344CB8AC3E}">
        <p14:creationId xmlns:p14="http://schemas.microsoft.com/office/powerpoint/2010/main" val="31692122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Acknowledge</a:t>
            </a:r>
            <a:r>
              <a:rPr lang="en-US" b="1" baseline="0" dirty="0" smtClean="0"/>
              <a:t> that you are learning:  </a:t>
            </a:r>
            <a:r>
              <a:rPr lang="en-US" baseline="0" dirty="0" smtClean="0"/>
              <a:t>You don’t need to know all the answers, just know to ask the questions. This is humility-humility is knowing and accepting your place in the world.  APS workers like to empower people, so if you ask them to teach you about the job, they will.</a:t>
            </a:r>
          </a:p>
          <a:p>
            <a:r>
              <a:rPr lang="en-US" b="1" baseline="0" dirty="0" smtClean="0"/>
              <a:t>Make a point to actually read the laws/mandates of APS-and </a:t>
            </a:r>
            <a:r>
              <a:rPr lang="en-US" baseline="0" dirty="0" smtClean="0"/>
              <a:t>to learn about the agencies which work collaboratively with APS-including Regional Center, law enforcement, geriatric resources, area agencies on aging, local senior centers  </a:t>
            </a:r>
          </a:p>
          <a:p>
            <a:r>
              <a:rPr lang="en-US" b="1" baseline="0" dirty="0" smtClean="0"/>
              <a:t>Make home visit with all your workers;  </a:t>
            </a:r>
            <a:r>
              <a:rPr lang="en-US" baseline="0" dirty="0" smtClean="0"/>
              <a:t>this allows you to learn not only about how APS work gets done, but to actually learn the different styles/strengths and values of your individual workers.  This is a time to develop trust and establish positive working relationship.  “I’m here to learn from you.”</a:t>
            </a:r>
          </a:p>
          <a:p>
            <a:r>
              <a:rPr lang="en-US" b="1" baseline="0" dirty="0" smtClean="0"/>
              <a:t>Avoid frequent references to your past work culture</a:t>
            </a:r>
            <a:r>
              <a:rPr lang="en-US" baseline="0" dirty="0" smtClean="0"/>
              <a:t>:  While your past experience is valuable, by frequently referring to it, you are unintentionally devaluing the experience of the present situation, that of APS culture.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10</a:t>
            </a:fld>
            <a:endParaRPr lang="en-US"/>
          </a:p>
        </p:txBody>
      </p:sp>
    </p:spTree>
    <p:extLst>
      <p:ext uri="{BB962C8B-B14F-4D97-AF65-F5344CB8AC3E}">
        <p14:creationId xmlns:p14="http://schemas.microsoft.com/office/powerpoint/2010/main" val="110830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Reference:  </a:t>
            </a:r>
            <a:r>
              <a:rPr lang="en-US" baseline="0" dirty="0" err="1" smtClean="0"/>
              <a:t>Kadushin</a:t>
            </a:r>
            <a:r>
              <a:rPr lang="en-US" baseline="0" dirty="0" smtClean="0"/>
              <a:t>, A &amp; </a:t>
            </a:r>
            <a:r>
              <a:rPr lang="en-US" baseline="0" dirty="0" err="1" smtClean="0"/>
              <a:t>Harkness</a:t>
            </a:r>
            <a:r>
              <a:rPr lang="en-US" baseline="0" dirty="0" smtClean="0"/>
              <a:t>, D.  Supervision in Social Work, 4</a:t>
            </a:r>
            <a:r>
              <a:rPr lang="en-US" baseline="30000" dirty="0" smtClean="0"/>
              <a:t>th</a:t>
            </a:r>
            <a:r>
              <a:rPr lang="en-US" baseline="0" dirty="0" smtClean="0"/>
              <a:t> edition- 2002; NASW Best Practice Standards in Social Work Supervision-2012</a:t>
            </a:r>
          </a:p>
          <a:p>
            <a:r>
              <a:rPr lang="en-US" baseline="0" dirty="0" smtClean="0"/>
              <a:t>For those who attended the “Understanding Self as Supervisor” training, there were 4 roles identified; for the purposes of this training, the Managerial role has been incorporated into the Administrative role.</a:t>
            </a:r>
          </a:p>
          <a:p>
            <a:endParaRPr lang="en-US" baseline="0" dirty="0" smtClean="0"/>
          </a:p>
          <a:p>
            <a:r>
              <a:rPr lang="en-US" baseline="0" dirty="0" err="1" smtClean="0"/>
              <a:t>Kadushin</a:t>
            </a:r>
            <a:r>
              <a:rPr lang="en-US" baseline="0" dirty="0" smtClean="0"/>
              <a:t> &amp; </a:t>
            </a:r>
            <a:r>
              <a:rPr lang="en-US" baseline="0" dirty="0" err="1" smtClean="0"/>
              <a:t>Harkness</a:t>
            </a:r>
            <a:r>
              <a:rPr lang="en-US" baseline="0" dirty="0" smtClean="0"/>
              <a:t> identify 3 primary supervisory roles-Educational; Supportive &amp; Administrative.  Each role requires different skills, knowledge and attributes.</a:t>
            </a:r>
          </a:p>
        </p:txBody>
      </p:sp>
      <p:sp>
        <p:nvSpPr>
          <p:cNvPr id="4" name="Slide Number Placeholder 3"/>
          <p:cNvSpPr>
            <a:spLocks noGrp="1"/>
          </p:cNvSpPr>
          <p:nvPr>
            <p:ph type="sldNum" sz="quarter" idx="10"/>
          </p:nvPr>
        </p:nvSpPr>
        <p:spPr/>
        <p:txBody>
          <a:bodyPr/>
          <a:lstStyle/>
          <a:p>
            <a:fld id="{95C1F5F6-B2C4-4630-AD49-E3F9690293D1}" type="slidenum">
              <a:rPr lang="en-US" smtClean="0"/>
              <a:t>11</a:t>
            </a:fld>
            <a:endParaRPr lang="en-US"/>
          </a:p>
        </p:txBody>
      </p:sp>
    </p:spTree>
    <p:extLst>
      <p:ext uri="{BB962C8B-B14F-4D97-AF65-F5344CB8AC3E}">
        <p14:creationId xmlns:p14="http://schemas.microsoft.com/office/powerpoint/2010/main" val="1454304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an APS</a:t>
            </a:r>
            <a:r>
              <a:rPr lang="en-US" baseline="0" dirty="0" smtClean="0"/>
              <a:t> Supervisor, one is responsible for coordinating and providing training for new and seasoned workers.  </a:t>
            </a:r>
          </a:p>
          <a:p>
            <a:r>
              <a:rPr lang="en-US" dirty="0" smtClean="0"/>
              <a:t>Training-formal</a:t>
            </a:r>
            <a:r>
              <a:rPr lang="en-US" baseline="0" dirty="0" smtClean="0"/>
              <a:t>  vs. informal.  In the educational role, supervisors arrange workers to attend formal trainings.   Formal trainings often provide basic information and the opportunity to practice skills; however, it is the supervisor’s relationship with worker which ensures that knowledge and skills acquired in formal training are practiced in the real world-this is known as “transfer of learning”.  When your worker attends a training/class/seminar-be sure to ask about what s/he learned (not just if s/he liked it).   Also, ask if s/he would be willing to share this info at a unit meeting (nothing makes a person learn more than by teaching about the subject)</a:t>
            </a:r>
          </a:p>
          <a:p>
            <a:r>
              <a:rPr lang="en-US" baseline="0" dirty="0" smtClean="0"/>
              <a:t>Modeling:  Consistently demonstrating through behavior, interactions with others –the values and behaviors you wish others to develop</a:t>
            </a:r>
          </a:p>
          <a:p>
            <a:r>
              <a:rPr lang="en-US" baseline="0" dirty="0" smtClean="0"/>
              <a:t>Case consultations-the time set aside for skill development and transfer of learning.</a:t>
            </a:r>
          </a:p>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12</a:t>
            </a:fld>
            <a:endParaRPr lang="en-US"/>
          </a:p>
        </p:txBody>
      </p:sp>
    </p:spTree>
    <p:extLst>
      <p:ext uri="{BB962C8B-B14F-4D97-AF65-F5344CB8AC3E}">
        <p14:creationId xmlns:p14="http://schemas.microsoft.com/office/powerpoint/2010/main" val="1683402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individual case conferences are the most common way in which supervisors offer education and training to staff.  Note:  Case conferences are distinctly different from performance conferences.  Case conferences are specifically designed to discuss cases; performance conferences are to discuss work habits &amp; performance expectations.  </a:t>
            </a:r>
            <a:r>
              <a:rPr lang="en-US" u="sng" baseline="0" dirty="0" smtClean="0"/>
              <a:t>Be sure to keep these separate</a:t>
            </a:r>
            <a:r>
              <a:rPr lang="en-US" baseline="0" dirty="0" smtClean="0"/>
              <a:t>.</a:t>
            </a:r>
          </a:p>
          <a:p>
            <a:endParaRPr lang="en-US" baseline="0" dirty="0" smtClean="0"/>
          </a:p>
          <a:p>
            <a:r>
              <a:rPr lang="en-US" dirty="0" smtClean="0"/>
              <a:t>The concept of parallel process:  The dynamics of one relationship mirrors</a:t>
            </a:r>
            <a:r>
              <a:rPr lang="en-US" baseline="0" dirty="0" smtClean="0"/>
              <a:t> the dynamics of other relationships-in other words, the way the worker interacts with the supervisor may reflect the way in which the client relates to the worker.  </a:t>
            </a:r>
          </a:p>
          <a:p>
            <a:r>
              <a:rPr lang="en-US" baseline="0" dirty="0" smtClean="0"/>
              <a:t>Transfer of Learning:  Most workers receive formal education and training.  They attempt to apply what they’ve learned in their work with clients.  Case consultation allows both the worker and the supervisor to assess if skills learned in formal trainings are applied in actual case situations.  </a:t>
            </a:r>
          </a:p>
          <a:p>
            <a:r>
              <a:rPr lang="en-US" baseline="0" dirty="0" smtClean="0"/>
              <a:t>The supervisor needs to consistently model the interpersonal communication skills (</a:t>
            </a:r>
            <a:r>
              <a:rPr lang="en-US" baseline="0" dirty="0" err="1" smtClean="0"/>
              <a:t>eg</a:t>
            </a:r>
            <a:r>
              <a:rPr lang="en-US" baseline="0" dirty="0" smtClean="0"/>
              <a:t>. empathy, active listening, motivational interviewing skills) to reinforce a supportive learning relationship with the worker.  </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13</a:t>
            </a:fld>
            <a:endParaRPr lang="en-US"/>
          </a:p>
        </p:txBody>
      </p:sp>
    </p:spTree>
    <p:extLst>
      <p:ext uri="{BB962C8B-B14F-4D97-AF65-F5344CB8AC3E}">
        <p14:creationId xmlns:p14="http://schemas.microsoft.com/office/powerpoint/2010/main" val="16345131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Case conferences </a:t>
            </a:r>
          </a:p>
          <a:p>
            <a:r>
              <a:rPr lang="en-US" baseline="0" dirty="0" smtClean="0"/>
              <a:t>Several factors influence the way a supervisor will structure case conferences</a:t>
            </a:r>
          </a:p>
          <a:p>
            <a:r>
              <a:rPr lang="en-US" dirty="0" smtClean="0"/>
              <a:t>SCHEDULING:  Individual</a:t>
            </a:r>
            <a:r>
              <a:rPr lang="en-US" baseline="0" dirty="0" smtClean="0"/>
              <a:t> case conferences can be scheduled regularly  or on ad hoc basis (the drop in meeting) or both.  When working with new APS staff, supervisor should schedule case conferences  at least once per week to ensure that the new worker is gaining the skills and to address learning deficits as they arise.  However, it is recommended that the supervisor have regularly scheduled case  conferences even with experienced workers(which can later support your Performance Evaluations, help experienced workers adapt to changes in practices, etc. </a:t>
            </a:r>
          </a:p>
          <a:p>
            <a:r>
              <a:rPr lang="en-US" baseline="0" dirty="0" smtClean="0"/>
              <a:t>Who initiates the meeting will impact the goals of the meeting for the worker and the supervisor.    </a:t>
            </a:r>
          </a:p>
          <a:p>
            <a:r>
              <a:rPr lang="en-US" baseline="0" dirty="0" smtClean="0"/>
              <a:t>Social worker goals:  If the worker initiates the meeting, s/he has run out of ideas on how to manage a case-this is more common with new workers.  The experienced worker often has an idea what actions to take and needs either permission and/or resources to proceed.   </a:t>
            </a:r>
          </a:p>
          <a:p>
            <a:r>
              <a:rPr lang="en-US" baseline="0" dirty="0" smtClean="0"/>
              <a:t>If it is initiated by another (client complaint, client case is featured in the media), these conferences tend to be focus on “damage control” or reduction of liability and also support of the worker.</a:t>
            </a:r>
          </a:p>
          <a:p>
            <a:endParaRPr lang="en-US" dirty="0"/>
          </a:p>
        </p:txBody>
      </p:sp>
      <p:sp>
        <p:nvSpPr>
          <p:cNvPr id="4" name="Slide Number Placeholder 3"/>
          <p:cNvSpPr>
            <a:spLocks noGrp="1"/>
          </p:cNvSpPr>
          <p:nvPr>
            <p:ph type="sldNum" sz="quarter" idx="10"/>
          </p:nvPr>
        </p:nvSpPr>
        <p:spPr/>
        <p:txBody>
          <a:bodyPr/>
          <a:lstStyle/>
          <a:p>
            <a:fld id="{C3080E52-A1EC-4CDF-9D3F-7060BB3E0841}" type="slidenum">
              <a:rPr lang="en-US" smtClean="0"/>
              <a:t>14</a:t>
            </a:fld>
            <a:endParaRPr lang="en-US"/>
          </a:p>
        </p:txBody>
      </p:sp>
    </p:spTree>
    <p:extLst>
      <p:ext uri="{BB962C8B-B14F-4D97-AF65-F5344CB8AC3E}">
        <p14:creationId xmlns:p14="http://schemas.microsoft.com/office/powerpoint/2010/main" val="2588572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Essentially, what</a:t>
            </a:r>
            <a:r>
              <a:rPr lang="en-US" baseline="0" dirty="0" smtClean="0"/>
              <a:t> is the reason for the case consultation-why do you need to meet with the worker and discuss the case?</a:t>
            </a:r>
          </a:p>
          <a:p>
            <a:r>
              <a:rPr lang="en-US" b="1" baseline="0" dirty="0" smtClean="0"/>
              <a:t>Clinical issues with client </a:t>
            </a:r>
            <a:r>
              <a:rPr lang="en-US" baseline="0" dirty="0" smtClean="0"/>
              <a:t>(</a:t>
            </a:r>
            <a:r>
              <a:rPr lang="en-US" baseline="0" dirty="0" err="1" smtClean="0"/>
              <a:t>eg</a:t>
            </a:r>
            <a:r>
              <a:rPr lang="en-US" baseline="0" dirty="0" smtClean="0"/>
              <a:t>. mental illness, human hoarding, substance abuse)</a:t>
            </a:r>
          </a:p>
          <a:p>
            <a:r>
              <a:rPr lang="en-US" b="1" baseline="0" dirty="0" smtClean="0"/>
              <a:t>Caseload management issues</a:t>
            </a:r>
            <a:r>
              <a:rPr lang="en-US" baseline="0" dirty="0" smtClean="0"/>
              <a:t>: </a:t>
            </a:r>
            <a:r>
              <a:rPr lang="en-US" baseline="0" dirty="0" err="1" smtClean="0"/>
              <a:t>eg</a:t>
            </a:r>
            <a:r>
              <a:rPr lang="en-US" baseline="0" dirty="0" smtClean="0"/>
              <a:t>. when to close the case; opening cases on significant others;  </a:t>
            </a:r>
          </a:p>
          <a:p>
            <a:r>
              <a:rPr lang="en-US" b="1" baseline="0" dirty="0" smtClean="0"/>
              <a:t>Professional boundaries:  </a:t>
            </a:r>
            <a:r>
              <a:rPr lang="en-US" b="0" baseline="0" dirty="0" smtClean="0"/>
              <a:t>Worker overly involved.  </a:t>
            </a:r>
            <a:r>
              <a:rPr lang="en-US" baseline="0" dirty="0" smtClean="0"/>
              <a:t>over-identification with the client-characterized by strong feelings of dislike, need to protect, requesting services outside the norm; also by judgmental statements/comments about client, lack of empathy); </a:t>
            </a:r>
          </a:p>
          <a:p>
            <a:r>
              <a:rPr lang="en-US" b="1" baseline="0" dirty="0" smtClean="0"/>
              <a:t>Ethical dilemmas</a:t>
            </a:r>
            <a:r>
              <a:rPr lang="en-US" baseline="0" dirty="0" smtClean="0"/>
              <a:t>:  Most common-the balance between self-determination and safety.  what action really is in the best interest of the client;  How do you select the least harm?</a:t>
            </a:r>
          </a:p>
          <a:p>
            <a:r>
              <a:rPr lang="en-US" b="1" baseline="0" dirty="0" smtClean="0"/>
              <a:t>Support and validation of worker:  </a:t>
            </a:r>
            <a:r>
              <a:rPr lang="en-US" baseline="0" dirty="0" smtClean="0"/>
              <a:t>this element is important after media exposure, law suits/subpoenas and client complaints have created anxiety and fear for the worker.  Remember, you are not the worker’s therapist, if there are some deep issues-refer worker for outside help.  </a:t>
            </a:r>
          </a:p>
          <a:p>
            <a:r>
              <a:rPr lang="en-US" b="1" baseline="0" dirty="0" smtClean="0"/>
              <a:t>Debrief trauma:  </a:t>
            </a:r>
            <a:r>
              <a:rPr lang="en-US" b="0" baseline="0" dirty="0" smtClean="0"/>
              <a:t>goes beyond regular support and validation, supervisor need to allow worker to vent, be silent, cry, </a:t>
            </a:r>
            <a:r>
              <a:rPr lang="en-US" b="0" baseline="0" dirty="0" err="1" smtClean="0"/>
              <a:t>etc</a:t>
            </a:r>
            <a:r>
              <a:rPr lang="en-US" b="0" baseline="0" dirty="0" smtClean="0"/>
              <a:t>, following exposure traumatic events (common ones are: physical threats/assault to the worker; exposure to extreme abuse/neglect client situations).  Trauma is personal-the degree to which we experience things as disturbing is based on our life experiences and internal coping mechanisms.  </a:t>
            </a:r>
            <a:endParaRPr lang="en-US" b="1" dirty="0"/>
          </a:p>
        </p:txBody>
      </p:sp>
      <p:sp>
        <p:nvSpPr>
          <p:cNvPr id="4" name="Slide Number Placeholder 3"/>
          <p:cNvSpPr>
            <a:spLocks noGrp="1"/>
          </p:cNvSpPr>
          <p:nvPr>
            <p:ph type="sldNum" sz="quarter" idx="10"/>
          </p:nvPr>
        </p:nvSpPr>
        <p:spPr/>
        <p:txBody>
          <a:bodyPr/>
          <a:lstStyle/>
          <a:p>
            <a:fld id="{1E5FB1E1-5C90-4C86-B36C-388BF3BCA9D7}" type="slidenum">
              <a:rPr lang="en-US" smtClean="0"/>
              <a:t>15</a:t>
            </a:fld>
            <a:endParaRPr lang="en-US"/>
          </a:p>
        </p:txBody>
      </p:sp>
    </p:spTree>
    <p:extLst>
      <p:ext uri="{BB962C8B-B14F-4D97-AF65-F5344CB8AC3E}">
        <p14:creationId xmlns:p14="http://schemas.microsoft.com/office/powerpoint/2010/main" val="2641368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is evidence based practices-these are practices/techniques which have been researched and consistently demonstrated that they are effective in assisting people.  Shulman outlines three EBP which should be familiar to any supervisor in guiding the development of social workers.  All 3 practice orientations are “strength-based” and “present focused’ and all three can be applied in brief interventions, which make these practical techniques for APS workers.</a:t>
            </a:r>
          </a:p>
          <a:p>
            <a:r>
              <a:rPr lang="en-US" baseline="0" dirty="0" smtClean="0"/>
              <a:t>As a supervisor, you do not need to be an expert in these but you should be aware of the basic tenets and techniques of each of these approaches. In supervising your workers, you need to apply these techniques to help your worker to learn how to think about cases.  Here is a very brief overview of these approaches.  It is recommended that you do additional research to become familiar with these practices; references in the back of this presentation will be a good starting point.  </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16</a:t>
            </a:fld>
            <a:endParaRPr lang="en-US"/>
          </a:p>
        </p:txBody>
      </p:sp>
    </p:spTree>
    <p:extLst>
      <p:ext uri="{BB962C8B-B14F-4D97-AF65-F5344CB8AC3E}">
        <p14:creationId xmlns:p14="http://schemas.microsoft.com/office/powerpoint/2010/main" val="542873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Motivational</a:t>
            </a:r>
            <a:r>
              <a:rPr lang="en-US" baseline="0" dirty="0" smtClean="0"/>
              <a:t> interviewing was first developed to assist people with substance abuse problems.  Historically, confrontational approaches, aversion therapies and other techniques were unsuccessful in delivering long-lasting change.  The goal of MI is not to promote change---it is to help the client resolve ambivalence about making a change.  MI techniques are particularly powerful in working with APS clients.  </a:t>
            </a:r>
          </a:p>
        </p:txBody>
      </p:sp>
      <p:sp>
        <p:nvSpPr>
          <p:cNvPr id="4" name="Slide Number Placeholder 3"/>
          <p:cNvSpPr>
            <a:spLocks noGrp="1"/>
          </p:cNvSpPr>
          <p:nvPr>
            <p:ph type="sldNum" sz="quarter" idx="10"/>
          </p:nvPr>
        </p:nvSpPr>
        <p:spPr/>
        <p:txBody>
          <a:bodyPr/>
          <a:lstStyle/>
          <a:p>
            <a:fld id="{1E5FB1E1-5C90-4C86-B36C-388BF3BCA9D7}" type="slidenum">
              <a:rPr lang="en-US" smtClean="0"/>
              <a:t>17</a:t>
            </a:fld>
            <a:endParaRPr lang="en-US"/>
          </a:p>
        </p:txBody>
      </p:sp>
    </p:spTree>
    <p:extLst>
      <p:ext uri="{BB962C8B-B14F-4D97-AF65-F5344CB8AC3E}">
        <p14:creationId xmlns:p14="http://schemas.microsoft.com/office/powerpoint/2010/main" val="26502583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Express empathy</a:t>
            </a:r>
            <a:r>
              <a:rPr lang="en-US" dirty="0" smtClean="0"/>
              <a:t>:  Acceptance</a:t>
            </a:r>
            <a:r>
              <a:rPr lang="en-US" baseline="0" dirty="0" smtClean="0"/>
              <a:t> facilitates change.  Skillful reflective listening is fundamental to expressing empathy.  The worker will acknowledge that ambivalence is normal when considering any change. </a:t>
            </a:r>
          </a:p>
          <a:p>
            <a:r>
              <a:rPr lang="en-US" b="1" baseline="0" dirty="0" smtClean="0"/>
              <a:t>Develop discrepancy:  </a:t>
            </a:r>
            <a:r>
              <a:rPr lang="en-US" baseline="0" dirty="0" smtClean="0"/>
              <a:t>The client, rather than the worker, should present the arguments for, and against, making the change.  Change is motivated by a perceived discrepancy between present behavior and important personal goals or values.</a:t>
            </a:r>
          </a:p>
          <a:p>
            <a:r>
              <a:rPr lang="en-US" b="1" baseline="0" dirty="0" smtClean="0"/>
              <a:t>Roll with resistance</a:t>
            </a:r>
            <a:r>
              <a:rPr lang="en-US" baseline="0" dirty="0" smtClean="0"/>
              <a:t>:  Avoid arguing for change.  Resistance is not directly opposed.  Resistance is a signal to respond differently.  New perspectives are invited but not imposed.  The client is the primary resource for finding answers and solutions.  </a:t>
            </a:r>
          </a:p>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18</a:t>
            </a:fld>
            <a:endParaRPr lang="en-US"/>
          </a:p>
        </p:txBody>
      </p:sp>
    </p:spTree>
    <p:extLst>
      <p:ext uri="{BB962C8B-B14F-4D97-AF65-F5344CB8AC3E}">
        <p14:creationId xmlns:p14="http://schemas.microsoft.com/office/powerpoint/2010/main" val="20037899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Open-ended questions </a:t>
            </a:r>
            <a:r>
              <a:rPr lang="en-US" dirty="0" smtClean="0"/>
              <a:t>invite</a:t>
            </a:r>
            <a:r>
              <a:rPr lang="en-US" baseline="0" dirty="0" smtClean="0"/>
              <a:t> the listener to do most of the talking and to come up with the solutions.</a:t>
            </a:r>
          </a:p>
          <a:p>
            <a:r>
              <a:rPr lang="en-US" b="1" baseline="0" dirty="0" smtClean="0"/>
              <a:t>Affirm</a:t>
            </a:r>
            <a:r>
              <a:rPr lang="en-US" baseline="0" dirty="0" smtClean="0"/>
              <a:t>-expressions of appreciation or understanding or compliments about aspects of what the person says, strengths identified</a:t>
            </a:r>
          </a:p>
          <a:p>
            <a:r>
              <a:rPr lang="en-US" b="1" baseline="0" dirty="0" smtClean="0"/>
              <a:t>Reflective listening</a:t>
            </a:r>
            <a:r>
              <a:rPr lang="en-US" baseline="0" dirty="0" smtClean="0"/>
              <a:t>:  Listening to the content and the meaning of the statement.  So, if someone says “I wish I was more sociable”, might mean “I feel lonely, and I want more friends;’ or “I’d like to be popular” or “I get nervous when I have to speak with strangers.”  As the worker, you would make a statement which corresponds do what you believe the client is saying.</a:t>
            </a:r>
          </a:p>
          <a:p>
            <a:r>
              <a:rPr lang="en-US" b="1" baseline="0" dirty="0" smtClean="0"/>
              <a:t>Summarize</a:t>
            </a:r>
            <a:r>
              <a:rPr lang="en-US" baseline="0" dirty="0" smtClean="0"/>
              <a:t>:  Periodically summarizing links together concepts discussed and reinforces what has been said  </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19</a:t>
            </a:fld>
            <a:endParaRPr lang="en-US"/>
          </a:p>
        </p:txBody>
      </p:sp>
    </p:spTree>
    <p:extLst>
      <p:ext uri="{BB962C8B-B14F-4D97-AF65-F5344CB8AC3E}">
        <p14:creationId xmlns:p14="http://schemas.microsoft.com/office/powerpoint/2010/main" val="2202094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Facilitator reviews objectives</a:t>
            </a:r>
            <a:r>
              <a:rPr lang="en-US" baseline="0" dirty="0" smtClean="0"/>
              <a:t> briefly</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2</a:t>
            </a:fld>
            <a:endParaRPr lang="en-US"/>
          </a:p>
        </p:txBody>
      </p:sp>
    </p:spTree>
    <p:extLst>
      <p:ext uri="{BB962C8B-B14F-4D97-AF65-F5344CB8AC3E}">
        <p14:creationId xmlns:p14="http://schemas.microsoft.com/office/powerpoint/2010/main" val="24540087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Solution</a:t>
            </a:r>
            <a:r>
              <a:rPr lang="en-US" baseline="0" dirty="0" smtClean="0"/>
              <a:t> focused therapy is credited to Steve de </a:t>
            </a:r>
            <a:r>
              <a:rPr lang="en-US" baseline="0" dirty="0" err="1" smtClean="0"/>
              <a:t>Shazar</a:t>
            </a:r>
            <a:r>
              <a:rPr lang="en-US" baseline="0" dirty="0" smtClean="0"/>
              <a:t> and </a:t>
            </a:r>
            <a:r>
              <a:rPr lang="en-US" baseline="0" dirty="0" err="1" smtClean="0"/>
              <a:t>Insoo</a:t>
            </a:r>
            <a:r>
              <a:rPr lang="en-US" baseline="0" dirty="0" smtClean="0"/>
              <a:t> Kim Berg during their work in The Family Therapy Center in Milwaukee, WI in the early 1980’s.  </a:t>
            </a:r>
          </a:p>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20</a:t>
            </a:fld>
            <a:endParaRPr lang="en-US"/>
          </a:p>
        </p:txBody>
      </p:sp>
    </p:spTree>
    <p:extLst>
      <p:ext uri="{BB962C8B-B14F-4D97-AF65-F5344CB8AC3E}">
        <p14:creationId xmlns:p14="http://schemas.microsoft.com/office/powerpoint/2010/main" val="2973443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famous question attributed to solution focused therapy is “</a:t>
            </a:r>
            <a:r>
              <a:rPr lang="en-US" b="1" baseline="0" dirty="0" smtClean="0"/>
              <a:t>the miracle question</a:t>
            </a:r>
            <a:r>
              <a:rPr lang="en-US" baseline="0" dirty="0" smtClean="0"/>
              <a:t>” in which the client is asked, If you went to sleep tonight and overnight, a miracle occurred.  The problem is now resolved-how would you know that the miracle had occurred, how would things be different, what would the world look like….”  </a:t>
            </a:r>
          </a:p>
          <a:p>
            <a:r>
              <a:rPr lang="en-US" b="1" baseline="0" dirty="0" smtClean="0"/>
              <a:t>Scaling questions</a:t>
            </a:r>
            <a:r>
              <a:rPr lang="en-US" baseline="0" dirty="0" smtClean="0"/>
              <a:t>: Asking the client to rate the severity of the problem or the emotional pain on a scale of 1-10, useful in helping client identify changes/progress.</a:t>
            </a:r>
          </a:p>
          <a:p>
            <a:r>
              <a:rPr lang="en-US" b="1" baseline="0" dirty="0" smtClean="0"/>
              <a:t>Exception Questions</a:t>
            </a:r>
            <a:r>
              <a:rPr lang="en-US" baseline="0" dirty="0" smtClean="0"/>
              <a:t>:  No problem exists continuously at the same intensity.   By asking the client, has there ever been a time when the “problem” did not exist, or was less severe, the worker/therapist can explore what the client did differently- can focus on past incremental successes and coping strategies.</a:t>
            </a:r>
          </a:p>
          <a:p>
            <a:r>
              <a:rPr lang="en-US" b="1" baseline="0" dirty="0" smtClean="0"/>
              <a:t>Coping questions</a:t>
            </a:r>
            <a:r>
              <a:rPr lang="en-US" baseline="0" dirty="0" smtClean="0"/>
              <a:t>: by exploring what the client has done successfully, and validating those strengths, the worker allows the client to acknowledge his/strengths and inspire the confidence that s/he can resolve the current situation.  </a:t>
            </a:r>
          </a:p>
        </p:txBody>
      </p:sp>
      <p:sp>
        <p:nvSpPr>
          <p:cNvPr id="4" name="Slide Number Placeholder 3"/>
          <p:cNvSpPr>
            <a:spLocks noGrp="1"/>
          </p:cNvSpPr>
          <p:nvPr>
            <p:ph type="sldNum" sz="quarter" idx="10"/>
          </p:nvPr>
        </p:nvSpPr>
        <p:spPr/>
        <p:txBody>
          <a:bodyPr/>
          <a:lstStyle/>
          <a:p>
            <a:fld id="{1E5FB1E1-5C90-4C86-B36C-388BF3BCA9D7}" type="slidenum">
              <a:rPr lang="en-US" smtClean="0"/>
              <a:t>21</a:t>
            </a:fld>
            <a:endParaRPr lang="en-US"/>
          </a:p>
        </p:txBody>
      </p:sp>
    </p:spTree>
    <p:extLst>
      <p:ext uri="{BB962C8B-B14F-4D97-AF65-F5344CB8AC3E}">
        <p14:creationId xmlns:p14="http://schemas.microsoft.com/office/powerpoint/2010/main" val="14070248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Cognitive behavioral therapy evolved</a:t>
            </a:r>
            <a:r>
              <a:rPr lang="en-US" baseline="0" dirty="0" smtClean="0"/>
              <a:t> from social learning theory and behavioral modification.  In its present form, it has been associated with the works of Aaron Beck and Albert Ellis.  Cognitive behavioral therapy recognizes that distortions in how we think will affect how we behave.  When there are cognitive distortions –beliefs about reality which are rigid, extreme and resistant to change.  The distortions then affect how the individual perceives/focuses on information, which then reinforces cognitive distortions in a continuous loop.  </a:t>
            </a:r>
          </a:p>
          <a:p>
            <a:r>
              <a:rPr lang="en-US" baseline="0" dirty="0" smtClean="0"/>
              <a:t>Cognitive distortions are characterized by all or nothing thinking-I’ll always be a failure; it will never get any better.”</a:t>
            </a:r>
          </a:p>
          <a:p>
            <a:endParaRPr lang="en-US" baseline="0" dirty="0" smtClean="0"/>
          </a:p>
        </p:txBody>
      </p:sp>
      <p:sp>
        <p:nvSpPr>
          <p:cNvPr id="4" name="Slide Number Placeholder 3"/>
          <p:cNvSpPr>
            <a:spLocks noGrp="1"/>
          </p:cNvSpPr>
          <p:nvPr>
            <p:ph type="sldNum" sz="quarter" idx="10"/>
          </p:nvPr>
        </p:nvSpPr>
        <p:spPr/>
        <p:txBody>
          <a:bodyPr/>
          <a:lstStyle/>
          <a:p>
            <a:fld id="{1E5FB1E1-5C90-4C86-B36C-388BF3BCA9D7}" type="slidenum">
              <a:rPr lang="en-US" smtClean="0"/>
              <a:t>22</a:t>
            </a:fld>
            <a:endParaRPr lang="en-US"/>
          </a:p>
        </p:txBody>
      </p:sp>
    </p:spTree>
    <p:extLst>
      <p:ext uri="{BB962C8B-B14F-4D97-AF65-F5344CB8AC3E}">
        <p14:creationId xmlns:p14="http://schemas.microsoft.com/office/powerpoint/2010/main" val="37466683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Like</a:t>
            </a:r>
            <a:r>
              <a:rPr lang="en-US" baseline="0" dirty="0" smtClean="0"/>
              <a:t> MI and solution focused, CBT relies on the use of </a:t>
            </a:r>
            <a:r>
              <a:rPr lang="en-US" b="1" baseline="0" dirty="0" smtClean="0"/>
              <a:t>open-ended questions </a:t>
            </a:r>
            <a:r>
              <a:rPr lang="en-US" baseline="0" dirty="0" smtClean="0"/>
              <a:t>to solicit important information from the client. </a:t>
            </a:r>
          </a:p>
          <a:p>
            <a:r>
              <a:rPr lang="en-US" baseline="0" dirty="0" smtClean="0"/>
              <a:t>The client is asked to think about </a:t>
            </a:r>
            <a:r>
              <a:rPr lang="en-US" b="1" baseline="0" dirty="0" smtClean="0"/>
              <a:t>alternative interpretations </a:t>
            </a:r>
            <a:r>
              <a:rPr lang="en-US" baseline="0" dirty="0" smtClean="0"/>
              <a:t>of events, particularly perceived negative events.  For example, the client says, “I’m a burden to my wife, she can’t be bothered with picking my medication”  the worker would ask what might be some other possible reasons that the wife failed to pick up his medication (she forgot, she’s doesn’t have the money; she’s feeling stressed) </a:t>
            </a:r>
          </a:p>
          <a:p>
            <a:r>
              <a:rPr lang="en-US" b="1" baseline="0" dirty="0" smtClean="0"/>
              <a:t>Homework</a:t>
            </a:r>
            <a:r>
              <a:rPr lang="en-US" baseline="0" dirty="0" smtClean="0"/>
              <a:t> is an important </a:t>
            </a:r>
            <a:r>
              <a:rPr lang="en-US" baseline="0" dirty="0" err="1" smtClean="0"/>
              <a:t>characterstic</a:t>
            </a:r>
            <a:r>
              <a:rPr lang="en-US" baseline="0" dirty="0" smtClean="0"/>
              <a:t> of CBT-the worker assigns a task for the client to perform by the next session/visit.  It does not have to be big, but it does have to be something the client agrees s/he can perform and will perform.  Homework helps the client and the worker to identify incremental actions which the client can master and to serve as material for further exploration.  So, for a human hoarder, the worker might assign the “homework”  discard one thing and then talk about how that experience felt for the client the next time they meet.  Worker can reinforce client’s efforts, and the fact that even though the client though “I’d die” that he was able to accomplish the task-the belief that he was going to die by discarding the one item was not accurate.  </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23</a:t>
            </a:fld>
            <a:endParaRPr lang="en-US"/>
          </a:p>
        </p:txBody>
      </p:sp>
    </p:spTree>
    <p:extLst>
      <p:ext uri="{BB962C8B-B14F-4D97-AF65-F5344CB8AC3E}">
        <p14:creationId xmlns:p14="http://schemas.microsoft.com/office/powerpoint/2010/main" val="42285898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Caseloads</a:t>
            </a:r>
            <a:r>
              <a:rPr lang="en-US" baseline="0" dirty="0" smtClean="0"/>
              <a:t> can sometimes take on a life of their own.  The supervisor controls the number of cases the worker receives, but it is up to the worker to close cases in a timely manner.  </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24</a:t>
            </a:fld>
            <a:endParaRPr lang="en-US"/>
          </a:p>
        </p:txBody>
      </p:sp>
    </p:spTree>
    <p:extLst>
      <p:ext uri="{BB962C8B-B14F-4D97-AF65-F5344CB8AC3E}">
        <p14:creationId xmlns:p14="http://schemas.microsoft.com/office/powerpoint/2010/main" val="3493089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Values for APS workers are</a:t>
            </a:r>
            <a:r>
              <a:rPr lang="en-US" baseline="0" dirty="0" smtClean="0"/>
              <a:t> found in the Ethical Principles and Practice Guidelines created by the National Adult Protective Services Association (NAPSA) in attachments.  APS workers frequently encounter ethical dilemmas in their work.  As a supervisor, you will need to assist them in the process of thinking of these situations in as objective a manner as possible.  </a:t>
            </a:r>
          </a:p>
          <a:p>
            <a:r>
              <a:rPr lang="en-US" dirty="0" smtClean="0"/>
              <a:t>Do</a:t>
            </a:r>
            <a:r>
              <a:rPr lang="en-US" baseline="0" dirty="0" smtClean="0"/>
              <a:t> no harm- Inadequate or inappropriate intervention may be worse than no intervention at all.</a:t>
            </a:r>
          </a:p>
          <a:p>
            <a:r>
              <a:rPr lang="en-US" baseline="0" dirty="0" smtClean="0"/>
              <a:t>Balance autonomy with public safety:  Examples:  The dementia client who drives, the person who smokes on oxygen, the client who abuses substances and drives; the client with human hoarding syndrome who’s vermin infested home is infesting the neighbors’ homes.</a:t>
            </a:r>
          </a:p>
          <a:p>
            <a:r>
              <a:rPr lang="en-US" baseline="0" dirty="0" smtClean="0"/>
              <a:t>Involvement of the client:  To the best of your abilities and given the client’s ability to form choices.  This is often very murky, as we deal with clients with dementia or substance abuse problems who’s cognitive abilities may ebb and flow.  </a:t>
            </a:r>
          </a:p>
          <a:p>
            <a:r>
              <a:rPr lang="en-US" baseline="0" dirty="0" smtClean="0"/>
              <a:t>When discussing such dilemmas, ask these three questions:</a:t>
            </a:r>
          </a:p>
          <a:p>
            <a:r>
              <a:rPr lang="en-US" baseline="0" dirty="0" smtClean="0"/>
              <a:t>How does taking this action/not taking this action serve the client’s best interest.  If the worker is capable of stating how his/her intervention will benefit the client, the supervisor will be in a better position to support him/her – regardless of the case outcome.</a:t>
            </a:r>
          </a:p>
          <a:p>
            <a:r>
              <a:rPr lang="en-US" baseline="0" dirty="0" smtClean="0"/>
              <a:t>Potential liability/risk to client, worker agency and public:  Need to evaluate the risks not only the client.  Workers are now getting sued, along with their agencies for failure to perform…while you can not stop anyone from suing you, you can be prepared to again, demonstrate how you and the worker arrived at the decision to act/not act.</a:t>
            </a:r>
          </a:p>
          <a:p>
            <a:r>
              <a:rPr lang="en-US" baseline="0" dirty="0" smtClean="0"/>
              <a:t>Will you be able to sleep tonight:  Almost every social worker can tell the story of at least one case that kept him/her up at night. Because social workers are generally conscientious-the ability to sleep at night is  one way to demonstrate a social worker has reconciled that his/her decision was the best possible alternative, given the circumstances.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25</a:t>
            </a:fld>
            <a:endParaRPr lang="en-US"/>
          </a:p>
        </p:txBody>
      </p:sp>
    </p:spTree>
    <p:extLst>
      <p:ext uri="{BB962C8B-B14F-4D97-AF65-F5344CB8AC3E}">
        <p14:creationId xmlns:p14="http://schemas.microsoft.com/office/powerpoint/2010/main" val="22346570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Confidentiality: </a:t>
            </a:r>
            <a:r>
              <a:rPr lang="en-US" baseline="0" dirty="0" smtClean="0"/>
              <a:t> Maintaining confidentiality of both the client and the reporting party cannot be emphasized enough, particularly with new workers.</a:t>
            </a:r>
          </a:p>
          <a:p>
            <a:r>
              <a:rPr lang="en-US" baseline="0" dirty="0" smtClean="0"/>
              <a:t>Breaching confidentiality is required for mandated reporting.</a:t>
            </a:r>
            <a:endParaRPr lang="en-US" baseline="0" dirty="0"/>
          </a:p>
          <a:p>
            <a:r>
              <a:rPr lang="en-US" baseline="0" dirty="0" err="1" smtClean="0"/>
              <a:t>Tarasoff</a:t>
            </a:r>
            <a:r>
              <a:rPr lang="en-US" baseline="0" dirty="0" smtClean="0"/>
              <a:t> –also know as the duty to warn laws vary from state to state.  Be familiar with the mandates and APS practice in your state.</a:t>
            </a:r>
          </a:p>
        </p:txBody>
      </p:sp>
      <p:sp>
        <p:nvSpPr>
          <p:cNvPr id="4" name="Slide Number Placeholder 3"/>
          <p:cNvSpPr>
            <a:spLocks noGrp="1"/>
          </p:cNvSpPr>
          <p:nvPr>
            <p:ph type="sldNum" sz="quarter" idx="10"/>
          </p:nvPr>
        </p:nvSpPr>
        <p:spPr/>
        <p:txBody>
          <a:bodyPr/>
          <a:lstStyle/>
          <a:p>
            <a:fld id="{1E5FB1E1-5C90-4C86-B36C-388BF3BCA9D7}" type="slidenum">
              <a:rPr lang="en-US" smtClean="0"/>
              <a:t>26</a:t>
            </a:fld>
            <a:endParaRPr lang="en-US"/>
          </a:p>
        </p:txBody>
      </p:sp>
    </p:spTree>
    <p:extLst>
      <p:ext uri="{BB962C8B-B14F-4D97-AF65-F5344CB8AC3E}">
        <p14:creationId xmlns:p14="http://schemas.microsoft.com/office/powerpoint/2010/main" val="8509521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Over-identification:  </a:t>
            </a:r>
            <a:r>
              <a:rPr lang="en-US" baseline="0" dirty="0" smtClean="0"/>
              <a:t> Over-identification or countertransference is common to new social workers, who have are still developing a professional persona.  You can detect over identification from excessive negative/</a:t>
            </a:r>
            <a:r>
              <a:rPr lang="en-US" baseline="0" dirty="0" err="1" smtClean="0"/>
              <a:t>judgemental</a:t>
            </a:r>
            <a:r>
              <a:rPr lang="en-US" baseline="0" dirty="0" smtClean="0"/>
              <a:t> comments about the client; lack of empathy; worker interprets resistance as a personal insult-or alternatively, where workers makes over-complimentary remarks-”She’s so sweet, she reminds me of my grandmother” and asks for services beyond the normal scope of practice.  etc.  </a:t>
            </a:r>
          </a:p>
          <a:p>
            <a:r>
              <a:rPr lang="en-US" dirty="0" smtClean="0"/>
              <a:t>Limit self-disclosure:</a:t>
            </a:r>
            <a:r>
              <a:rPr lang="en-US" baseline="0" dirty="0" smtClean="0"/>
              <a:t>  In an effort to establish rapport, new social workers may self-disclose personal information about themselves.  The difficulty is once one self-discloses, it becomes difficult to stop answering those personal questions.  Remind workers they can be friendly to clients, but they are not the clients’ friend.  Workers should only self-disclose in a very general way and then refocus the discussion on the client’s current situation.</a:t>
            </a:r>
          </a:p>
          <a:p>
            <a:r>
              <a:rPr lang="en-US" dirty="0" smtClean="0"/>
              <a:t>Maintain confidentiality:</a:t>
            </a:r>
            <a:r>
              <a:rPr lang="en-US" baseline="0" dirty="0" smtClean="0"/>
              <a:t>  It cannot be stressed enough that workers must maintain confidentiality, both at work and in their personal lives. That means the worker should not be mentioning names or other personally identifying information when discussing work at the dinner table or on their Facebook page.   In this day of immediate access to information, the Internet/Facebook/You-tube etc. have become venues for finding everything about everyone.  Remind staff not to post any personally  identifying information on their social websites.  Also, remind workers not to give  client’s access to cell phones or social network accounts.  If you read the papers you will see that the number of law suits related to breach of confidentiality will continue to increase. </a:t>
            </a:r>
          </a:p>
          <a:p>
            <a:r>
              <a:rPr lang="en-US" baseline="0" dirty="0" smtClean="0"/>
              <a:t>Dual relationships:  A dual relationship is when a social worker establishes a working relationship with a client and then has an additional relationship/connection with that client outside of the working relationship.  Examples might be:  client attends the same church as the worker; client wants to rent a room to the social worker, social worker wants to buy a car from the client, social worker dating a client’s family member.</a:t>
            </a:r>
          </a:p>
          <a:p>
            <a:r>
              <a:rPr lang="en-US" baseline="0" dirty="0" smtClean="0"/>
              <a:t>If the worker or the supervisor becomes aware of a dual relationship, the supervisor should ensure that the worker takes necessary steps to terminate one relationship, if not both.  </a:t>
            </a:r>
          </a:p>
          <a:p>
            <a:r>
              <a:rPr lang="en-US" baseline="0" dirty="0" smtClean="0"/>
              <a:t>To deal with professional boundaries, guide the worker in reflecting on the client’s best interest.  Also reviewing the NASW  &amp; NAPSA guidelines for values and ethics should reinforce professional conduct.  Reflect to the worker areas in which the worker may be </a:t>
            </a:r>
            <a:r>
              <a:rPr lang="en-US" baseline="0" dirty="0" err="1" smtClean="0"/>
              <a:t>overidentifying</a:t>
            </a:r>
            <a:r>
              <a:rPr lang="en-US" baseline="0" dirty="0" smtClean="0"/>
              <a:t> with the client and how this may be affecting his/her ability to serve the client’s best interest.  </a:t>
            </a:r>
          </a:p>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27</a:t>
            </a:fld>
            <a:endParaRPr lang="en-US"/>
          </a:p>
        </p:txBody>
      </p:sp>
    </p:spTree>
    <p:extLst>
      <p:ext uri="{BB962C8B-B14F-4D97-AF65-F5344CB8AC3E}">
        <p14:creationId xmlns:p14="http://schemas.microsoft.com/office/powerpoint/2010/main" val="33895579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Case</a:t>
            </a:r>
            <a:r>
              <a:rPr lang="en-US" baseline="0" dirty="0" smtClean="0"/>
              <a:t> Consultation scenarios handouts.</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28</a:t>
            </a:fld>
            <a:endParaRPr lang="en-US"/>
          </a:p>
        </p:txBody>
      </p:sp>
    </p:spTree>
    <p:extLst>
      <p:ext uri="{BB962C8B-B14F-4D97-AF65-F5344CB8AC3E}">
        <p14:creationId xmlns:p14="http://schemas.microsoft.com/office/powerpoint/2010/main" val="30583452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supportive role of supervision draws from and</a:t>
            </a:r>
            <a:r>
              <a:rPr lang="en-US" baseline="0" dirty="0" smtClean="0"/>
              <a:t> expands the scope of strength-based social work practice.  The relationship the supervisor creates with staff models the relationship characteristics which the social worker ideally would like to create with his/her  client (parallel process)</a:t>
            </a:r>
          </a:p>
          <a:p>
            <a:r>
              <a:rPr lang="en-US" baseline="0" dirty="0" smtClean="0"/>
              <a:t>Promote physical/emotional self-care:  including safety in the field, self-care; worker needs to be valued as a person</a:t>
            </a:r>
          </a:p>
          <a:p>
            <a:r>
              <a:rPr lang="en-US" baseline="0" dirty="0" smtClean="0"/>
              <a:t>Environment of safety and trust:  Communication is collaborative; this requires the supervisor to consistently express confidence in the worker, to be trustworthy with communication (</a:t>
            </a:r>
            <a:r>
              <a:rPr lang="en-US" baseline="0" dirty="0" err="1" smtClean="0"/>
              <a:t>eg</a:t>
            </a:r>
            <a:r>
              <a:rPr lang="en-US" baseline="0" dirty="0" smtClean="0"/>
              <a:t>. Avoid gossiping about anyone, hold confidences unless to do so violates agency policy/professional ethics)</a:t>
            </a:r>
          </a:p>
          <a:p>
            <a:r>
              <a:rPr lang="en-US" baseline="0" dirty="0" smtClean="0"/>
              <a:t>Integrity: what does integrity mean-it means to be whole.  The person you are is consistent and trustworthy.  That you honor your commitments and take responsibility for your mistakes.</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29</a:t>
            </a:fld>
            <a:endParaRPr lang="en-US"/>
          </a:p>
        </p:txBody>
      </p:sp>
    </p:spTree>
    <p:extLst>
      <p:ext uri="{BB962C8B-B14F-4D97-AF65-F5344CB8AC3E}">
        <p14:creationId xmlns:p14="http://schemas.microsoft.com/office/powerpoint/2010/main" val="723352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slide is so the facilitator can assess the audience.  It also initiates the interactive learning process.   If there are more experienced APS supervisors, some of the preliminary information can be more rapidly covered so that more time can be spent in practice sessions in latter part of the day.</a:t>
            </a:r>
          </a:p>
          <a:p>
            <a:r>
              <a:rPr lang="en-US" b="1" baseline="0" dirty="0" smtClean="0"/>
              <a:t>ASK</a:t>
            </a:r>
            <a:r>
              <a:rPr lang="en-US" i="1" baseline="0" dirty="0" smtClean="0"/>
              <a:t>:  </a:t>
            </a:r>
            <a:r>
              <a:rPr lang="en-US" i="1" baseline="0" dirty="0" smtClean="0">
                <a:solidFill>
                  <a:srgbClr val="0070C0"/>
                </a:solidFill>
              </a:rPr>
              <a:t>By show of hands, how many people here have promoted from being APS worker to an APS Supervisor?   How many became an APS supervisor from another area/discipline.  </a:t>
            </a:r>
            <a:r>
              <a:rPr lang="en-US" baseline="0" dirty="0" smtClean="0"/>
              <a:t>If there are participants who became supervisors from another discipline/area, ask them what they did before coming to APS (these participants may have expertise in areas of guardianship, behavioral health, legal-which facilitator can tap into as the training proceeds).  Emphasize that one does not necessarily have to have promoted through the ranks to be an effective APS supervisor, but coming from outside APS can present certain challenges.</a:t>
            </a:r>
          </a:p>
          <a:p>
            <a:r>
              <a:rPr lang="en-US" b="1" baseline="0" dirty="0" smtClean="0"/>
              <a:t>ASK</a:t>
            </a:r>
            <a:r>
              <a:rPr lang="en-US" baseline="0" dirty="0" smtClean="0"/>
              <a:t>:  </a:t>
            </a:r>
            <a:r>
              <a:rPr lang="en-US" i="1" baseline="0" dirty="0" smtClean="0"/>
              <a:t>By show of hands, how many have been a supervisor for less than 12 months?  </a:t>
            </a:r>
            <a:r>
              <a:rPr lang="en-US" baseline="0" dirty="0" smtClean="0"/>
              <a:t>Generally speaking, one is said to gain mastery of a position within 18-24 months</a:t>
            </a:r>
          </a:p>
          <a:p>
            <a:r>
              <a:rPr lang="en-US" b="1" baseline="0" dirty="0" smtClean="0"/>
              <a:t>ASK</a:t>
            </a:r>
            <a:r>
              <a:rPr lang="en-US" baseline="0" dirty="0" smtClean="0"/>
              <a:t>:  </a:t>
            </a:r>
            <a:r>
              <a:rPr lang="en-US" i="1" baseline="0" dirty="0" smtClean="0"/>
              <a:t>How many people have taken the training “Self As Supervisor”</a:t>
            </a:r>
            <a:r>
              <a:rPr lang="en-US" baseline="0" dirty="0" smtClean="0"/>
              <a:t> . Some of the that material will be reviewed in this training.</a:t>
            </a:r>
          </a:p>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3</a:t>
            </a:fld>
            <a:endParaRPr lang="en-US"/>
          </a:p>
        </p:txBody>
      </p:sp>
    </p:spTree>
    <p:extLst>
      <p:ext uri="{BB962C8B-B14F-4D97-AF65-F5344CB8AC3E}">
        <p14:creationId xmlns:p14="http://schemas.microsoft.com/office/powerpoint/2010/main" val="3440078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Agency</a:t>
            </a:r>
            <a:r>
              <a:rPr lang="en-US" baseline="0" dirty="0" smtClean="0"/>
              <a:t> policies:  including completing field itineraries and “sign off for the day” procedures.</a:t>
            </a:r>
          </a:p>
          <a:p>
            <a:r>
              <a:rPr lang="en-US" baseline="0" dirty="0" smtClean="0"/>
              <a:t>High risk situations/neighborhoods:  include gang areas, high crime apartment complexes-make sure that your workers have a way to alert their coworkers to these areas/situations.  Encourage team visits if there is concern for safety with co-workers, other agencies or law enforcement</a:t>
            </a:r>
          </a:p>
          <a:p>
            <a:r>
              <a:rPr lang="en-US" baseline="0" dirty="0" smtClean="0"/>
              <a:t>Hazards in the referral:  Large aggressive dogs; vermin-infested home; strong odors in the home-as a supervisor, recommend strategies for dealing with these issues (shout out?)</a:t>
            </a:r>
          </a:p>
          <a:p>
            <a:r>
              <a:rPr lang="en-US" baseline="0" dirty="0" smtClean="0"/>
              <a:t>Coordinate resources:  Make sure your workers have access to working cell phones and or laptops.  Emergency roadside assistance plans are also important for field workers.</a:t>
            </a:r>
          </a:p>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30</a:t>
            </a:fld>
            <a:endParaRPr lang="en-US"/>
          </a:p>
        </p:txBody>
      </p:sp>
    </p:spTree>
    <p:extLst>
      <p:ext uri="{BB962C8B-B14F-4D97-AF65-F5344CB8AC3E}">
        <p14:creationId xmlns:p14="http://schemas.microsoft.com/office/powerpoint/2010/main" val="40106905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Encourage</a:t>
            </a:r>
            <a:r>
              <a:rPr lang="en-US" baseline="0" dirty="0" smtClean="0"/>
              <a:t> your workers to provide feedback about their work culture and about your performance.  However, remember to avoid getting defensive of yourself, or of your managers, when workers are honest with you!</a:t>
            </a:r>
          </a:p>
          <a:p>
            <a:r>
              <a:rPr lang="en-US" baseline="0" dirty="0" smtClean="0"/>
              <a:t>Confidentiality is critical-do not share anything that a worker shares with you unless you have his/her permission or you need to share it because failure to do so would violate your agency policies.  If you must share information for this reason, apprise your worker why you need to do so.  </a:t>
            </a:r>
          </a:p>
          <a:p>
            <a:r>
              <a:rPr lang="en-US" baseline="0" dirty="0" smtClean="0"/>
              <a:t>Speak respectfully of everyone-we all believe we do this, but it is often easy to slip in snide remarks or body language (rolling eyes, shaking your head) when referring to someone we don’t respect, or don’t like.  Our words communicate about us, not about the other.  So if someone who you don’t like is the topic of discussion-change the subject or at the minimum, withhold any comments which could be perceived as negative.</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31</a:t>
            </a:fld>
            <a:endParaRPr lang="en-US"/>
          </a:p>
        </p:txBody>
      </p:sp>
    </p:spTree>
    <p:extLst>
      <p:ext uri="{BB962C8B-B14F-4D97-AF65-F5344CB8AC3E}">
        <p14:creationId xmlns:p14="http://schemas.microsoft.com/office/powerpoint/2010/main" val="4265302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32</a:t>
            </a:fld>
            <a:endParaRPr lang="en-US"/>
          </a:p>
        </p:txBody>
      </p:sp>
    </p:spTree>
    <p:extLst>
      <p:ext uri="{BB962C8B-B14F-4D97-AF65-F5344CB8AC3E}">
        <p14:creationId xmlns:p14="http://schemas.microsoft.com/office/powerpoint/2010/main" val="4967344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Trauma is </a:t>
            </a:r>
            <a:r>
              <a:rPr lang="en-US" baseline="0" dirty="0" smtClean="0"/>
              <a:t> associated with physical/psychological threats. </a:t>
            </a:r>
            <a:r>
              <a:rPr lang="en-US" dirty="0" smtClean="0"/>
              <a:t>Exposure</a:t>
            </a:r>
            <a:r>
              <a:rPr lang="en-US" baseline="0" dirty="0" smtClean="0"/>
              <a:t> to trauma is an occupational hazard for APS workers.   Supervisors must be assist workers is identifying when they have been exposed to trauma and be available to assist with debriefing it.  </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33</a:t>
            </a:fld>
            <a:endParaRPr lang="en-US"/>
          </a:p>
        </p:txBody>
      </p:sp>
    </p:spTree>
    <p:extLst>
      <p:ext uri="{BB962C8B-B14F-4D97-AF65-F5344CB8AC3E}">
        <p14:creationId xmlns:p14="http://schemas.microsoft.com/office/powerpoint/2010/main" val="6358844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34</a:t>
            </a:fld>
            <a:endParaRPr lang="en-US"/>
          </a:p>
        </p:txBody>
      </p:sp>
    </p:spTree>
    <p:extLst>
      <p:ext uri="{BB962C8B-B14F-4D97-AF65-F5344CB8AC3E}">
        <p14:creationId xmlns:p14="http://schemas.microsoft.com/office/powerpoint/2010/main" val="10396251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Shout out</a:t>
            </a:r>
            <a:r>
              <a:rPr lang="en-US" dirty="0" smtClean="0"/>
              <a:t>:</a:t>
            </a:r>
            <a:r>
              <a:rPr lang="en-US" baseline="0" dirty="0" smtClean="0"/>
              <a:t>  What are your agency’s business objectives?  Some possible answers are:  Get funding; provide services to community; reduce costs; ensure staffing levels; reduce liability/lawsuits; etc. improve community perception of the agency.  </a:t>
            </a:r>
          </a:p>
          <a:p>
            <a:r>
              <a:rPr lang="en-US" baseline="0" dirty="0" smtClean="0"/>
              <a:t>The administrative role for the supervisor is designed to support the achievement of these objectives.  Ultimately, the business objectives reflect the best interest of the community/clients served by the agency, although sometimes that’s hard to see.  </a:t>
            </a:r>
          </a:p>
          <a:p>
            <a:endParaRPr lang="en-US" baseline="0" dirty="0" smtClean="0"/>
          </a:p>
          <a:p>
            <a:r>
              <a:rPr lang="en-US" baseline="0" dirty="0" err="1" smtClean="0"/>
              <a:t>Kadushin</a:t>
            </a:r>
            <a:r>
              <a:rPr lang="en-US" baseline="0" dirty="0" smtClean="0"/>
              <a:t> (1973) in a survey of social work supervisors, noted that 71% of the respondents identified the “administrative housekeeping tasks” such as caseload audits, time sheets, statistical reports as being the strongest source of job dissatisfaction.</a:t>
            </a:r>
            <a:endParaRPr lang="en-US" dirty="0"/>
          </a:p>
        </p:txBody>
      </p:sp>
      <p:sp>
        <p:nvSpPr>
          <p:cNvPr id="4" name="Slide Number Placeholder 3"/>
          <p:cNvSpPr>
            <a:spLocks noGrp="1"/>
          </p:cNvSpPr>
          <p:nvPr>
            <p:ph type="sldNum" sz="quarter" idx="10"/>
          </p:nvPr>
        </p:nvSpPr>
        <p:spPr/>
        <p:txBody>
          <a:bodyPr/>
          <a:lstStyle/>
          <a:p>
            <a:fld id="{C3080E52-A1EC-4CDF-9D3F-7060BB3E0841}" type="slidenum">
              <a:rPr lang="en-US" smtClean="0"/>
              <a:t>35</a:t>
            </a:fld>
            <a:endParaRPr lang="en-US"/>
          </a:p>
        </p:txBody>
      </p:sp>
    </p:spTree>
    <p:extLst>
      <p:ext uri="{BB962C8B-B14F-4D97-AF65-F5344CB8AC3E}">
        <p14:creationId xmlns:p14="http://schemas.microsoft.com/office/powerpoint/2010/main" val="8646416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a supervisor, one is granted both power and authority.  Authority is the right to exercise power; and power is the ability to make things happen.  The tasks involved in the administrative role-such evaluating performance and applying rewards or sanctions based on that job performance make clear that the supervisor is no longer a peer with social workers</a:t>
            </a:r>
            <a:r>
              <a:rPr lang="en-US" i="1" baseline="0" dirty="0" smtClean="0"/>
              <a:t>.   New supervisors are often uncomfortable with authority-it feels at odds with social work values such as self-determination; equity, democratic principles.</a:t>
            </a:r>
          </a:p>
          <a:p>
            <a:r>
              <a:rPr lang="en-US" i="1" baseline="0" dirty="0" smtClean="0"/>
              <a:t>APS supervisors are challenged to implement power and authority in a non-authoritarian manner; balancing support with holding workers accountable for their performance.  </a:t>
            </a:r>
          </a:p>
          <a:p>
            <a:r>
              <a:rPr lang="en-US" i="1" baseline="0" dirty="0" smtClean="0"/>
              <a:t>Remember, YOU DON”T HAVE TO DO IT PERFECTLY!</a:t>
            </a:r>
          </a:p>
          <a:p>
            <a:endParaRPr lang="en-US" i="1" baseline="0" dirty="0" smtClean="0"/>
          </a:p>
        </p:txBody>
      </p:sp>
      <p:sp>
        <p:nvSpPr>
          <p:cNvPr id="4" name="Slide Number Placeholder 3"/>
          <p:cNvSpPr>
            <a:spLocks noGrp="1"/>
          </p:cNvSpPr>
          <p:nvPr>
            <p:ph type="sldNum" sz="quarter" idx="10"/>
          </p:nvPr>
        </p:nvSpPr>
        <p:spPr/>
        <p:txBody>
          <a:bodyPr/>
          <a:lstStyle/>
          <a:p>
            <a:fld id="{1E5FB1E1-5C90-4C86-B36C-388BF3BCA9D7}" type="slidenum">
              <a:rPr lang="en-US" smtClean="0"/>
              <a:t>36</a:t>
            </a:fld>
            <a:endParaRPr lang="en-US"/>
          </a:p>
        </p:txBody>
      </p:sp>
    </p:spTree>
    <p:extLst>
      <p:ext uri="{BB962C8B-B14F-4D97-AF65-F5344CB8AC3E}">
        <p14:creationId xmlns:p14="http://schemas.microsoft.com/office/powerpoint/2010/main" val="41890781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4 primary ways of monitoring and evaluating the worker performance. </a:t>
            </a:r>
          </a:p>
          <a:p>
            <a:r>
              <a:rPr lang="en-US" baseline="0" dirty="0" smtClean="0"/>
              <a:t>The first and most frequently used, is case reviews.  Supervisors must sign off on worker’s cases, so they are already reviewing the documentation of cases. </a:t>
            </a:r>
          </a:p>
          <a:p>
            <a:r>
              <a:rPr lang="en-US" baseline="0" dirty="0" smtClean="0"/>
              <a:t>Direct observation of the worker’s interaction with clients/co-workers/other professionals is crucial for evaluating the quality of social work practice.  No one can objectively assess his/her own performance and even the best documentation of case interaction can not substitute for what can be observed and experienced.  Supervisors should make at least two home visits with </a:t>
            </a:r>
            <a:r>
              <a:rPr lang="en-US" u="sng" baseline="0" dirty="0" smtClean="0"/>
              <a:t>each worker</a:t>
            </a:r>
            <a:r>
              <a:rPr lang="en-US" u="none" baseline="0" dirty="0" smtClean="0"/>
              <a:t> </a:t>
            </a:r>
            <a:r>
              <a:rPr lang="en-US" baseline="0" dirty="0" smtClean="0"/>
              <a:t>per evaluation period.  In addition to home visits, the supervisor can observe the worker’s interactions in meetings, in work groups, etc.  </a:t>
            </a:r>
          </a:p>
          <a:p>
            <a:r>
              <a:rPr lang="en-US" baseline="0" dirty="0" smtClean="0"/>
              <a:t>Feedback from clients and from other professionals often reflects the satisfaction others have with the worker’s interpersonal and team skills.  Involvement in work groups/committees reflect the worker’s initiative, creativity, commitment-traits that generally exceed the minimum performance standards.</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37</a:t>
            </a:fld>
            <a:endParaRPr lang="en-US"/>
          </a:p>
        </p:txBody>
      </p:sp>
    </p:spTree>
    <p:extLst>
      <p:ext uri="{BB962C8B-B14F-4D97-AF65-F5344CB8AC3E}">
        <p14:creationId xmlns:p14="http://schemas.microsoft.com/office/powerpoint/2010/main" val="33593327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a:t>
            </a:r>
            <a:r>
              <a:rPr lang="en-US" baseline="0" dirty="0" smtClean="0"/>
              <a:t> supervisors, in the interest of time, perform individual case reviews as they sign off on cases.  However, a recommended practice is to also incorporate group case reviews at least twice per year.   Workers evaluate the case elements of their colleagues and in doing so, reinforce learning for one another; group case review also allows documentation strategies and tips to be shared and discussed.   There is also the element of “peer pressure” in conforming to the documentation standards and mandates. </a:t>
            </a:r>
          </a:p>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38</a:t>
            </a:fld>
            <a:endParaRPr lang="en-US"/>
          </a:p>
        </p:txBody>
      </p:sp>
    </p:spTree>
    <p:extLst>
      <p:ext uri="{BB962C8B-B14F-4D97-AF65-F5344CB8AC3E}">
        <p14:creationId xmlns:p14="http://schemas.microsoft.com/office/powerpoint/2010/main" val="19347787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supervisor is responsible for ensuring compliance with mandates and policies.  </a:t>
            </a:r>
            <a:r>
              <a:rPr lang="en-US" dirty="0" smtClean="0"/>
              <a:t>Mandated</a:t>
            </a:r>
            <a:r>
              <a:rPr lang="en-US" baseline="0" dirty="0" smtClean="0"/>
              <a:t> elements include the time frames, signatures and case elements which are required by law.  Mandated elements are the minimum performance standard for  workers’ documentation.  Make sure, as the supervisor,  you are signing off in the mandated time frames as well!</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39</a:t>
            </a:fld>
            <a:endParaRPr lang="en-US"/>
          </a:p>
        </p:txBody>
      </p:sp>
    </p:spTree>
    <p:extLst>
      <p:ext uri="{BB962C8B-B14F-4D97-AF65-F5344CB8AC3E}">
        <p14:creationId xmlns:p14="http://schemas.microsoft.com/office/powerpoint/2010/main" val="3837231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Total</a:t>
            </a:r>
            <a:r>
              <a:rPr lang="en-US" baseline="0" dirty="0" smtClean="0"/>
              <a:t> for this exercise should be 10 minutes.   Have 3 different colored  4x6 post-its on the tables.  The Purpose of this exercise is 1) recognition of common motivations/themes found in supervision; 2) recognition of the multiple roles/skills required to be a supervisor.  </a:t>
            </a:r>
          </a:p>
          <a:p>
            <a:r>
              <a:rPr lang="en-US" baseline="0" dirty="0" smtClean="0"/>
              <a:t>Ask participants to take a minute to reflect on their supervisory experience.  Then ask them to write down their answers on the post-its provided</a:t>
            </a:r>
          </a:p>
          <a:p>
            <a:r>
              <a:rPr lang="en-US" b="1" baseline="0" dirty="0" smtClean="0"/>
              <a:t>DEBRIEF:</a:t>
            </a:r>
          </a:p>
          <a:p>
            <a:r>
              <a:rPr lang="en-US" b="1" baseline="0" dirty="0" smtClean="0"/>
              <a:t>Became an APS Supervisor:</a:t>
            </a:r>
            <a:r>
              <a:rPr lang="en-US" b="0" baseline="0" dirty="0" smtClean="0"/>
              <a:t>.  Common answers may be:  I wanted to help staff develop, I needed to do something different, I needed more money, I felt I could do it better than existing supervisors, I was encouraged to promote. This question addresses the original vision/motivation which the participant had when s/he originally promoted.  It also can reflect some core identity issues for participants, which may or may not be the same as today. </a:t>
            </a:r>
            <a:endParaRPr lang="en-US" b="1" baseline="0" dirty="0" smtClean="0"/>
          </a:p>
          <a:p>
            <a:r>
              <a:rPr lang="en-US" b="1" baseline="0" dirty="0" smtClean="0"/>
              <a:t>Most fulfilling:   </a:t>
            </a:r>
            <a:r>
              <a:rPr lang="en-US" b="0" baseline="0" dirty="0" smtClean="0"/>
              <a:t>Common responses may be:  fulfilling to help others to grow and develop; get to participate in different committees/projects; can leave work at the end of the day (less stressful than field work); </a:t>
            </a:r>
            <a:r>
              <a:rPr lang="en-US" b="1" baseline="0" dirty="0" smtClean="0"/>
              <a:t>EXPLAIN:  </a:t>
            </a:r>
            <a:r>
              <a:rPr lang="en-US" b="0" baseline="0" dirty="0" smtClean="0"/>
              <a:t>those areas/tasks we most enjoy are generally the ones in which we believe we have the most competence or the areas which we ascribe the most importance. These are also the tasks which are our inherent strengths-more about this later in the </a:t>
            </a:r>
            <a:r>
              <a:rPr lang="en-US" b="0" baseline="0" dirty="0" smtClean="0">
                <a:solidFill>
                  <a:srgbClr val="FF0000"/>
                </a:solidFill>
              </a:rPr>
              <a:t>training</a:t>
            </a:r>
            <a:endParaRPr lang="en-US" b="0" baseline="0" dirty="0" smtClean="0"/>
          </a:p>
          <a:p>
            <a:r>
              <a:rPr lang="en-US" b="1" baseline="0" dirty="0" smtClean="0"/>
              <a:t>Least fulfilling</a:t>
            </a:r>
            <a:r>
              <a:rPr lang="en-US" b="0" baseline="0" dirty="0" smtClean="0"/>
              <a:t>:  Common responses may be:  administrative paperwork; problematic employees/discipline issues; too many meetings; loss of autonomy over one’s time/schedule; loss of social connections/support; working with resistant/underperforming workers; having to introduce unpopular policies and procedures to workers; introduce P &amp; Ps which I don’t support.</a:t>
            </a:r>
            <a:r>
              <a:rPr lang="en-US" b="1" baseline="0" dirty="0" smtClean="0"/>
              <a:t>  EXPLAIN:</a:t>
            </a:r>
            <a:r>
              <a:rPr lang="en-US" b="0" baseline="0" dirty="0" smtClean="0"/>
              <a:t> Generally, we tend to dislike the things we feel we have the least control over or  those activities which we feel the least competence.  It’s natural to want to avoid putting much time/energy into these aspects of our job.  </a:t>
            </a:r>
          </a:p>
        </p:txBody>
      </p:sp>
      <p:sp>
        <p:nvSpPr>
          <p:cNvPr id="4" name="Slide Number Placeholder 3"/>
          <p:cNvSpPr>
            <a:spLocks noGrp="1"/>
          </p:cNvSpPr>
          <p:nvPr>
            <p:ph type="sldNum" sz="quarter" idx="10"/>
          </p:nvPr>
        </p:nvSpPr>
        <p:spPr/>
        <p:txBody>
          <a:bodyPr/>
          <a:lstStyle/>
          <a:p>
            <a:fld id="{C3080E52-A1EC-4CDF-9D3F-7060BB3E0841}" type="slidenum">
              <a:rPr lang="en-US" smtClean="0"/>
              <a:t>4</a:t>
            </a:fld>
            <a:endParaRPr lang="en-US"/>
          </a:p>
        </p:txBody>
      </p:sp>
    </p:spTree>
    <p:extLst>
      <p:ext uri="{BB962C8B-B14F-4D97-AF65-F5344CB8AC3E}">
        <p14:creationId xmlns:p14="http://schemas.microsoft.com/office/powerpoint/2010/main" val="31260719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assessment of the narrative notes is more time consuming than addressing the mandated components, yet it is vital that as a supervisor, you assist your workers in learning appropriate documentation.  In a time of increasing litigation, APS records will also be increasing subpoenaed and the documentation must reflect the professionalism of the worker.  By practicing good documentation, hopefully the worker can avoid mandatory appearances in legal proceedings.  And of course, good documentation helps to jog the memory months or even years after a case is closed. </a:t>
            </a:r>
          </a:p>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40</a:t>
            </a:fld>
            <a:endParaRPr lang="en-US"/>
          </a:p>
        </p:txBody>
      </p:sp>
    </p:spTree>
    <p:extLst>
      <p:ext uri="{BB962C8B-B14F-4D97-AF65-F5344CB8AC3E}">
        <p14:creationId xmlns:p14="http://schemas.microsoft.com/office/powerpoint/2010/main" val="26666287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Generic QA Form was derived from common elements from QA forms received from Florida, Texas, Los Angeles County, San Diego County and Oregon</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41</a:t>
            </a:fld>
            <a:endParaRPr lang="en-US"/>
          </a:p>
        </p:txBody>
      </p:sp>
    </p:spTree>
    <p:extLst>
      <p:ext uri="{BB962C8B-B14F-4D97-AF65-F5344CB8AC3E}">
        <p14:creationId xmlns:p14="http://schemas.microsoft.com/office/powerpoint/2010/main" val="142299399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Case</a:t>
            </a:r>
            <a:r>
              <a:rPr lang="en-US" baseline="0" dirty="0" smtClean="0"/>
              <a:t> reviews demonstrate the workers ability to meet the mandatory deadlines and document activities; however, observing the worker interacting with the client will yield additional &amp; critical information about his/her interpersonal and clinical skills.  As an APS supervisor, you must observe first hand what the worker is actually doing in the field.  </a:t>
            </a:r>
          </a:p>
          <a:p>
            <a:r>
              <a:rPr lang="en-US" baseline="0" dirty="0" smtClean="0"/>
              <a:t>There are those social workers who are great documenters and terrible practitioners, and there are those who are terrible documenters who have excellent social work skills.  </a:t>
            </a:r>
          </a:p>
          <a:p>
            <a:r>
              <a:rPr lang="en-US" baseline="0" dirty="0" smtClean="0"/>
              <a:t>In evaluating a social worker performance </a:t>
            </a:r>
            <a:r>
              <a:rPr lang="en-US" baseline="0" dirty="0" err="1" smtClean="0"/>
              <a:t>Kadushin</a:t>
            </a:r>
            <a:r>
              <a:rPr lang="en-US" baseline="0" dirty="0" smtClean="0"/>
              <a:t> &amp; </a:t>
            </a:r>
            <a:r>
              <a:rPr lang="en-US" baseline="0" dirty="0" err="1" smtClean="0"/>
              <a:t>Harkness</a:t>
            </a:r>
            <a:r>
              <a:rPr lang="en-US" baseline="0" dirty="0" smtClean="0"/>
              <a:t> identify 8 performance criteria.  These include:</a:t>
            </a:r>
          </a:p>
          <a:p>
            <a:r>
              <a:rPr lang="en-US" b="1" dirty="0" smtClean="0"/>
              <a:t>Ability</a:t>
            </a:r>
            <a:r>
              <a:rPr lang="en-US" b="1" baseline="0" dirty="0" smtClean="0"/>
              <a:t> to establish/maintain effective meaningful relationships with clients</a:t>
            </a:r>
            <a:r>
              <a:rPr lang="en-US" baseline="0" dirty="0" smtClean="0"/>
              <a:t>-including the ability to establish rapport, convey respect, empathetic understanding, non judgmental acceptance warmth and concern.  Can empathize without over-identifying with client.  Adheres to professional values and ethics in client relationship-respects and maintains confidentiality.</a:t>
            </a:r>
          </a:p>
          <a:p>
            <a:r>
              <a:rPr lang="en-US" b="1" baseline="0" dirty="0" smtClean="0"/>
              <a:t>Social work process-knowledge and skills-</a:t>
            </a:r>
            <a:r>
              <a:rPr lang="en-US" b="0" baseline="0" dirty="0" smtClean="0"/>
              <a:t>including</a:t>
            </a:r>
            <a:r>
              <a:rPr lang="en-US" b="1" baseline="0" dirty="0" smtClean="0"/>
              <a:t> </a:t>
            </a:r>
            <a:r>
              <a:rPr lang="en-US" baseline="0" dirty="0" smtClean="0"/>
              <a:t>ability to gather data from client and other sources; to grasp information to relevance with client’s psychosocial situation; to apply knowledge of human behavior, culture and communication;  can tailor treatment/care plans to the individual needs of the client; can document actions in an organized manner and objective manner.</a:t>
            </a:r>
          </a:p>
          <a:p>
            <a:r>
              <a:rPr lang="en-US" b="1" baseline="0" dirty="0" smtClean="0"/>
              <a:t>Orientation to agency; </a:t>
            </a:r>
            <a:r>
              <a:rPr lang="en-US" b="0" baseline="0" dirty="0" smtClean="0"/>
              <a:t>does the worker follow the agency’s policies and procedures</a:t>
            </a:r>
          </a:p>
          <a:p>
            <a:r>
              <a:rPr lang="en-US" b="1" baseline="0" dirty="0" smtClean="0"/>
              <a:t>Relationship to and use of supervision-</a:t>
            </a:r>
            <a:r>
              <a:rPr lang="en-US" b="0" baseline="0" dirty="0" smtClean="0"/>
              <a:t>comes prepared, not overly dependent on supervisor; accepts guidance without being subservient; acknowledges authority and participates actively in the supervision process; recognizes when to come to supervisor for assistance. </a:t>
            </a:r>
            <a:endParaRPr lang="en-US" b="1" baseline="0" dirty="0" smtClean="0"/>
          </a:p>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42</a:t>
            </a:fld>
            <a:endParaRPr lang="en-US"/>
          </a:p>
        </p:txBody>
      </p:sp>
    </p:spTree>
    <p:extLst>
      <p:ext uri="{BB962C8B-B14F-4D97-AF65-F5344CB8AC3E}">
        <p14:creationId xmlns:p14="http://schemas.microsoft.com/office/powerpoint/2010/main" val="19936313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Staff &amp; community relationships</a:t>
            </a:r>
            <a:r>
              <a:rPr lang="en-US" b="0" dirty="0" smtClean="0"/>
              <a:t>-contributes</a:t>
            </a:r>
            <a:r>
              <a:rPr lang="en-US" b="0" baseline="0" dirty="0" smtClean="0"/>
              <a:t> to harmonious relationships at all levels of the agency and within the community; is knowledgeable of key community resources and personnel.</a:t>
            </a:r>
          </a:p>
          <a:p>
            <a:r>
              <a:rPr lang="en-US" b="1" baseline="0" dirty="0" smtClean="0"/>
              <a:t>Workload management:  </a:t>
            </a:r>
            <a:r>
              <a:rPr lang="en-US" b="0" baseline="0" dirty="0" smtClean="0"/>
              <a:t>Covers assignments consistently; maintains case load comparable to others in similar positions.  Submits needed records on time and absences/lateness is infrequent.</a:t>
            </a:r>
          </a:p>
          <a:p>
            <a:r>
              <a:rPr lang="en-US" b="1" baseline="0" dirty="0" smtClean="0"/>
              <a:t>Professional attributes/attitudes</a:t>
            </a:r>
            <a:r>
              <a:rPr lang="en-US" b="0" baseline="0" dirty="0" smtClean="0"/>
              <a:t>:  Self-aware of limitations without undue anxiety, flexible and cooperative; upholds values of the profession; participates in training/professional development activities.</a:t>
            </a:r>
          </a:p>
          <a:p>
            <a:r>
              <a:rPr lang="en-US" b="1" baseline="0" dirty="0" smtClean="0"/>
              <a:t>Evaluating for cultural competence</a:t>
            </a:r>
            <a:r>
              <a:rPr lang="en-US" b="0" baseline="0" dirty="0" smtClean="0"/>
              <a:t>:  Aware of own personal culture-based values and biases; understands and accepts the values, attitudes and behaviors of different </a:t>
            </a:r>
            <a:r>
              <a:rPr lang="en-US" b="0" baseline="0" dirty="0" err="1" smtClean="0"/>
              <a:t>ehtnic</a:t>
            </a:r>
            <a:r>
              <a:rPr lang="en-US" b="0" baseline="0" dirty="0" smtClean="0"/>
              <a:t>/cultural groups; can apply strategies/techniques that are culturally appropriate to the needs of culturally diverse clients.</a:t>
            </a:r>
            <a:endParaRPr lang="en-US" b="0" dirty="0"/>
          </a:p>
        </p:txBody>
      </p:sp>
      <p:sp>
        <p:nvSpPr>
          <p:cNvPr id="4" name="Slide Number Placeholder 3"/>
          <p:cNvSpPr>
            <a:spLocks noGrp="1"/>
          </p:cNvSpPr>
          <p:nvPr>
            <p:ph type="sldNum" sz="quarter" idx="10"/>
          </p:nvPr>
        </p:nvSpPr>
        <p:spPr/>
        <p:txBody>
          <a:bodyPr/>
          <a:lstStyle/>
          <a:p>
            <a:fld id="{1E5FB1E1-5C90-4C86-B36C-388BF3BCA9D7}" type="slidenum">
              <a:rPr lang="en-US" smtClean="0"/>
              <a:t>43</a:t>
            </a:fld>
            <a:endParaRPr lang="en-US"/>
          </a:p>
        </p:txBody>
      </p:sp>
    </p:spTree>
    <p:extLst>
      <p:ext uri="{BB962C8B-B14F-4D97-AF65-F5344CB8AC3E}">
        <p14:creationId xmlns:p14="http://schemas.microsoft.com/office/powerpoint/2010/main" val="199363137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Salus</a:t>
            </a:r>
            <a:r>
              <a:rPr lang="en-US" dirty="0" smtClean="0"/>
              <a:t>,</a:t>
            </a:r>
            <a:r>
              <a:rPr lang="en-US" baseline="0" dirty="0" smtClean="0"/>
              <a:t> M.K (2004)  noted that effective feedback for performance improvement must be </a:t>
            </a:r>
          </a:p>
          <a:p>
            <a:pPr marL="171450" indent="-171450">
              <a:buFont typeface="Arial" pitchFamily="34" charset="0"/>
              <a:buChar char="•"/>
            </a:pPr>
            <a:r>
              <a:rPr lang="en-US" baseline="0" dirty="0" smtClean="0"/>
              <a:t>Tied to established expectations:  including mandated time frames, job expectations/descriptions.</a:t>
            </a:r>
          </a:p>
          <a:p>
            <a:pPr marL="171450" indent="-171450">
              <a:buFont typeface="Arial" pitchFamily="34" charset="0"/>
              <a:buChar char="•"/>
            </a:pPr>
            <a:r>
              <a:rPr lang="en-US" baseline="0" dirty="0" smtClean="0"/>
              <a:t>Based on observable and verifiable information:  this is why making home visits and observations by the supervisor is so important, also documentation of feedback from others</a:t>
            </a:r>
          </a:p>
          <a:p>
            <a:pPr marL="171450" indent="-171450">
              <a:buFont typeface="Arial" pitchFamily="34" charset="0"/>
              <a:buChar char="•"/>
            </a:pPr>
            <a:r>
              <a:rPr lang="en-US" baseline="0" dirty="0" smtClean="0"/>
              <a:t>Given in the context of a trusting relationship</a:t>
            </a:r>
          </a:p>
          <a:p>
            <a:pPr marL="171450" indent="-171450">
              <a:buFont typeface="Arial" pitchFamily="34" charset="0"/>
              <a:buChar char="•"/>
            </a:pPr>
            <a:r>
              <a:rPr lang="en-US" baseline="0" dirty="0" smtClean="0"/>
              <a:t>Given in the context of clear agency/unit purpose:  How does this performance issue impact the purpose of the overall agency.</a:t>
            </a:r>
          </a:p>
        </p:txBody>
      </p:sp>
      <p:sp>
        <p:nvSpPr>
          <p:cNvPr id="4" name="Slide Number Placeholder 3"/>
          <p:cNvSpPr>
            <a:spLocks noGrp="1"/>
          </p:cNvSpPr>
          <p:nvPr>
            <p:ph type="sldNum" sz="quarter" idx="10"/>
          </p:nvPr>
        </p:nvSpPr>
        <p:spPr/>
        <p:txBody>
          <a:bodyPr/>
          <a:lstStyle/>
          <a:p>
            <a:fld id="{1E5FB1E1-5C90-4C86-B36C-388BF3BCA9D7}" type="slidenum">
              <a:rPr lang="en-US" smtClean="0"/>
              <a:t>44</a:t>
            </a:fld>
            <a:endParaRPr lang="en-US"/>
          </a:p>
        </p:txBody>
      </p:sp>
    </p:spTree>
    <p:extLst>
      <p:ext uri="{BB962C8B-B14F-4D97-AF65-F5344CB8AC3E}">
        <p14:creationId xmlns:p14="http://schemas.microsoft.com/office/powerpoint/2010/main" val="35857207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45</a:t>
            </a:fld>
            <a:endParaRPr lang="en-US"/>
          </a:p>
        </p:txBody>
      </p:sp>
    </p:spTree>
    <p:extLst>
      <p:ext uri="{BB962C8B-B14F-4D97-AF65-F5344CB8AC3E}">
        <p14:creationId xmlns:p14="http://schemas.microsoft.com/office/powerpoint/2010/main" val="38077877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Time is a</a:t>
            </a:r>
            <a:r>
              <a:rPr lang="en-US" baseline="0" dirty="0" smtClean="0"/>
              <a:t> most precious resource, and one that APS workers greatly value.  Convey respect for their time whenever you conduct a staff/unit meeting by:</a:t>
            </a:r>
          </a:p>
          <a:p>
            <a:r>
              <a:rPr lang="en-US" baseline="0" dirty="0" smtClean="0"/>
              <a:t>Is the meeting necessary?  Sometimes, meetings become a part of a cultural expectation when they could be conveyed in e-mail notifications.  Meetings are necessary when there is a need for discussion/feedback or when you want to ensure that everyone gets exactly the same information regarding a controversial issue.  Some examples of when a meeting is needed:</a:t>
            </a:r>
          </a:p>
          <a:p>
            <a:pPr marL="228600" indent="-228600">
              <a:buFont typeface="+mj-lt"/>
              <a:buAutoNum type="arabicPeriod"/>
            </a:pPr>
            <a:r>
              <a:rPr lang="en-US" baseline="0" dirty="0" smtClean="0"/>
              <a:t>A policy/procedural change </a:t>
            </a:r>
            <a:r>
              <a:rPr lang="en-US" u="sng" baseline="0" dirty="0" smtClean="0"/>
              <a:t>that needs to be discussed</a:t>
            </a:r>
            <a:r>
              <a:rPr lang="en-US" u="none" baseline="0" dirty="0" smtClean="0"/>
              <a:t>. Not</a:t>
            </a:r>
            <a:r>
              <a:rPr lang="en-US" baseline="0" dirty="0" smtClean="0"/>
              <a:t> all P &amp; Ps changes require discussion, but if the change requires a significant change in work practices, then you should have a meeting to address concerns, anticipated problems with the change. </a:t>
            </a:r>
          </a:p>
          <a:p>
            <a:pPr marL="228600" indent="-228600">
              <a:buFont typeface="+mj-lt"/>
              <a:buAutoNum type="arabicPeriod"/>
            </a:pPr>
            <a:r>
              <a:rPr lang="en-US" baseline="0" dirty="0" smtClean="0"/>
              <a:t>Pending reorganization/personnel changes</a:t>
            </a:r>
          </a:p>
          <a:p>
            <a:pPr marL="228600" indent="-228600">
              <a:buFont typeface="+mj-lt"/>
              <a:buAutoNum type="arabicPeriod"/>
            </a:pPr>
            <a:r>
              <a:rPr lang="en-US" baseline="0" dirty="0" smtClean="0"/>
              <a:t>Debrief media exposure/traumatic events/reorganization or personnel changes</a:t>
            </a:r>
          </a:p>
          <a:p>
            <a:pPr marL="0" indent="0">
              <a:buFont typeface="+mj-lt"/>
              <a:buNone/>
            </a:pPr>
            <a:endParaRPr lang="en-US" baseline="0" dirty="0" smtClean="0"/>
          </a:p>
          <a:p>
            <a:pPr marL="0" indent="0">
              <a:buFont typeface="+mj-lt"/>
              <a:buNone/>
            </a:pPr>
            <a:r>
              <a:rPr lang="en-US" baseline="0" dirty="0" smtClean="0"/>
              <a:t>Have an agenda-yes, an agenda and send it out in advance, ask for additional items to be included. By having an agenda, staff will then have some foreknowledge of what will be discussed and can prepare if any input is needed on their part.</a:t>
            </a:r>
          </a:p>
          <a:p>
            <a:pPr marL="0" indent="0">
              <a:buFont typeface="+mj-lt"/>
              <a:buNone/>
            </a:pPr>
            <a:endParaRPr lang="en-US" baseline="0" dirty="0" smtClean="0"/>
          </a:p>
          <a:p>
            <a:pPr marL="0" indent="0" algn="l">
              <a:buFont typeface="+mj-lt"/>
              <a:buNone/>
            </a:pPr>
            <a:r>
              <a:rPr lang="en-US" baseline="0" dirty="0" smtClean="0"/>
              <a:t>Start and end your meetings on time(or end a little early).  We know that there are people who love to talk but as the supervisor and facilitator of the meeting, it is critical to limit their time.  A couple of good ways to do this are “That’s a great point, but in the interest of time, we need to get back to ….”  “let’s table that for another meeting…”  </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46</a:t>
            </a:fld>
            <a:endParaRPr lang="en-US"/>
          </a:p>
        </p:txBody>
      </p:sp>
    </p:spTree>
    <p:extLst>
      <p:ext uri="{BB962C8B-B14F-4D97-AF65-F5344CB8AC3E}">
        <p14:creationId xmlns:p14="http://schemas.microsoft.com/office/powerpoint/2010/main" val="25514123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47</a:t>
            </a:fld>
            <a:endParaRPr lang="en-US"/>
          </a:p>
        </p:txBody>
      </p:sp>
    </p:spTree>
    <p:extLst>
      <p:ext uri="{BB962C8B-B14F-4D97-AF65-F5344CB8AC3E}">
        <p14:creationId xmlns:p14="http://schemas.microsoft.com/office/powerpoint/2010/main" val="20492061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learn best when we do.  We also learn best when</a:t>
            </a:r>
            <a:r>
              <a:rPr lang="en-US" baseline="0" dirty="0" smtClean="0"/>
              <a:t> we teach.  The Learning in the Field Experience is the opportunity for participants to learn from and teach one another.  Recognizing the expertise and diversity in the room, the participants will pair into learning dyads and make arrangements to visit one another’s office.  Each will prepare a learning log and will present the finding of their respective visits at the next session of the Supervisor (Foundations of Supervision) class.</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48</a:t>
            </a:fld>
            <a:endParaRPr lang="en-US"/>
          </a:p>
        </p:txBody>
      </p:sp>
    </p:spTree>
    <p:extLst>
      <p:ext uri="{BB962C8B-B14F-4D97-AF65-F5344CB8AC3E}">
        <p14:creationId xmlns:p14="http://schemas.microsoft.com/office/powerpoint/2010/main" val="417710206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49</a:t>
            </a:fld>
            <a:endParaRPr lang="en-US"/>
          </a:p>
        </p:txBody>
      </p:sp>
    </p:spTree>
    <p:extLst>
      <p:ext uri="{BB962C8B-B14F-4D97-AF65-F5344CB8AC3E}">
        <p14:creationId xmlns:p14="http://schemas.microsoft.com/office/powerpoint/2010/main" val="924299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know that culture impacts all aspects of life.   </a:t>
            </a:r>
            <a:r>
              <a:rPr lang="en-US" dirty="0" smtClean="0"/>
              <a:t>Let’s just review</a:t>
            </a:r>
            <a:r>
              <a:rPr lang="en-US" baseline="0" dirty="0" smtClean="0"/>
              <a:t> some the unique aspects of APS social work culture which impact the supervisory role.</a:t>
            </a:r>
          </a:p>
          <a:p>
            <a:r>
              <a:rPr lang="en-US" baseline="0" dirty="0" smtClean="0"/>
              <a:t>APS becomes involved when the client is experiencing some problem that the client/family is apparently unable to handle on their own.  APS initial involvement/visit is not always welcomed by the client/family, especially when we make unannounced visits.  APS social workers walk into completely unexpected situations, as the information in the report is often sketchy or biased by the reporting party.  They visit every type of culture/ethnic group and socioeconomic class.  They see ages 18 through 100 + years old.  They also perform visits in homes, health care centers, hospitals, coffee shops, Regional Center facilities, </a:t>
            </a:r>
            <a:r>
              <a:rPr lang="en-US" baseline="0" dirty="0" err="1" smtClean="0"/>
              <a:t>etc</a:t>
            </a:r>
            <a:r>
              <a:rPr lang="en-US" baseline="0" dirty="0" smtClean="0"/>
              <a:t> and must necessarily be able to communicate effectively with both the client/family and the professionals who support the client in these settings.   APS workers need to be flexible with their time and resources, to meet immediate/emergency response times and know how to prioritize to meet all mandated time frames for all their cases.  Last but not least, APS is a voluntary service-and often the APS worker must close a case when the worker remains concerned about the client’s welfare.  </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5</a:t>
            </a:fld>
            <a:endParaRPr lang="en-US"/>
          </a:p>
        </p:txBody>
      </p:sp>
    </p:spTree>
    <p:extLst>
      <p:ext uri="{BB962C8B-B14F-4D97-AF65-F5344CB8AC3E}">
        <p14:creationId xmlns:p14="http://schemas.microsoft.com/office/powerpoint/2010/main" val="282468786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50</a:t>
            </a:fld>
            <a:endParaRPr lang="en-US"/>
          </a:p>
        </p:txBody>
      </p:sp>
    </p:spTree>
    <p:extLst>
      <p:ext uri="{BB962C8B-B14F-4D97-AF65-F5344CB8AC3E}">
        <p14:creationId xmlns:p14="http://schemas.microsoft.com/office/powerpoint/2010/main" val="2693088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Facilitator</a:t>
            </a:r>
            <a:r>
              <a:rPr lang="en-US" baseline="0" dirty="0" smtClean="0"/>
              <a:t> quickly review the characteristics needed for each aspect of APS work.  </a:t>
            </a:r>
          </a:p>
          <a:p>
            <a:r>
              <a:rPr lang="en-US" baseline="0" dirty="0" smtClean="0"/>
              <a:t>Given that the work is so challenging-effective/experienced APS workers will generally be independent/quick thinkers, verbal, strong advocates for their clients and for themselves; have a broad knowledge base regarding health/aging, developmental disabilities, mental health &amp;  cultural diversity.    </a:t>
            </a:r>
          </a:p>
          <a:p>
            <a:r>
              <a:rPr lang="en-US" baseline="0" dirty="0" smtClean="0"/>
              <a:t>APS workers need to 1) understand the reasons for any changes to their work and 2) must respect their leaders in order to allow themselves to be led.  </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6</a:t>
            </a:fld>
            <a:endParaRPr lang="en-US"/>
          </a:p>
        </p:txBody>
      </p:sp>
    </p:spTree>
    <p:extLst>
      <p:ext uri="{BB962C8B-B14F-4D97-AF65-F5344CB8AC3E}">
        <p14:creationId xmlns:p14="http://schemas.microsoft.com/office/powerpoint/2010/main" val="1380855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two</a:t>
            </a:r>
            <a:r>
              <a:rPr lang="en-US" baseline="0" dirty="0" smtClean="0"/>
              <a:t> type of APS supervisors-those who promoted from being an APS investigating social worker and those who come to APS from outside the APS culture.   </a:t>
            </a:r>
          </a:p>
          <a:p>
            <a:r>
              <a:rPr lang="en-US" baseline="0" dirty="0" smtClean="0"/>
              <a:t>Supervisor who promoted:  positive aspects of being a supervisor are: probably have the respect of the workers, since you were a good APS worker.  You have an intimate knowledge of the actual work of investigating and managing a case load, which makes you well suited to helping new staff learn the ropes and also guiding experienced staff.  You also already know the personalities and strengths of many, if not all, of the workers in APS.  This will allow you to be flexible in your communication with them and help with assigning cases. </a:t>
            </a:r>
          </a:p>
          <a:p>
            <a:r>
              <a:rPr lang="en-US" baseline="0" dirty="0" smtClean="0"/>
              <a:t>The not so positive aspects are:  You will need to reorient your relationships with your former co-workers.  You are now the “boss” and your responsibilities require that you have a </a:t>
            </a:r>
            <a:r>
              <a:rPr lang="en-US" u="sng" baseline="0" dirty="0" smtClean="0"/>
              <a:t>different type of interaction with workers</a:t>
            </a:r>
            <a:r>
              <a:rPr lang="en-US" baseline="0" dirty="0" smtClean="0"/>
              <a:t>.  You may also be required to repair relationships with people you had formerly avoided, because of your position.  Lastly, just because you were an exceptional APS social worker does not necessarily mean you will be an excellent supervisor because the skill sets are different.  Yet, you may have higher performance expectations both by your workers and your managers.  And, you, yourself may be placing inordinately high expectations on yourself…</a:t>
            </a:r>
          </a:p>
        </p:txBody>
      </p:sp>
      <p:sp>
        <p:nvSpPr>
          <p:cNvPr id="4" name="Slide Number Placeholder 3"/>
          <p:cNvSpPr>
            <a:spLocks noGrp="1"/>
          </p:cNvSpPr>
          <p:nvPr>
            <p:ph type="sldNum" sz="quarter" idx="10"/>
          </p:nvPr>
        </p:nvSpPr>
        <p:spPr/>
        <p:txBody>
          <a:bodyPr/>
          <a:lstStyle/>
          <a:p>
            <a:fld id="{1E5FB1E1-5C90-4C86-B36C-388BF3BCA9D7}" type="slidenum">
              <a:rPr lang="en-US" smtClean="0"/>
              <a:t>7</a:t>
            </a:fld>
            <a:endParaRPr lang="en-US"/>
          </a:p>
        </p:txBody>
      </p:sp>
    </p:spTree>
    <p:extLst>
      <p:ext uri="{BB962C8B-B14F-4D97-AF65-F5344CB8AC3E}">
        <p14:creationId xmlns:p14="http://schemas.microsoft.com/office/powerpoint/2010/main" val="2621955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an APS supervisor, you</a:t>
            </a:r>
            <a:r>
              <a:rPr lang="en-US" baseline="0" dirty="0" smtClean="0"/>
              <a:t> are now doubly scrutinized-by your unit and by your management. </a:t>
            </a:r>
          </a:p>
          <a:p>
            <a:r>
              <a:rPr lang="en-US" baseline="0" dirty="0" smtClean="0"/>
              <a:t>By virtue of your position, you now model leadership and are consequently held to a higher standard of conduct.  You are same person you were, but the responsibilities you now have require you to behave differently.   So you won’t be able to gossip about the managers, stroll in late, be casual about time frames.  You also may or may not be available to cover your worker’s cases (depending on your other job responsibilities and policies of your agency).  </a:t>
            </a:r>
          </a:p>
          <a:p>
            <a:r>
              <a:rPr lang="en-US" baseline="0" dirty="0" smtClean="0"/>
              <a:t>Acknowledge changes:  APS workers, in many ways, are like first-responders.  They share a common, sometimes cynical sense of humor and often bond very closely with their coworkers as a result.  When one promotes, the relationship with former co-workers will/must change.  The newly promoted supervisor will need to establish new professional boundaries.  A supervisor has more power and authority than the social work staff.  You  will not be able to share everything you’re doing, but you will share what you can.  You can still value their friendships, and you may choose to have social contact with your workers (lunches, after hours), but both parties need to acknowledge that your friendship can not interfere with one’s role as a supervisor.  Some agencies discourage supervisors from socializing with workers for this reason-it can be seen as a sign of favoritism and has the potential to interfere with professional judgment.</a:t>
            </a:r>
          </a:p>
          <a:p>
            <a:r>
              <a:rPr lang="en-US" baseline="0" dirty="0" smtClean="0"/>
              <a:t>Acknowledge feelings:  Change is uncomfortable for most of us.  Both you and your workers will lose a certain amount of intimacy once you promote-and there may be grief/irritation/hurt associated with that loss.  It is common for new supervisors to doubt their abilities as supervisors, because this emotional passage is not always addressed openly.  Assure your staff that you will do what you can to make the transition as smooth as possible for all of you.  Also, it is important that you convey that you are learning how to function as a supervisor, and that you will need your workers help in this process.  </a:t>
            </a:r>
          </a:p>
          <a:p>
            <a:r>
              <a:rPr lang="en-US" baseline="0" dirty="0" smtClean="0"/>
              <a:t>Request feedback on how you can best support your workers:  You probably know the kind of supervisor you would like to be-open, honest, fair, respected, a person of integrity, a leader who people want to follow.  Your workers, those independent thinkers/advocates will likely give you feedback if you are sincere about requesting it and consider applying/actually apply their suggestions.</a:t>
            </a:r>
          </a:p>
          <a:p>
            <a:r>
              <a:rPr lang="en-US" baseline="0" dirty="0" smtClean="0"/>
              <a:t>Redefine working relationships:  It may be as a worker, you had difficult relationships with co-workers/other professionals.   If you’ve had some difficult relationship with others, now is the time to work on redefining those relationships.  </a:t>
            </a:r>
          </a:p>
          <a:p>
            <a:r>
              <a:rPr lang="en-US" baseline="0" dirty="0" smtClean="0"/>
              <a:t>Make home visits with all your workers-Even if you’ve made joint visits with your workers, as a new supervisor, you need to re-define your relationship with your staff-as a supervisor and the things you focus on.  Making home visits allow you to actually oversee the work that your staff perform.  </a:t>
            </a:r>
            <a:endParaRPr lang="en-US" dirty="0"/>
          </a:p>
        </p:txBody>
      </p:sp>
      <p:sp>
        <p:nvSpPr>
          <p:cNvPr id="4" name="Slide Number Placeholder 3"/>
          <p:cNvSpPr>
            <a:spLocks noGrp="1"/>
          </p:cNvSpPr>
          <p:nvPr>
            <p:ph type="sldNum" sz="quarter" idx="10"/>
          </p:nvPr>
        </p:nvSpPr>
        <p:spPr/>
        <p:txBody>
          <a:bodyPr/>
          <a:lstStyle/>
          <a:p>
            <a:fld id="{1E5FB1E1-5C90-4C86-B36C-388BF3BCA9D7}" type="slidenum">
              <a:rPr lang="en-US" smtClean="0"/>
              <a:t>8</a:t>
            </a:fld>
            <a:endParaRPr lang="en-US"/>
          </a:p>
        </p:txBody>
      </p:sp>
    </p:spTree>
    <p:extLst>
      <p:ext uri="{BB962C8B-B14F-4D97-AF65-F5344CB8AC3E}">
        <p14:creationId xmlns:p14="http://schemas.microsoft.com/office/powerpoint/2010/main" val="2283559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APS Supervisor from outside</a:t>
            </a:r>
            <a:r>
              <a:rPr lang="en-US" baseline="0" dirty="0" smtClean="0"/>
              <a:t> APS: is like a “tabula rasa”- one is able to create the image one always wanted to have.  This supervisor also has a fresh perspective on problem solving and sees APS culture with unbiased eyes; consequently can offer insight for resolving systems issues and may address personnel issues differently.</a:t>
            </a:r>
          </a:p>
          <a:p>
            <a:r>
              <a:rPr lang="en-US" baseline="0" dirty="0" smtClean="0"/>
              <a:t>The challenges for this supervisor include:  Not only learning a new job, but a new culture.  The time it will take for this supervisor to feel competent/comfortable in the job will be longer-so it’s important that this supervisor have patience with himself/herself.  It is said that it takes 18-24 months to feel competent in a job, but it may be longer for a supervisor coming from outside APS.</a:t>
            </a:r>
          </a:p>
          <a:p>
            <a:endParaRPr lang="en-US" baseline="0" dirty="0" smtClean="0"/>
          </a:p>
        </p:txBody>
      </p:sp>
      <p:sp>
        <p:nvSpPr>
          <p:cNvPr id="4" name="Slide Number Placeholder 3"/>
          <p:cNvSpPr>
            <a:spLocks noGrp="1"/>
          </p:cNvSpPr>
          <p:nvPr>
            <p:ph type="sldNum" sz="quarter" idx="10"/>
          </p:nvPr>
        </p:nvSpPr>
        <p:spPr/>
        <p:txBody>
          <a:bodyPr/>
          <a:lstStyle/>
          <a:p>
            <a:fld id="{1E5FB1E1-5C90-4C86-B36C-388BF3BCA9D7}" type="slidenum">
              <a:rPr lang="en-US" smtClean="0"/>
              <a:t>9</a:t>
            </a:fld>
            <a:endParaRPr lang="en-US"/>
          </a:p>
        </p:txBody>
      </p:sp>
    </p:spTree>
    <p:extLst>
      <p:ext uri="{BB962C8B-B14F-4D97-AF65-F5344CB8AC3E}">
        <p14:creationId xmlns:p14="http://schemas.microsoft.com/office/powerpoint/2010/main" val="4163741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5817D0-F533-4749-BCD5-33FE417A0914}" type="datetime1">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B2DF7-9FF4-4A55-87C8-D68597D527EE}" type="slidenum">
              <a:rPr lang="en-US" smtClean="0"/>
              <a:t>‹#›</a:t>
            </a:fld>
            <a:endParaRPr lang="en-US"/>
          </a:p>
        </p:txBody>
      </p:sp>
    </p:spTree>
    <p:extLst>
      <p:ext uri="{BB962C8B-B14F-4D97-AF65-F5344CB8AC3E}">
        <p14:creationId xmlns:p14="http://schemas.microsoft.com/office/powerpoint/2010/main" val="1573349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FB5A77-1E77-4442-9F4A-2B9BE2A91197}" type="datetime1">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B2DF7-9FF4-4A55-87C8-D68597D527EE}" type="slidenum">
              <a:rPr lang="en-US" smtClean="0"/>
              <a:t>‹#›</a:t>
            </a:fld>
            <a:endParaRPr lang="en-US"/>
          </a:p>
        </p:txBody>
      </p:sp>
    </p:spTree>
    <p:extLst>
      <p:ext uri="{BB962C8B-B14F-4D97-AF65-F5344CB8AC3E}">
        <p14:creationId xmlns:p14="http://schemas.microsoft.com/office/powerpoint/2010/main" val="2307983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25DC8E-4EC6-4EFC-88FE-47BEA82D47B5}" type="datetime1">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B2DF7-9FF4-4A55-87C8-D68597D527EE}" type="slidenum">
              <a:rPr lang="en-US" smtClean="0"/>
              <a:t>‹#›</a:t>
            </a:fld>
            <a:endParaRPr lang="en-US"/>
          </a:p>
        </p:txBody>
      </p:sp>
    </p:spTree>
    <p:extLst>
      <p:ext uri="{BB962C8B-B14F-4D97-AF65-F5344CB8AC3E}">
        <p14:creationId xmlns:p14="http://schemas.microsoft.com/office/powerpoint/2010/main" val="1540313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A76A9-F515-44AB-9AA3-A6550044A3AA}" type="datetime1">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B2DF7-9FF4-4A55-87C8-D68597D527EE}" type="slidenum">
              <a:rPr lang="en-US" smtClean="0"/>
              <a:t>‹#›</a:t>
            </a:fld>
            <a:endParaRPr lang="en-US"/>
          </a:p>
        </p:txBody>
      </p:sp>
    </p:spTree>
    <p:extLst>
      <p:ext uri="{BB962C8B-B14F-4D97-AF65-F5344CB8AC3E}">
        <p14:creationId xmlns:p14="http://schemas.microsoft.com/office/powerpoint/2010/main" val="1354413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13475B-DF9C-45FC-9156-8AF217CE1BE8}" type="datetime1">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B2DF7-9FF4-4A55-87C8-D68597D527EE}" type="slidenum">
              <a:rPr lang="en-US" smtClean="0"/>
              <a:t>‹#›</a:t>
            </a:fld>
            <a:endParaRPr lang="en-US"/>
          </a:p>
        </p:txBody>
      </p:sp>
    </p:spTree>
    <p:extLst>
      <p:ext uri="{BB962C8B-B14F-4D97-AF65-F5344CB8AC3E}">
        <p14:creationId xmlns:p14="http://schemas.microsoft.com/office/powerpoint/2010/main" val="11181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C4C189-050E-446E-B31D-1617BF478342}" type="datetime1">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B2DF7-9FF4-4A55-87C8-D68597D527EE}" type="slidenum">
              <a:rPr lang="en-US" smtClean="0"/>
              <a:t>‹#›</a:t>
            </a:fld>
            <a:endParaRPr lang="en-US"/>
          </a:p>
        </p:txBody>
      </p:sp>
    </p:spTree>
    <p:extLst>
      <p:ext uri="{BB962C8B-B14F-4D97-AF65-F5344CB8AC3E}">
        <p14:creationId xmlns:p14="http://schemas.microsoft.com/office/powerpoint/2010/main" val="327307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6152DE-B58C-4E67-9770-4649D9FF0336}" type="datetime1">
              <a:rPr lang="en-US" smtClean="0"/>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5B2DF7-9FF4-4A55-87C8-D68597D527EE}" type="slidenum">
              <a:rPr lang="en-US" smtClean="0"/>
              <a:t>‹#›</a:t>
            </a:fld>
            <a:endParaRPr lang="en-US"/>
          </a:p>
        </p:txBody>
      </p:sp>
    </p:spTree>
    <p:extLst>
      <p:ext uri="{BB962C8B-B14F-4D97-AF65-F5344CB8AC3E}">
        <p14:creationId xmlns:p14="http://schemas.microsoft.com/office/powerpoint/2010/main" val="3620641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6A3BBD-30D6-43F0-AFA6-236381AEFD1A}" type="datetime1">
              <a:rPr lang="en-US" smtClean="0"/>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5B2DF7-9FF4-4A55-87C8-D68597D527EE}" type="slidenum">
              <a:rPr lang="en-US" smtClean="0"/>
              <a:t>‹#›</a:t>
            </a:fld>
            <a:endParaRPr lang="en-US"/>
          </a:p>
        </p:txBody>
      </p:sp>
    </p:spTree>
    <p:extLst>
      <p:ext uri="{BB962C8B-B14F-4D97-AF65-F5344CB8AC3E}">
        <p14:creationId xmlns:p14="http://schemas.microsoft.com/office/powerpoint/2010/main" val="1974263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995041-1D45-4F9A-9AF8-285134A9E29F}" type="datetime1">
              <a:rPr lang="en-US" smtClean="0"/>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5B2DF7-9FF4-4A55-87C8-D68597D527EE}" type="slidenum">
              <a:rPr lang="en-US" smtClean="0"/>
              <a:t>‹#›</a:t>
            </a:fld>
            <a:endParaRPr lang="en-US"/>
          </a:p>
        </p:txBody>
      </p:sp>
    </p:spTree>
    <p:extLst>
      <p:ext uri="{BB962C8B-B14F-4D97-AF65-F5344CB8AC3E}">
        <p14:creationId xmlns:p14="http://schemas.microsoft.com/office/powerpoint/2010/main" val="2768540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0993F-A0D6-499D-9E56-5ED00421C767}" type="datetime1">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B2DF7-9FF4-4A55-87C8-D68597D527EE}" type="slidenum">
              <a:rPr lang="en-US" smtClean="0"/>
              <a:t>‹#›</a:t>
            </a:fld>
            <a:endParaRPr lang="en-US"/>
          </a:p>
        </p:txBody>
      </p:sp>
    </p:spTree>
    <p:extLst>
      <p:ext uri="{BB962C8B-B14F-4D97-AF65-F5344CB8AC3E}">
        <p14:creationId xmlns:p14="http://schemas.microsoft.com/office/powerpoint/2010/main" val="76291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3FFECC-BA9F-4A94-81EE-250371A22942}" type="datetime1">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B2DF7-9FF4-4A55-87C8-D68597D527EE}" type="slidenum">
              <a:rPr lang="en-US" smtClean="0"/>
              <a:t>‹#›</a:t>
            </a:fld>
            <a:endParaRPr lang="en-US"/>
          </a:p>
        </p:txBody>
      </p:sp>
    </p:spTree>
    <p:extLst>
      <p:ext uri="{BB962C8B-B14F-4D97-AF65-F5344CB8AC3E}">
        <p14:creationId xmlns:p14="http://schemas.microsoft.com/office/powerpoint/2010/main" val="224987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835A1F-00B3-43B9-9953-76DE71F8230A}" type="datetime1">
              <a:rPr lang="en-US" smtClean="0"/>
              <a:t>8/19/2020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B2DF7-9FF4-4A55-87C8-D68597D527EE}" type="slidenum">
              <a:rPr lang="en-US" smtClean="0"/>
              <a:t>‹#›</a:t>
            </a:fld>
            <a:endParaRPr lang="en-US"/>
          </a:p>
        </p:txBody>
      </p:sp>
    </p:spTree>
    <p:extLst>
      <p:ext uri="{BB962C8B-B14F-4D97-AF65-F5344CB8AC3E}">
        <p14:creationId xmlns:p14="http://schemas.microsoft.com/office/powerpoint/2010/main" val="4026547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hyperlink" Target="http://www.childwelfare.gov/pubs/usermanuals/supercps/supercps.pdf"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 Id="rId5" Type="http://schemas.openxmlformats.org/officeDocument/2006/relationships/hyperlink" Target="http://www.regent.edu/acad/global/publications/sl_proceedings/2005/spears_practice.pdf" TargetMode="External"/><Relationship Id="rId4" Type="http://schemas.openxmlformats.org/officeDocument/2006/relationships/hyperlink" Target="http://www.nrepp.samhsa.gov/"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FOUNDATIONS OF EFFECTIVE SUPERVISION FOR APS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832227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 from outside APS</a:t>
            </a:r>
            <a:endParaRPr lang="en-US" dirty="0"/>
          </a:p>
        </p:txBody>
      </p:sp>
      <p:sp>
        <p:nvSpPr>
          <p:cNvPr id="3" name="Content Placeholder 2"/>
          <p:cNvSpPr>
            <a:spLocks noGrp="1"/>
          </p:cNvSpPr>
          <p:nvPr>
            <p:ph idx="1"/>
          </p:nvPr>
        </p:nvSpPr>
        <p:spPr/>
        <p:txBody>
          <a:bodyPr>
            <a:normAutofit/>
          </a:bodyPr>
          <a:lstStyle/>
          <a:p>
            <a:r>
              <a:rPr lang="en-US" dirty="0" smtClean="0"/>
              <a:t>Acknowledge that you are learning a new job and a new culture-Ask for help</a:t>
            </a:r>
            <a:endParaRPr lang="en-US" dirty="0"/>
          </a:p>
          <a:p>
            <a:r>
              <a:rPr lang="en-US" dirty="0" smtClean="0"/>
              <a:t>Learn about the regulations/mandates and resources involved in APS work</a:t>
            </a:r>
          </a:p>
          <a:p>
            <a:r>
              <a:rPr lang="en-US" dirty="0" smtClean="0"/>
              <a:t>Make home visits with </a:t>
            </a:r>
            <a:r>
              <a:rPr lang="en-US" u="sng" dirty="0" smtClean="0"/>
              <a:t>all</a:t>
            </a:r>
            <a:r>
              <a:rPr lang="en-US" dirty="0" smtClean="0"/>
              <a:t> your workers</a:t>
            </a:r>
          </a:p>
          <a:p>
            <a:r>
              <a:rPr lang="en-US" dirty="0" smtClean="0"/>
              <a:t>Avoid frequent references to your past work culture </a:t>
            </a:r>
            <a:r>
              <a:rPr lang="en-US" dirty="0" err="1" smtClean="0"/>
              <a:t>eg</a:t>
            </a:r>
            <a:r>
              <a:rPr lang="en-US" dirty="0" smtClean="0"/>
              <a:t>. “Well, in my last job we did it this way, not that way”</a:t>
            </a:r>
          </a:p>
          <a:p>
            <a:endParaRPr lang="en-US" dirty="0" smtClean="0"/>
          </a:p>
        </p:txBody>
      </p:sp>
      <p:sp>
        <p:nvSpPr>
          <p:cNvPr id="4" name="Slide Number Placeholder 3"/>
          <p:cNvSpPr>
            <a:spLocks noGrp="1"/>
          </p:cNvSpPr>
          <p:nvPr>
            <p:ph type="sldNum" sz="quarter" idx="12"/>
          </p:nvPr>
        </p:nvSpPr>
        <p:spPr/>
        <p:txBody>
          <a:bodyPr/>
          <a:lstStyle/>
          <a:p>
            <a:fld id="{265B2DF7-9FF4-4A55-87C8-D68597D527EE}" type="slidenum">
              <a:rPr lang="en-US" smtClean="0"/>
              <a:t>10</a:t>
            </a:fld>
            <a:endParaRPr lang="en-US"/>
          </a:p>
        </p:txBody>
      </p:sp>
    </p:spTree>
    <p:extLst>
      <p:ext uri="{BB962C8B-B14F-4D97-AF65-F5344CB8AC3E}">
        <p14:creationId xmlns:p14="http://schemas.microsoft.com/office/powerpoint/2010/main" val="1139298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92764" y="5986363"/>
            <a:ext cx="4022435" cy="461665"/>
          </a:xfrm>
          <a:prstGeom prst="rect">
            <a:avLst/>
          </a:prstGeom>
          <a:noFill/>
        </p:spPr>
        <p:txBody>
          <a:bodyPr wrap="square" rtlCol="0">
            <a:spAutoFit/>
          </a:bodyPr>
          <a:lstStyle/>
          <a:p>
            <a:r>
              <a:rPr lang="en-US" sz="2400" dirty="0" err="1" smtClean="0">
                <a:latin typeface="+mj-lt"/>
              </a:rPr>
              <a:t>Kadushin</a:t>
            </a:r>
            <a:r>
              <a:rPr lang="en-US" sz="2400" dirty="0" smtClean="0">
                <a:latin typeface="+mj-lt"/>
              </a:rPr>
              <a:t> &amp; </a:t>
            </a:r>
            <a:r>
              <a:rPr lang="en-US" sz="2400" dirty="0" err="1" smtClean="0">
                <a:latin typeface="+mj-lt"/>
              </a:rPr>
              <a:t>Harkness</a:t>
            </a:r>
            <a:r>
              <a:rPr lang="en-US" sz="2400" dirty="0">
                <a:latin typeface="+mj-lt"/>
              </a:rPr>
              <a:t> </a:t>
            </a:r>
            <a:r>
              <a:rPr lang="en-US" sz="2400" dirty="0" smtClean="0">
                <a:latin typeface="+mj-lt"/>
              </a:rPr>
              <a:t> 2002</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26345003"/>
              </p:ext>
            </p:extLst>
          </p:nvPr>
        </p:nvGraphicFramePr>
        <p:xfrm>
          <a:off x="659869" y="994320"/>
          <a:ext cx="8229600" cy="47508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2254460" y="224879"/>
            <a:ext cx="5040419" cy="769441"/>
          </a:xfrm>
          <a:prstGeom prst="rect">
            <a:avLst/>
          </a:prstGeom>
          <a:noFill/>
        </p:spPr>
        <p:txBody>
          <a:bodyPr wrap="none" rtlCol="0">
            <a:spAutoFit/>
          </a:bodyPr>
          <a:lstStyle/>
          <a:p>
            <a:r>
              <a:rPr lang="en-US" sz="4400" dirty="0" smtClean="0"/>
              <a:t>SUPERVISORY ROLES </a:t>
            </a:r>
            <a:endParaRPr lang="en-US" sz="4400" dirty="0"/>
          </a:p>
        </p:txBody>
      </p:sp>
      <p:sp>
        <p:nvSpPr>
          <p:cNvPr id="3" name="Slide Number Placeholder 2"/>
          <p:cNvSpPr>
            <a:spLocks noGrp="1"/>
          </p:cNvSpPr>
          <p:nvPr>
            <p:ph type="sldNum" sz="quarter" idx="12"/>
          </p:nvPr>
        </p:nvSpPr>
        <p:spPr/>
        <p:txBody>
          <a:bodyPr/>
          <a:lstStyle/>
          <a:p>
            <a:fld id="{265B2DF7-9FF4-4A55-87C8-D68597D527EE}" type="slidenum">
              <a:rPr lang="en-US" smtClean="0"/>
              <a:t>11</a:t>
            </a:fld>
            <a:endParaRPr lang="en-US"/>
          </a:p>
        </p:txBody>
      </p:sp>
    </p:spTree>
    <p:extLst>
      <p:ext uri="{BB962C8B-B14F-4D97-AF65-F5344CB8AC3E}">
        <p14:creationId xmlns:p14="http://schemas.microsoft.com/office/powerpoint/2010/main" val="15315058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Role</a:t>
            </a:r>
            <a:endParaRPr lang="en-US" dirty="0"/>
          </a:p>
        </p:txBody>
      </p:sp>
      <p:sp>
        <p:nvSpPr>
          <p:cNvPr id="3" name="Content Placeholder 2"/>
          <p:cNvSpPr>
            <a:spLocks noGrp="1"/>
          </p:cNvSpPr>
          <p:nvPr>
            <p:ph idx="1"/>
          </p:nvPr>
        </p:nvSpPr>
        <p:spPr>
          <a:xfrm>
            <a:off x="685800" y="2057400"/>
            <a:ext cx="6400800" cy="3048000"/>
          </a:xfrm>
        </p:spPr>
        <p:txBody>
          <a:bodyPr/>
          <a:lstStyle/>
          <a:p>
            <a:r>
              <a:rPr lang="en-US" dirty="0" smtClean="0"/>
              <a:t>Training</a:t>
            </a:r>
          </a:p>
          <a:p>
            <a:r>
              <a:rPr lang="en-US" dirty="0" smtClean="0"/>
              <a:t>Modeling</a:t>
            </a:r>
            <a:endParaRPr lang="en-US" dirty="0"/>
          </a:p>
          <a:p>
            <a:r>
              <a:rPr lang="en-US" dirty="0"/>
              <a:t>C</a:t>
            </a:r>
            <a:r>
              <a:rPr lang="en-US" dirty="0" smtClean="0"/>
              <a:t>ase consultations </a:t>
            </a:r>
            <a:endParaRPr lang="en-US" dirty="0"/>
          </a:p>
          <a:p>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12</a:t>
            </a:fld>
            <a:endParaRPr lang="en-US"/>
          </a:p>
        </p:txBody>
      </p:sp>
    </p:spTree>
    <p:extLst>
      <p:ext uri="{BB962C8B-B14F-4D97-AF65-F5344CB8AC3E}">
        <p14:creationId xmlns:p14="http://schemas.microsoft.com/office/powerpoint/2010/main" val="4071167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Consultations</a:t>
            </a:r>
            <a:endParaRPr lang="en-US" dirty="0"/>
          </a:p>
        </p:txBody>
      </p:sp>
      <p:sp>
        <p:nvSpPr>
          <p:cNvPr id="3" name="Content Placeholder 2"/>
          <p:cNvSpPr>
            <a:spLocks noGrp="1"/>
          </p:cNvSpPr>
          <p:nvPr>
            <p:ph idx="1"/>
          </p:nvPr>
        </p:nvSpPr>
        <p:spPr>
          <a:xfrm>
            <a:off x="457200" y="1600201"/>
            <a:ext cx="8229600" cy="3505199"/>
          </a:xfrm>
        </p:spPr>
        <p:txBody>
          <a:bodyPr/>
          <a:lstStyle/>
          <a:p>
            <a:r>
              <a:rPr lang="en-US" dirty="0" smtClean="0"/>
              <a:t>Parallel process</a:t>
            </a:r>
          </a:p>
          <a:p>
            <a:r>
              <a:rPr lang="en-US" dirty="0" smtClean="0"/>
              <a:t>Fundamental to the transfer of learning of formal training/education</a:t>
            </a:r>
          </a:p>
          <a:p>
            <a:r>
              <a:rPr lang="en-US" dirty="0" smtClean="0"/>
              <a:t>Modeling  and  practice of interpersonal skills (MI, development of strategic problem-solving skills)</a:t>
            </a: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13</a:t>
            </a:fld>
            <a:endParaRPr lang="en-US"/>
          </a:p>
        </p:txBody>
      </p:sp>
    </p:spTree>
    <p:extLst>
      <p:ext uri="{BB962C8B-B14F-4D97-AF65-F5344CB8AC3E}">
        <p14:creationId xmlns:p14="http://schemas.microsoft.com/office/powerpoint/2010/main" val="112286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Case Consultation factors</a:t>
            </a:r>
            <a:endParaRPr lang="en-US" dirty="0"/>
          </a:p>
        </p:txBody>
      </p:sp>
      <p:sp>
        <p:nvSpPr>
          <p:cNvPr id="3" name="TextBox 2"/>
          <p:cNvSpPr txBox="1"/>
          <p:nvPr/>
        </p:nvSpPr>
        <p:spPr>
          <a:xfrm>
            <a:off x="228600" y="1778000"/>
            <a:ext cx="8915400" cy="3046988"/>
          </a:xfrm>
          <a:prstGeom prst="rect">
            <a:avLst/>
          </a:prstGeom>
          <a:noFill/>
        </p:spPr>
        <p:txBody>
          <a:bodyPr wrap="square" rtlCol="0">
            <a:spAutoFit/>
          </a:bodyPr>
          <a:lstStyle/>
          <a:p>
            <a:pPr marL="685800" indent="-457200">
              <a:buFont typeface="Wingdings" pitchFamily="2" charset="2"/>
              <a:buChar char="Ø"/>
            </a:pPr>
            <a:r>
              <a:rPr lang="en-US" sz="3200" dirty="0" smtClean="0"/>
              <a:t>Timing:  ad hoc vs. scheduled</a:t>
            </a:r>
          </a:p>
          <a:p>
            <a:pPr marL="685800" indent="-457200">
              <a:buFont typeface="Wingdings" pitchFamily="2" charset="2"/>
              <a:buChar char="Ø"/>
            </a:pPr>
            <a:r>
              <a:rPr lang="en-US" sz="3200" dirty="0" smtClean="0"/>
              <a:t>Worker’s Goal:  get direction </a:t>
            </a:r>
            <a:r>
              <a:rPr lang="en-US" sz="3200" dirty="0"/>
              <a:t>/</a:t>
            </a:r>
            <a:r>
              <a:rPr lang="en-US" sz="3200" dirty="0" smtClean="0"/>
              <a:t>permission / resources </a:t>
            </a:r>
            <a:r>
              <a:rPr lang="en-US" sz="3200" dirty="0"/>
              <a:t>/</a:t>
            </a:r>
            <a:r>
              <a:rPr lang="en-US" sz="3200" dirty="0" smtClean="0"/>
              <a:t>support</a:t>
            </a:r>
          </a:p>
          <a:p>
            <a:pPr marL="685800" indent="-457200">
              <a:buFont typeface="Wingdings" pitchFamily="2" charset="2"/>
              <a:buChar char="Ø"/>
            </a:pPr>
            <a:r>
              <a:rPr lang="en-US" sz="3200" dirty="0" smtClean="0"/>
              <a:t>Supervisor goal:  enhance worker skills; minimize agency liability or damage control; support worker</a:t>
            </a:r>
          </a:p>
        </p:txBody>
      </p:sp>
      <p:sp>
        <p:nvSpPr>
          <p:cNvPr id="4" name="Slide Number Placeholder 3"/>
          <p:cNvSpPr>
            <a:spLocks noGrp="1"/>
          </p:cNvSpPr>
          <p:nvPr>
            <p:ph type="sldNum" sz="quarter" idx="12"/>
          </p:nvPr>
        </p:nvSpPr>
        <p:spPr/>
        <p:txBody>
          <a:bodyPr/>
          <a:lstStyle/>
          <a:p>
            <a:fld id="{265B2DF7-9FF4-4A55-87C8-D68597D527EE}" type="slidenum">
              <a:rPr lang="en-US" smtClean="0"/>
              <a:t>14</a:t>
            </a:fld>
            <a:endParaRPr lang="en-US"/>
          </a:p>
        </p:txBody>
      </p:sp>
    </p:spTree>
    <p:extLst>
      <p:ext uri="{BB962C8B-B14F-4D97-AF65-F5344CB8AC3E}">
        <p14:creationId xmlns:p14="http://schemas.microsoft.com/office/powerpoint/2010/main" val="13480843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Consultation Elements</a:t>
            </a:r>
            <a:endParaRPr lang="en-US" dirty="0"/>
          </a:p>
        </p:txBody>
      </p:sp>
      <p:sp>
        <p:nvSpPr>
          <p:cNvPr id="3" name="Content Placeholder 2"/>
          <p:cNvSpPr>
            <a:spLocks noGrp="1"/>
          </p:cNvSpPr>
          <p:nvPr>
            <p:ph idx="1"/>
          </p:nvPr>
        </p:nvSpPr>
        <p:spPr>
          <a:xfrm>
            <a:off x="457200" y="1752600"/>
            <a:ext cx="8229600" cy="3657600"/>
          </a:xfrm>
        </p:spPr>
        <p:txBody>
          <a:bodyPr/>
          <a:lstStyle/>
          <a:p>
            <a:r>
              <a:rPr lang="en-US" dirty="0" smtClean="0"/>
              <a:t>Clinical issues with client</a:t>
            </a:r>
          </a:p>
          <a:p>
            <a:r>
              <a:rPr lang="en-US" dirty="0" smtClean="0"/>
              <a:t>Caseload management issues</a:t>
            </a:r>
          </a:p>
          <a:p>
            <a:r>
              <a:rPr lang="en-US" dirty="0" smtClean="0"/>
              <a:t>Professional boundaries</a:t>
            </a:r>
          </a:p>
          <a:p>
            <a:r>
              <a:rPr lang="en-US" dirty="0" smtClean="0"/>
              <a:t>Ethical dilemmas</a:t>
            </a:r>
          </a:p>
          <a:p>
            <a:r>
              <a:rPr lang="en-US" dirty="0" smtClean="0"/>
              <a:t>Support and validation of the worker</a:t>
            </a:r>
          </a:p>
          <a:p>
            <a:r>
              <a:rPr lang="en-US" dirty="0" smtClean="0"/>
              <a:t>Debrief trauma</a:t>
            </a:r>
          </a:p>
          <a:p>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15</a:t>
            </a:fld>
            <a:endParaRPr lang="en-US"/>
          </a:p>
        </p:txBody>
      </p:sp>
    </p:spTree>
    <p:extLst>
      <p:ext uri="{BB962C8B-B14F-4D97-AF65-F5344CB8AC3E}">
        <p14:creationId xmlns:p14="http://schemas.microsoft.com/office/powerpoint/2010/main" val="3682292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Evidence-Based Practices</a:t>
            </a:r>
            <a:br>
              <a:rPr lang="en-US" dirty="0" smtClean="0"/>
            </a:br>
            <a:r>
              <a:rPr lang="en-US" sz="2200" dirty="0"/>
              <a:t>S</a:t>
            </a:r>
            <a:r>
              <a:rPr lang="en-US" sz="2200" dirty="0" smtClean="0"/>
              <a:t>hulman 2010</a:t>
            </a:r>
            <a:endParaRPr lang="en-US" sz="2200" dirty="0"/>
          </a:p>
        </p:txBody>
      </p:sp>
      <p:sp>
        <p:nvSpPr>
          <p:cNvPr id="3" name="Slide Number Placeholder 2"/>
          <p:cNvSpPr>
            <a:spLocks noGrp="1"/>
          </p:cNvSpPr>
          <p:nvPr>
            <p:ph type="sldNum" sz="quarter" idx="12"/>
          </p:nvPr>
        </p:nvSpPr>
        <p:spPr/>
        <p:txBody>
          <a:bodyPr/>
          <a:lstStyle/>
          <a:p>
            <a:fld id="{265B2DF7-9FF4-4A55-87C8-D68597D527EE}" type="slidenum">
              <a:rPr lang="en-US" smtClean="0"/>
              <a:t>16</a:t>
            </a:fld>
            <a:endParaRPr lang="en-US"/>
          </a:p>
        </p:txBody>
      </p:sp>
      <p:sp>
        <p:nvSpPr>
          <p:cNvPr id="4" name="TextBox 3"/>
          <p:cNvSpPr txBox="1"/>
          <p:nvPr/>
        </p:nvSpPr>
        <p:spPr>
          <a:xfrm>
            <a:off x="1072662" y="2286000"/>
            <a:ext cx="6781800" cy="2862322"/>
          </a:xfrm>
          <a:prstGeom prst="rect">
            <a:avLst/>
          </a:prstGeom>
          <a:noFill/>
        </p:spPr>
        <p:txBody>
          <a:bodyPr wrap="square" rtlCol="0">
            <a:spAutoFit/>
          </a:bodyPr>
          <a:lstStyle/>
          <a:p>
            <a:pPr marL="515938" indent="-515938">
              <a:buFont typeface="Wingdings" pitchFamily="2" charset="2"/>
              <a:buChar char="Ø"/>
            </a:pPr>
            <a:r>
              <a:rPr lang="en-US" sz="3600" dirty="0" smtClean="0"/>
              <a:t>Motivational Interviewing</a:t>
            </a:r>
          </a:p>
          <a:p>
            <a:pPr marL="515938" indent="-515938">
              <a:buFont typeface="Wingdings" pitchFamily="2" charset="2"/>
              <a:buChar char="Ø"/>
            </a:pPr>
            <a:endParaRPr lang="en-US" sz="3600" dirty="0"/>
          </a:p>
          <a:p>
            <a:pPr marL="515938" indent="-515938">
              <a:buFont typeface="Wingdings" pitchFamily="2" charset="2"/>
              <a:buChar char="Ø"/>
            </a:pPr>
            <a:r>
              <a:rPr lang="en-US" sz="3600" dirty="0" smtClean="0"/>
              <a:t>Solution Focused Practice</a:t>
            </a:r>
          </a:p>
          <a:p>
            <a:pPr marL="515938" indent="-515938">
              <a:buFont typeface="Wingdings" pitchFamily="2" charset="2"/>
              <a:buChar char="Ø"/>
            </a:pPr>
            <a:endParaRPr lang="en-US" sz="3600" dirty="0"/>
          </a:p>
          <a:p>
            <a:pPr marL="515938" indent="-515938">
              <a:buFont typeface="Wingdings" pitchFamily="2" charset="2"/>
              <a:buChar char="Ø"/>
            </a:pPr>
            <a:r>
              <a:rPr lang="en-US" sz="3600" dirty="0" smtClean="0"/>
              <a:t>Cognitive Behavioral Therapy</a:t>
            </a:r>
            <a:endParaRPr lang="en-US" sz="3600" dirty="0"/>
          </a:p>
        </p:txBody>
      </p:sp>
    </p:spTree>
    <p:extLst>
      <p:ext uri="{BB962C8B-B14F-4D97-AF65-F5344CB8AC3E}">
        <p14:creationId xmlns:p14="http://schemas.microsoft.com/office/powerpoint/2010/main" val="3011604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Motivational Interviewing</a:t>
            </a:r>
            <a:br>
              <a:rPr lang="en-US" dirty="0" smtClean="0"/>
            </a:br>
            <a:r>
              <a:rPr lang="en-US" dirty="0" smtClean="0"/>
              <a:t>Basic Tenets</a:t>
            </a:r>
            <a:br>
              <a:rPr lang="en-US" dirty="0" smtClean="0"/>
            </a:br>
            <a:r>
              <a:rPr lang="en-US" sz="2700" dirty="0" smtClean="0"/>
              <a:t>Miller &amp; Rollnick 2002</a:t>
            </a:r>
            <a:endParaRPr lang="en-US" sz="2700" dirty="0"/>
          </a:p>
        </p:txBody>
      </p:sp>
      <p:sp>
        <p:nvSpPr>
          <p:cNvPr id="3" name="Content Placeholder 2"/>
          <p:cNvSpPr>
            <a:spLocks noGrp="1"/>
          </p:cNvSpPr>
          <p:nvPr>
            <p:ph idx="1"/>
          </p:nvPr>
        </p:nvSpPr>
        <p:spPr>
          <a:xfrm>
            <a:off x="533400" y="2209800"/>
            <a:ext cx="8229600" cy="3429000"/>
          </a:xfrm>
        </p:spPr>
        <p:txBody>
          <a:bodyPr/>
          <a:lstStyle/>
          <a:p>
            <a:r>
              <a:rPr lang="en-US" dirty="0" smtClean="0"/>
              <a:t>Goal:  To assist the client to resolve about ambivalence regarding change</a:t>
            </a:r>
          </a:p>
          <a:p>
            <a:r>
              <a:rPr lang="en-US" dirty="0" smtClean="0"/>
              <a:t>Change only occurs when client is motivated</a:t>
            </a:r>
          </a:p>
          <a:p>
            <a:pPr lvl="1"/>
            <a:r>
              <a:rPr lang="en-US" dirty="0" smtClean="0"/>
              <a:t>Ready (is prepared to change now)</a:t>
            </a:r>
          </a:p>
          <a:p>
            <a:pPr lvl="1"/>
            <a:r>
              <a:rPr lang="en-US" dirty="0" smtClean="0"/>
              <a:t>Willing (desires to change)</a:t>
            </a:r>
          </a:p>
          <a:p>
            <a:pPr lvl="1"/>
            <a:r>
              <a:rPr lang="en-US" dirty="0" smtClean="0"/>
              <a:t>Able (has confidence that s/he can change)</a:t>
            </a:r>
          </a:p>
          <a:p>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fld id="{265B2DF7-9FF4-4A55-87C8-D68597D527EE}" type="slidenum">
              <a:rPr lang="en-US" smtClean="0"/>
              <a:t>17</a:t>
            </a:fld>
            <a:endParaRPr lang="en-US"/>
          </a:p>
        </p:txBody>
      </p:sp>
    </p:spTree>
    <p:extLst>
      <p:ext uri="{BB962C8B-B14F-4D97-AF65-F5344CB8AC3E}">
        <p14:creationId xmlns:p14="http://schemas.microsoft.com/office/powerpoint/2010/main" val="2034405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a:bodyPr>
          <a:lstStyle/>
          <a:p>
            <a:r>
              <a:rPr lang="en-US" dirty="0" smtClean="0"/>
              <a:t>Motivational Interviewing</a:t>
            </a:r>
            <a:br>
              <a:rPr lang="en-US" dirty="0" smtClean="0"/>
            </a:br>
            <a:r>
              <a:rPr lang="en-US" dirty="0" smtClean="0"/>
              <a:t>Four Principles </a:t>
            </a:r>
            <a:endParaRPr lang="en-US" dirty="0"/>
          </a:p>
        </p:txBody>
      </p:sp>
      <p:sp>
        <p:nvSpPr>
          <p:cNvPr id="3" name="Content Placeholder 2"/>
          <p:cNvSpPr>
            <a:spLocks noGrp="1"/>
          </p:cNvSpPr>
          <p:nvPr>
            <p:ph idx="1"/>
          </p:nvPr>
        </p:nvSpPr>
        <p:spPr>
          <a:xfrm>
            <a:off x="895350" y="2362200"/>
            <a:ext cx="6343650" cy="2514600"/>
          </a:xfrm>
        </p:spPr>
        <p:txBody>
          <a:bodyPr/>
          <a:lstStyle/>
          <a:p>
            <a:pPr marL="796925" indent="-796925">
              <a:buFont typeface="Wingdings" pitchFamily="2" charset="2"/>
              <a:buChar char="Ø"/>
            </a:pPr>
            <a:r>
              <a:rPr lang="en-US" b="1" dirty="0" smtClean="0"/>
              <a:t>Express empathy</a:t>
            </a:r>
          </a:p>
          <a:p>
            <a:pPr marL="796925" indent="-796925">
              <a:buFont typeface="Wingdings" pitchFamily="2" charset="2"/>
              <a:buChar char="Ø"/>
            </a:pPr>
            <a:r>
              <a:rPr lang="en-US" b="1" dirty="0" smtClean="0"/>
              <a:t>Develop discrepancy</a:t>
            </a:r>
          </a:p>
          <a:p>
            <a:pPr marL="796925" indent="-796925">
              <a:buFont typeface="Wingdings" pitchFamily="2" charset="2"/>
              <a:buChar char="Ø"/>
            </a:pPr>
            <a:r>
              <a:rPr lang="en-US" b="1" dirty="0" smtClean="0"/>
              <a:t>Roll with resistance</a:t>
            </a:r>
          </a:p>
          <a:p>
            <a:pPr marL="796925" indent="-796925">
              <a:buFont typeface="Wingdings" pitchFamily="2" charset="2"/>
              <a:buChar char="Ø"/>
            </a:pPr>
            <a:r>
              <a:rPr lang="en-US" b="1" dirty="0" smtClean="0"/>
              <a:t>Support self-efficacy</a:t>
            </a:r>
          </a:p>
          <a:p>
            <a:pPr>
              <a:buFont typeface="Wingdings" pitchFamily="2" charset="2"/>
              <a:buChar char="Ø"/>
            </a:pPr>
            <a:endParaRPr lang="en-US" b="1" dirty="0"/>
          </a:p>
        </p:txBody>
      </p:sp>
      <p:sp>
        <p:nvSpPr>
          <p:cNvPr id="4" name="Slide Number Placeholder 3"/>
          <p:cNvSpPr>
            <a:spLocks noGrp="1"/>
          </p:cNvSpPr>
          <p:nvPr>
            <p:ph type="sldNum" sz="quarter" idx="12"/>
          </p:nvPr>
        </p:nvSpPr>
        <p:spPr/>
        <p:txBody>
          <a:bodyPr/>
          <a:lstStyle/>
          <a:p>
            <a:fld id="{265B2DF7-9FF4-4A55-87C8-D68597D527EE}" type="slidenum">
              <a:rPr lang="en-US" smtClean="0"/>
              <a:t>18</a:t>
            </a:fld>
            <a:endParaRPr lang="en-US"/>
          </a:p>
        </p:txBody>
      </p:sp>
    </p:spTree>
    <p:extLst>
      <p:ext uri="{BB962C8B-B14F-4D97-AF65-F5344CB8AC3E}">
        <p14:creationId xmlns:p14="http://schemas.microsoft.com/office/powerpoint/2010/main" val="1169354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smtClean="0"/>
              <a:t>Motivational Interviewing</a:t>
            </a:r>
            <a:br>
              <a:rPr lang="en-US" dirty="0" smtClean="0"/>
            </a:br>
            <a:r>
              <a:rPr lang="en-US" dirty="0" smtClean="0"/>
              <a:t>OARS </a:t>
            </a:r>
            <a:endParaRPr lang="en-US" dirty="0"/>
          </a:p>
        </p:txBody>
      </p:sp>
      <p:sp>
        <p:nvSpPr>
          <p:cNvPr id="3" name="Content Placeholder 2"/>
          <p:cNvSpPr>
            <a:spLocks noGrp="1"/>
          </p:cNvSpPr>
          <p:nvPr>
            <p:ph idx="1"/>
          </p:nvPr>
        </p:nvSpPr>
        <p:spPr>
          <a:xfrm>
            <a:off x="1295400" y="2133600"/>
            <a:ext cx="6096000" cy="3763963"/>
          </a:xfrm>
        </p:spPr>
        <p:txBody>
          <a:bodyPr/>
          <a:lstStyle/>
          <a:p>
            <a:pPr marL="0" indent="0">
              <a:buNone/>
            </a:pPr>
            <a:r>
              <a:rPr lang="en-US" dirty="0" smtClean="0"/>
              <a:t>Open-ended questions</a:t>
            </a:r>
          </a:p>
          <a:p>
            <a:pPr marL="0" indent="0">
              <a:buNone/>
            </a:pPr>
            <a:r>
              <a:rPr lang="en-US" dirty="0" smtClean="0"/>
              <a:t>Affirm</a:t>
            </a:r>
          </a:p>
          <a:p>
            <a:pPr marL="0" indent="0">
              <a:buNone/>
            </a:pPr>
            <a:r>
              <a:rPr lang="en-US" dirty="0" smtClean="0"/>
              <a:t>Reflective Listening</a:t>
            </a:r>
          </a:p>
          <a:p>
            <a:pPr marL="0" indent="0">
              <a:buNone/>
            </a:pPr>
            <a:r>
              <a:rPr lang="en-US" dirty="0" smtClean="0"/>
              <a:t>Summarize</a:t>
            </a: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19</a:t>
            </a:fld>
            <a:endParaRPr lang="en-US"/>
          </a:p>
        </p:txBody>
      </p:sp>
    </p:spTree>
    <p:extLst>
      <p:ext uri="{BB962C8B-B14F-4D97-AF65-F5344CB8AC3E}">
        <p14:creationId xmlns:p14="http://schemas.microsoft.com/office/powerpoint/2010/main" val="337843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TextBox 2"/>
          <p:cNvSpPr txBox="1"/>
          <p:nvPr/>
        </p:nvSpPr>
        <p:spPr>
          <a:xfrm>
            <a:off x="457200" y="1752600"/>
            <a:ext cx="8305800" cy="3046988"/>
          </a:xfrm>
          <a:prstGeom prst="rect">
            <a:avLst/>
          </a:prstGeom>
          <a:noFill/>
        </p:spPr>
        <p:txBody>
          <a:bodyPr wrap="square" rtlCol="0">
            <a:spAutoFit/>
          </a:bodyPr>
          <a:lstStyle/>
          <a:p>
            <a:pPr marL="342900" indent="-342900">
              <a:buAutoNum type="arabicParenR"/>
            </a:pPr>
            <a:r>
              <a:rPr lang="en-US" sz="2400" dirty="0" smtClean="0">
                <a:solidFill>
                  <a:srgbClr val="FF0000"/>
                </a:solidFill>
              </a:rPr>
              <a:t>Identify </a:t>
            </a:r>
            <a:r>
              <a:rPr lang="en-US" sz="2400" dirty="0" smtClean="0"/>
              <a:t>the components of APS culture and how these components impact </a:t>
            </a:r>
            <a:r>
              <a:rPr lang="en-US" sz="2400" dirty="0"/>
              <a:t> </a:t>
            </a:r>
            <a:r>
              <a:rPr lang="en-US" sz="2400" dirty="0" smtClean="0"/>
              <a:t>the APS supervisor’s role</a:t>
            </a:r>
          </a:p>
          <a:p>
            <a:pPr marL="342900" indent="-342900">
              <a:buAutoNum type="arabicParenR"/>
            </a:pPr>
            <a:r>
              <a:rPr lang="en-US" sz="2400" dirty="0" smtClean="0"/>
              <a:t>Identify 3 key roles for the APS Supervisor</a:t>
            </a:r>
          </a:p>
          <a:p>
            <a:pPr marL="342900" indent="-342900">
              <a:buAutoNum type="arabicParenR"/>
            </a:pPr>
            <a:r>
              <a:rPr lang="en-US" sz="2400" dirty="0" smtClean="0"/>
              <a:t>Identify and practice case elements for  case consultations</a:t>
            </a:r>
            <a:endParaRPr lang="en-US" sz="2400" dirty="0"/>
          </a:p>
          <a:p>
            <a:pPr marL="342900" indent="-342900">
              <a:buAutoNum type="arabicParenR"/>
            </a:pPr>
            <a:r>
              <a:rPr lang="en-US" sz="2400" dirty="0" smtClean="0"/>
              <a:t>Identify key elements fo</a:t>
            </a:r>
            <a:r>
              <a:rPr lang="en-US" sz="2400" dirty="0"/>
              <a:t>r</a:t>
            </a:r>
            <a:r>
              <a:rPr lang="en-US" sz="2400" dirty="0" smtClean="0"/>
              <a:t> quality assurance via the case review process</a:t>
            </a:r>
          </a:p>
          <a:p>
            <a:pPr marL="342900" indent="-342900">
              <a:buAutoNum type="arabicParenR"/>
            </a:pPr>
            <a:r>
              <a:rPr lang="en-US" sz="2400" dirty="0" smtClean="0"/>
              <a:t> Create and apply Learning in the Field Experience (L.I.F.E.) plan with another  supervisor within the next 3 months</a:t>
            </a:r>
          </a:p>
        </p:txBody>
      </p:sp>
      <p:sp>
        <p:nvSpPr>
          <p:cNvPr id="4" name="Slide Number Placeholder 3"/>
          <p:cNvSpPr>
            <a:spLocks noGrp="1"/>
          </p:cNvSpPr>
          <p:nvPr>
            <p:ph type="sldNum" sz="quarter" idx="12"/>
          </p:nvPr>
        </p:nvSpPr>
        <p:spPr/>
        <p:txBody>
          <a:bodyPr/>
          <a:lstStyle/>
          <a:p>
            <a:fld id="{265B2DF7-9FF4-4A55-87C8-D68597D527EE}" type="slidenum">
              <a:rPr lang="en-US" smtClean="0"/>
              <a:t>2</a:t>
            </a:fld>
            <a:endParaRPr lang="en-US"/>
          </a:p>
        </p:txBody>
      </p:sp>
    </p:spTree>
    <p:extLst>
      <p:ext uri="{BB962C8B-B14F-4D97-AF65-F5344CB8AC3E}">
        <p14:creationId xmlns:p14="http://schemas.microsoft.com/office/powerpoint/2010/main" val="17180699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600200"/>
          </a:xfrm>
        </p:spPr>
        <p:txBody>
          <a:bodyPr>
            <a:normAutofit fontScale="90000"/>
          </a:bodyPr>
          <a:lstStyle/>
          <a:p>
            <a:r>
              <a:rPr lang="en-US" dirty="0" smtClean="0"/>
              <a:t>Solution-Focused Therapy</a:t>
            </a:r>
            <a:br>
              <a:rPr lang="en-US" dirty="0" smtClean="0"/>
            </a:br>
            <a:r>
              <a:rPr lang="en-US" dirty="0" smtClean="0"/>
              <a:t>Basic Tenets</a:t>
            </a:r>
            <a:br>
              <a:rPr lang="en-US" dirty="0" smtClean="0"/>
            </a:br>
            <a:r>
              <a:rPr lang="en-US" sz="2200" dirty="0" smtClean="0"/>
              <a:t>de </a:t>
            </a:r>
            <a:r>
              <a:rPr lang="en-US" sz="2200" dirty="0" err="1" smtClean="0"/>
              <a:t>Shazer</a:t>
            </a:r>
            <a:r>
              <a:rPr lang="en-US" sz="2200" dirty="0" smtClean="0"/>
              <a:t> &amp; Dolan (2007</a:t>
            </a:r>
            <a:br>
              <a:rPr lang="en-US" sz="2200" dirty="0" smtClean="0"/>
            </a:br>
            <a:endParaRPr lang="en-US" sz="2200" dirty="0"/>
          </a:p>
        </p:txBody>
      </p:sp>
      <p:sp>
        <p:nvSpPr>
          <p:cNvPr id="3" name="Content Placeholder 2"/>
          <p:cNvSpPr>
            <a:spLocks noGrp="1"/>
          </p:cNvSpPr>
          <p:nvPr>
            <p:ph idx="1"/>
          </p:nvPr>
        </p:nvSpPr>
        <p:spPr>
          <a:xfrm>
            <a:off x="457200" y="1828800"/>
            <a:ext cx="8229600" cy="4525963"/>
          </a:xfrm>
        </p:spPr>
        <p:txBody>
          <a:bodyPr>
            <a:normAutofit fontScale="92500"/>
          </a:bodyPr>
          <a:lstStyle/>
          <a:p>
            <a:r>
              <a:rPr lang="en-US" dirty="0" smtClean="0"/>
              <a:t>If </a:t>
            </a:r>
            <a:r>
              <a:rPr lang="en-US" dirty="0" err="1" smtClean="0"/>
              <a:t>ain’t</a:t>
            </a:r>
            <a:r>
              <a:rPr lang="en-US" dirty="0" smtClean="0"/>
              <a:t> broke, don’t fix it.</a:t>
            </a:r>
          </a:p>
          <a:p>
            <a:r>
              <a:rPr lang="en-US" dirty="0" smtClean="0"/>
              <a:t>If it works, do more of it.</a:t>
            </a:r>
          </a:p>
          <a:p>
            <a:r>
              <a:rPr lang="en-US" dirty="0" smtClean="0"/>
              <a:t>If it doesn’t work, do something different.</a:t>
            </a:r>
          </a:p>
          <a:p>
            <a:r>
              <a:rPr lang="en-US" dirty="0" smtClean="0"/>
              <a:t>The solution is not necessarily related to “the problem”</a:t>
            </a:r>
          </a:p>
          <a:p>
            <a:r>
              <a:rPr lang="en-US" dirty="0" smtClean="0"/>
              <a:t>The language of solution is hopeful and positive; problem language is negative and past-oriented</a:t>
            </a:r>
          </a:p>
          <a:p>
            <a:r>
              <a:rPr lang="en-US" dirty="0" smtClean="0"/>
              <a:t>The future is created and negotiable</a:t>
            </a:r>
          </a:p>
          <a:p>
            <a:pPr marL="0" indent="0">
              <a:buNone/>
            </a:pP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20</a:t>
            </a:fld>
            <a:endParaRPr lang="en-US"/>
          </a:p>
        </p:txBody>
      </p:sp>
    </p:spTree>
    <p:extLst>
      <p:ext uri="{BB962C8B-B14F-4D97-AF65-F5344CB8AC3E}">
        <p14:creationId xmlns:p14="http://schemas.microsoft.com/office/powerpoint/2010/main" val="3250405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Solution -Focused Strategies</a:t>
            </a:r>
            <a:endParaRPr lang="en-US" dirty="0"/>
          </a:p>
        </p:txBody>
      </p:sp>
      <p:sp>
        <p:nvSpPr>
          <p:cNvPr id="3" name="Content Placeholder 2"/>
          <p:cNvSpPr>
            <a:spLocks noGrp="1"/>
          </p:cNvSpPr>
          <p:nvPr>
            <p:ph idx="1"/>
          </p:nvPr>
        </p:nvSpPr>
        <p:spPr>
          <a:xfrm>
            <a:off x="457200" y="1981200"/>
            <a:ext cx="8229600" cy="3352800"/>
          </a:xfrm>
        </p:spPr>
        <p:txBody>
          <a:bodyPr>
            <a:normAutofit/>
          </a:bodyPr>
          <a:lstStyle/>
          <a:p>
            <a:r>
              <a:rPr lang="en-US" dirty="0" smtClean="0"/>
              <a:t>Asks client to envision what s/he would like to see different (The miracle question)</a:t>
            </a:r>
          </a:p>
          <a:p>
            <a:r>
              <a:rPr lang="en-US" dirty="0" smtClean="0"/>
              <a:t>Scaling questions</a:t>
            </a:r>
          </a:p>
          <a:p>
            <a:r>
              <a:rPr lang="en-US" dirty="0" smtClean="0"/>
              <a:t>Exception questions</a:t>
            </a:r>
          </a:p>
          <a:p>
            <a:r>
              <a:rPr lang="en-US" dirty="0" smtClean="0"/>
              <a:t>Coping questions</a:t>
            </a:r>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21</a:t>
            </a:fld>
            <a:endParaRPr lang="en-US"/>
          </a:p>
        </p:txBody>
      </p:sp>
    </p:spTree>
    <p:extLst>
      <p:ext uri="{BB962C8B-B14F-4D97-AF65-F5344CB8AC3E}">
        <p14:creationId xmlns:p14="http://schemas.microsoft.com/office/powerpoint/2010/main" val="944343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Cognitive Behavioral Therapy (CBT)</a:t>
            </a:r>
            <a:br>
              <a:rPr lang="en-US" dirty="0" smtClean="0"/>
            </a:br>
            <a:r>
              <a:rPr lang="en-US" sz="2200" dirty="0" smtClean="0"/>
              <a:t>Beck &amp; Beck 2011</a:t>
            </a:r>
            <a:endParaRPr lang="en-US" sz="2200" dirty="0"/>
          </a:p>
        </p:txBody>
      </p:sp>
      <p:sp>
        <p:nvSpPr>
          <p:cNvPr id="3" name="Content Placeholder 2"/>
          <p:cNvSpPr>
            <a:spLocks noGrp="1"/>
          </p:cNvSpPr>
          <p:nvPr>
            <p:ph idx="1"/>
          </p:nvPr>
        </p:nvSpPr>
        <p:spPr/>
        <p:txBody>
          <a:bodyPr>
            <a:normAutofit lnSpcReduction="10000"/>
          </a:bodyPr>
          <a:lstStyle/>
          <a:p>
            <a:r>
              <a:rPr lang="en-US" dirty="0" smtClean="0"/>
              <a:t>How we think affects how we act</a:t>
            </a:r>
          </a:p>
          <a:p>
            <a:r>
              <a:rPr lang="en-US" dirty="0"/>
              <a:t>C</a:t>
            </a:r>
            <a:r>
              <a:rPr lang="en-US" dirty="0" smtClean="0"/>
              <a:t>ognitive distortions</a:t>
            </a:r>
            <a:r>
              <a:rPr lang="en-US" dirty="0"/>
              <a:t> </a:t>
            </a:r>
            <a:r>
              <a:rPr lang="en-US" dirty="0" smtClean="0"/>
              <a:t>lead to maladaptive behavior, which then strengthens the distortions</a:t>
            </a:r>
          </a:p>
          <a:p>
            <a:r>
              <a:rPr lang="en-US" dirty="0" smtClean="0"/>
              <a:t>The goal of intervention is discover these distortions and explore their validity – are these beliefs true?</a:t>
            </a:r>
          </a:p>
          <a:p>
            <a:r>
              <a:rPr lang="en-US" dirty="0" smtClean="0"/>
              <a:t>Therapy is also structured to teach clients how to identify and reframe cognitive distortions</a:t>
            </a:r>
          </a:p>
          <a:p>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22</a:t>
            </a:fld>
            <a:endParaRPr lang="en-US"/>
          </a:p>
        </p:txBody>
      </p:sp>
    </p:spTree>
    <p:extLst>
      <p:ext uri="{BB962C8B-B14F-4D97-AF65-F5344CB8AC3E}">
        <p14:creationId xmlns:p14="http://schemas.microsoft.com/office/powerpoint/2010/main" val="3058851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CBT</a:t>
            </a:r>
            <a:endParaRPr lang="en-US" dirty="0"/>
          </a:p>
        </p:txBody>
      </p:sp>
      <p:sp>
        <p:nvSpPr>
          <p:cNvPr id="3" name="Content Placeholder 2"/>
          <p:cNvSpPr>
            <a:spLocks noGrp="1"/>
          </p:cNvSpPr>
          <p:nvPr>
            <p:ph idx="1"/>
          </p:nvPr>
        </p:nvSpPr>
        <p:spPr/>
        <p:txBody>
          <a:bodyPr/>
          <a:lstStyle/>
          <a:p>
            <a:r>
              <a:rPr lang="en-US" dirty="0" smtClean="0"/>
              <a:t>Open ended questions</a:t>
            </a:r>
          </a:p>
          <a:p>
            <a:r>
              <a:rPr lang="en-US" dirty="0" smtClean="0"/>
              <a:t>Ask alternative interpretations to what is observed/perceived (reframing)</a:t>
            </a:r>
          </a:p>
          <a:p>
            <a:r>
              <a:rPr lang="en-US" dirty="0" smtClean="0"/>
              <a:t>Assigning “homework”</a:t>
            </a:r>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23</a:t>
            </a:fld>
            <a:endParaRPr lang="en-US"/>
          </a:p>
        </p:txBody>
      </p:sp>
    </p:spTree>
    <p:extLst>
      <p:ext uri="{BB962C8B-B14F-4D97-AF65-F5344CB8AC3E}">
        <p14:creationId xmlns:p14="http://schemas.microsoft.com/office/powerpoint/2010/main" val="71252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Caseload Management</a:t>
            </a:r>
            <a:endParaRPr lang="en-US" dirty="0"/>
          </a:p>
        </p:txBody>
      </p:sp>
      <p:sp>
        <p:nvSpPr>
          <p:cNvPr id="3" name="Content Placeholder 2"/>
          <p:cNvSpPr>
            <a:spLocks noGrp="1"/>
          </p:cNvSpPr>
          <p:nvPr>
            <p:ph idx="1"/>
          </p:nvPr>
        </p:nvSpPr>
        <p:spPr/>
        <p:txBody>
          <a:bodyPr/>
          <a:lstStyle/>
          <a:p>
            <a:pPr marL="0" indent="0">
              <a:buNone/>
            </a:pPr>
            <a:r>
              <a:rPr lang="en-US" dirty="0" smtClean="0"/>
              <a:t>To close or not to close, that is the question.</a:t>
            </a:r>
          </a:p>
          <a:p>
            <a:pPr marL="0" indent="0">
              <a:buNone/>
            </a:pPr>
            <a:endParaRPr lang="en-US" dirty="0" smtClean="0"/>
          </a:p>
          <a:p>
            <a:pPr marL="0" indent="0">
              <a:buNone/>
            </a:pPr>
            <a:r>
              <a:rPr lang="en-US" dirty="0" smtClean="0"/>
              <a:t>I want to write the great American novel in this case file.</a:t>
            </a:r>
          </a:p>
          <a:p>
            <a:pPr marL="0" indent="0">
              <a:buNone/>
            </a:pPr>
            <a:endParaRPr lang="en-US" dirty="0"/>
          </a:p>
          <a:p>
            <a:pPr marL="0" indent="0">
              <a:buNone/>
            </a:pPr>
            <a:r>
              <a:rPr lang="en-US" dirty="0" smtClean="0"/>
              <a:t>But the client needs me!</a:t>
            </a: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24</a:t>
            </a:fld>
            <a:endParaRPr lang="en-US"/>
          </a:p>
        </p:txBody>
      </p:sp>
    </p:spTree>
    <p:extLst>
      <p:ext uri="{BB962C8B-B14F-4D97-AF65-F5344CB8AC3E}">
        <p14:creationId xmlns:p14="http://schemas.microsoft.com/office/powerpoint/2010/main" val="1649772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 &amp; Ethics</a:t>
            </a:r>
            <a:endParaRPr lang="en-US" dirty="0"/>
          </a:p>
        </p:txBody>
      </p:sp>
      <p:sp>
        <p:nvSpPr>
          <p:cNvPr id="3" name="Content Placeholder 2"/>
          <p:cNvSpPr>
            <a:spLocks noGrp="1"/>
          </p:cNvSpPr>
          <p:nvPr>
            <p:ph idx="1"/>
          </p:nvPr>
        </p:nvSpPr>
        <p:spPr>
          <a:xfrm>
            <a:off x="457200" y="1600200"/>
            <a:ext cx="8229600" cy="4876800"/>
          </a:xfrm>
        </p:spPr>
        <p:txBody>
          <a:bodyPr>
            <a:normAutofit fontScale="25000" lnSpcReduction="20000"/>
          </a:bodyPr>
          <a:lstStyle/>
          <a:p>
            <a:r>
              <a:rPr lang="en-US" sz="9600" dirty="0" smtClean="0"/>
              <a:t>Do no harm</a:t>
            </a:r>
          </a:p>
          <a:p>
            <a:r>
              <a:rPr lang="en-US" sz="9600" dirty="0" smtClean="0"/>
              <a:t>Balance autonomy/self determination  vs. public safety</a:t>
            </a:r>
          </a:p>
          <a:p>
            <a:r>
              <a:rPr lang="en-US" sz="9600" dirty="0" smtClean="0"/>
              <a:t>Involvement of the client </a:t>
            </a:r>
          </a:p>
          <a:p>
            <a:pPr marL="0" indent="0">
              <a:buNone/>
            </a:pPr>
            <a:endParaRPr lang="en-US" sz="9600" dirty="0" smtClean="0"/>
          </a:p>
          <a:p>
            <a:pPr marL="0" indent="0">
              <a:buNone/>
            </a:pPr>
            <a:r>
              <a:rPr lang="en-US" sz="9600" dirty="0" smtClean="0"/>
              <a:t>Questions to ask the worker:  </a:t>
            </a:r>
            <a:endParaRPr lang="en-US" sz="9600" dirty="0"/>
          </a:p>
          <a:p>
            <a:r>
              <a:rPr lang="en-US" sz="9600" dirty="0"/>
              <a:t>How does </a:t>
            </a:r>
            <a:r>
              <a:rPr lang="en-US" sz="9600" dirty="0" smtClean="0"/>
              <a:t>taking/not taking this action serve </a:t>
            </a:r>
            <a:r>
              <a:rPr lang="en-US" sz="9600" dirty="0"/>
              <a:t>the client’s best interest?</a:t>
            </a:r>
          </a:p>
          <a:p>
            <a:r>
              <a:rPr lang="en-US" sz="9600" dirty="0"/>
              <a:t>What is the potential liability/risk to </a:t>
            </a:r>
            <a:r>
              <a:rPr lang="en-US" sz="9600" dirty="0" smtClean="0"/>
              <a:t>client/worker/agency/public in taking/not taking </a:t>
            </a:r>
            <a:r>
              <a:rPr lang="en-US" sz="9600" dirty="0"/>
              <a:t>this action?</a:t>
            </a:r>
          </a:p>
          <a:p>
            <a:pPr marL="0" indent="0">
              <a:buNone/>
            </a:pPr>
            <a:r>
              <a:rPr lang="en-US" sz="3800" dirty="0" smtClean="0"/>
              <a:t>	  </a:t>
            </a:r>
            <a:r>
              <a:rPr lang="en-US" sz="9600" dirty="0"/>
              <a:t>Law suit, media exposure, </a:t>
            </a:r>
            <a:r>
              <a:rPr lang="en-US" sz="9600" dirty="0" smtClean="0"/>
              <a:t>others get hurt.</a:t>
            </a:r>
          </a:p>
          <a:p>
            <a:r>
              <a:rPr lang="en-US" sz="9600" dirty="0"/>
              <a:t>W</a:t>
            </a:r>
            <a:r>
              <a:rPr lang="en-US" sz="9600" dirty="0" smtClean="0"/>
              <a:t>ill you be </a:t>
            </a:r>
            <a:r>
              <a:rPr lang="en-US" sz="9600" dirty="0"/>
              <a:t>able to sleep </a:t>
            </a:r>
            <a:r>
              <a:rPr lang="en-US" sz="9600" dirty="0" smtClean="0"/>
              <a:t>tonight with the decision you make?</a:t>
            </a:r>
            <a:endParaRPr lang="en-US" sz="9600" dirty="0"/>
          </a:p>
          <a:p>
            <a:endParaRPr lang="en-US" sz="9600" dirty="0" smtClean="0"/>
          </a:p>
          <a:p>
            <a:endParaRPr lang="en-US" dirty="0" smtClean="0"/>
          </a:p>
        </p:txBody>
      </p:sp>
      <p:sp>
        <p:nvSpPr>
          <p:cNvPr id="4" name="Slide Number Placeholder 3"/>
          <p:cNvSpPr>
            <a:spLocks noGrp="1"/>
          </p:cNvSpPr>
          <p:nvPr>
            <p:ph type="sldNum" sz="quarter" idx="12"/>
          </p:nvPr>
        </p:nvSpPr>
        <p:spPr/>
        <p:txBody>
          <a:bodyPr/>
          <a:lstStyle/>
          <a:p>
            <a:fld id="{265B2DF7-9FF4-4A55-87C8-D68597D527EE}" type="slidenum">
              <a:rPr lang="en-US" smtClean="0"/>
              <a:t>25</a:t>
            </a:fld>
            <a:endParaRPr lang="en-US"/>
          </a:p>
        </p:txBody>
      </p:sp>
    </p:spTree>
    <p:extLst>
      <p:ext uri="{BB962C8B-B14F-4D97-AF65-F5344CB8AC3E}">
        <p14:creationId xmlns:p14="http://schemas.microsoft.com/office/powerpoint/2010/main" val="3568979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Values and Ethics</a:t>
            </a:r>
            <a:br>
              <a:rPr lang="en-US" dirty="0" smtClean="0"/>
            </a:br>
            <a:r>
              <a:rPr lang="en-US" dirty="0" smtClean="0"/>
              <a:t>Mandated Actions</a:t>
            </a:r>
            <a:endParaRPr lang="en-US" dirty="0"/>
          </a:p>
        </p:txBody>
      </p:sp>
      <p:sp>
        <p:nvSpPr>
          <p:cNvPr id="3" name="Content Placeholder 2"/>
          <p:cNvSpPr>
            <a:spLocks noGrp="1"/>
          </p:cNvSpPr>
          <p:nvPr>
            <p:ph idx="1"/>
          </p:nvPr>
        </p:nvSpPr>
        <p:spPr/>
        <p:txBody>
          <a:bodyPr>
            <a:normAutofit/>
          </a:bodyPr>
          <a:lstStyle/>
          <a:p>
            <a:r>
              <a:rPr lang="en-US" dirty="0" smtClean="0"/>
              <a:t>Confidentiality</a:t>
            </a:r>
          </a:p>
          <a:p>
            <a:r>
              <a:rPr lang="en-US" dirty="0" smtClean="0"/>
              <a:t>Cross-reporting (law enforcement; child protective services; adult protective services)</a:t>
            </a:r>
          </a:p>
          <a:p>
            <a:r>
              <a:rPr lang="en-US" dirty="0" err="1" smtClean="0"/>
              <a:t>Tarasoff</a:t>
            </a:r>
            <a:r>
              <a:rPr lang="en-US" dirty="0" smtClean="0"/>
              <a:t>/duty to warn: varies state to state-defining who is required to warn &amp; under what circumstances.  </a:t>
            </a:r>
          </a:p>
        </p:txBody>
      </p:sp>
      <p:sp>
        <p:nvSpPr>
          <p:cNvPr id="4" name="Slide Number Placeholder 3"/>
          <p:cNvSpPr>
            <a:spLocks noGrp="1"/>
          </p:cNvSpPr>
          <p:nvPr>
            <p:ph type="sldNum" sz="quarter" idx="12"/>
          </p:nvPr>
        </p:nvSpPr>
        <p:spPr/>
        <p:txBody>
          <a:bodyPr/>
          <a:lstStyle/>
          <a:p>
            <a:fld id="{265B2DF7-9FF4-4A55-87C8-D68597D527EE}" type="slidenum">
              <a:rPr lang="en-US" smtClean="0"/>
              <a:t>26</a:t>
            </a:fld>
            <a:endParaRPr lang="en-US"/>
          </a:p>
        </p:txBody>
      </p:sp>
    </p:spTree>
    <p:extLst>
      <p:ext uri="{BB962C8B-B14F-4D97-AF65-F5344CB8AC3E}">
        <p14:creationId xmlns:p14="http://schemas.microsoft.com/office/powerpoint/2010/main" val="173849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Boundaries</a:t>
            </a:r>
            <a:endParaRPr lang="en-US" dirty="0"/>
          </a:p>
        </p:txBody>
      </p:sp>
      <p:sp>
        <p:nvSpPr>
          <p:cNvPr id="3" name="Content Placeholder 2"/>
          <p:cNvSpPr>
            <a:spLocks noGrp="1"/>
          </p:cNvSpPr>
          <p:nvPr>
            <p:ph idx="1"/>
          </p:nvPr>
        </p:nvSpPr>
        <p:spPr>
          <a:xfrm>
            <a:off x="457200" y="2057400"/>
            <a:ext cx="8229600" cy="1981200"/>
          </a:xfrm>
        </p:spPr>
        <p:txBody>
          <a:bodyPr>
            <a:normAutofit fontScale="92500" lnSpcReduction="20000"/>
          </a:bodyPr>
          <a:lstStyle/>
          <a:p>
            <a:r>
              <a:rPr lang="en-US" dirty="0" smtClean="0"/>
              <a:t>Over-identification </a:t>
            </a:r>
          </a:p>
          <a:p>
            <a:r>
              <a:rPr lang="en-US" dirty="0" smtClean="0"/>
              <a:t>Limit self-disclosure</a:t>
            </a:r>
          </a:p>
          <a:p>
            <a:r>
              <a:rPr lang="en-US" dirty="0" smtClean="0"/>
              <a:t>Maintain confidentiality </a:t>
            </a:r>
            <a:r>
              <a:rPr lang="en-US" u="sng" dirty="0" smtClean="0"/>
              <a:t>at all times</a:t>
            </a:r>
          </a:p>
          <a:p>
            <a:r>
              <a:rPr lang="en-US" dirty="0"/>
              <a:t>No dual relationships</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27</a:t>
            </a:fld>
            <a:endParaRPr lang="en-US"/>
          </a:p>
        </p:txBody>
      </p:sp>
    </p:spTree>
    <p:extLst>
      <p:ext uri="{BB962C8B-B14F-4D97-AF65-F5344CB8AC3E}">
        <p14:creationId xmlns:p14="http://schemas.microsoft.com/office/powerpoint/2010/main" val="39297840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 y="-15240"/>
            <a:ext cx="8229600" cy="1143000"/>
          </a:xfrm>
        </p:spPr>
        <p:txBody>
          <a:bodyPr>
            <a:normAutofit/>
          </a:bodyPr>
          <a:lstStyle/>
          <a:p>
            <a:r>
              <a:rPr lang="en-US" dirty="0" smtClean="0"/>
              <a:t>Case Consultation Exercise</a:t>
            </a:r>
            <a:endParaRPr lang="en-US" dirty="0"/>
          </a:p>
        </p:txBody>
      </p:sp>
      <p:sp>
        <p:nvSpPr>
          <p:cNvPr id="3" name="TextBox 2"/>
          <p:cNvSpPr txBox="1"/>
          <p:nvPr/>
        </p:nvSpPr>
        <p:spPr>
          <a:xfrm>
            <a:off x="381000" y="1143000"/>
            <a:ext cx="8458200" cy="4893647"/>
          </a:xfrm>
          <a:prstGeom prst="rect">
            <a:avLst/>
          </a:prstGeom>
          <a:noFill/>
        </p:spPr>
        <p:txBody>
          <a:bodyPr wrap="square" rtlCol="0">
            <a:spAutoFit/>
          </a:bodyPr>
          <a:lstStyle/>
          <a:p>
            <a:r>
              <a:rPr lang="en-US" sz="2400" dirty="0" smtClean="0"/>
              <a:t>After reviewing the scenarios, discuss at your tables these questions:</a:t>
            </a:r>
          </a:p>
          <a:p>
            <a:pPr marL="685800" lvl="0" indent="-457200">
              <a:buFont typeface="+mj-lt"/>
              <a:buAutoNum type="arabicPeriod"/>
            </a:pPr>
            <a:r>
              <a:rPr lang="en-US" sz="2400" dirty="0" smtClean="0"/>
              <a:t>What  element(s) of APS practice need(s) to be addressed(</a:t>
            </a:r>
            <a:r>
              <a:rPr lang="en-US" sz="2400" dirty="0">
                <a:solidFill>
                  <a:prstClr val="black"/>
                </a:solidFill>
              </a:rPr>
              <a:t>Mandated </a:t>
            </a:r>
            <a:r>
              <a:rPr lang="en-US" sz="2400" dirty="0" smtClean="0">
                <a:solidFill>
                  <a:prstClr val="black"/>
                </a:solidFill>
              </a:rPr>
              <a:t>actions/reporting; Values </a:t>
            </a:r>
            <a:r>
              <a:rPr lang="en-US" sz="2400" dirty="0">
                <a:solidFill>
                  <a:prstClr val="black"/>
                </a:solidFill>
              </a:rPr>
              <a:t>and </a:t>
            </a:r>
            <a:r>
              <a:rPr lang="en-US" sz="2400" dirty="0" smtClean="0">
                <a:solidFill>
                  <a:prstClr val="black"/>
                </a:solidFill>
              </a:rPr>
              <a:t>ethics; Best </a:t>
            </a:r>
            <a:r>
              <a:rPr lang="en-US" sz="2400" dirty="0">
                <a:solidFill>
                  <a:prstClr val="black"/>
                </a:solidFill>
              </a:rPr>
              <a:t>interest of the </a:t>
            </a:r>
            <a:r>
              <a:rPr lang="en-US" sz="2400" dirty="0" smtClean="0">
                <a:solidFill>
                  <a:prstClr val="black"/>
                </a:solidFill>
              </a:rPr>
              <a:t>client; Professional boundaries; Skill </a:t>
            </a:r>
            <a:r>
              <a:rPr lang="en-US" sz="2400" dirty="0">
                <a:solidFill>
                  <a:prstClr val="black"/>
                </a:solidFill>
              </a:rPr>
              <a:t>practice/role </a:t>
            </a:r>
            <a:r>
              <a:rPr lang="en-US" sz="2400" dirty="0" smtClean="0">
                <a:solidFill>
                  <a:prstClr val="black"/>
                </a:solidFill>
              </a:rPr>
              <a:t>play; Affirmation </a:t>
            </a:r>
            <a:r>
              <a:rPr lang="en-US" sz="2400" dirty="0">
                <a:solidFill>
                  <a:prstClr val="black"/>
                </a:solidFill>
              </a:rPr>
              <a:t>and support of </a:t>
            </a:r>
            <a:r>
              <a:rPr lang="en-US" sz="2400" dirty="0" smtClean="0">
                <a:solidFill>
                  <a:prstClr val="black"/>
                </a:solidFill>
              </a:rPr>
              <a:t>worker; Debrief </a:t>
            </a:r>
            <a:r>
              <a:rPr lang="en-US" sz="2400" dirty="0">
                <a:solidFill>
                  <a:prstClr val="black"/>
                </a:solidFill>
              </a:rPr>
              <a:t>trauma with </a:t>
            </a:r>
            <a:r>
              <a:rPr lang="en-US" sz="2400" dirty="0" smtClean="0">
                <a:solidFill>
                  <a:prstClr val="black"/>
                </a:solidFill>
              </a:rPr>
              <a:t>worker)</a:t>
            </a:r>
            <a:endParaRPr lang="en-US" sz="2400" dirty="0">
              <a:solidFill>
                <a:prstClr val="black"/>
              </a:solidFill>
            </a:endParaRPr>
          </a:p>
          <a:p>
            <a:pPr marL="342900" indent="-342900">
              <a:buAutoNum type="arabicParenR"/>
            </a:pPr>
            <a:endParaRPr lang="en-US" sz="2400" dirty="0" smtClean="0"/>
          </a:p>
          <a:p>
            <a:pPr marL="685800" lvl="0" indent="-457200">
              <a:buFont typeface="+mj-lt"/>
              <a:buAutoNum type="arabicPeriod" startAt="2"/>
            </a:pPr>
            <a:r>
              <a:rPr lang="en-US" sz="2400" i="1" dirty="0" smtClean="0">
                <a:solidFill>
                  <a:prstClr val="black"/>
                </a:solidFill>
              </a:rPr>
              <a:t>What might you say/information would you provide to assist your worker to learn from this case scenario?</a:t>
            </a:r>
          </a:p>
          <a:p>
            <a:pPr marL="228600" lvl="0"/>
            <a:endParaRPr lang="en-US" sz="2400" i="1" dirty="0" smtClean="0">
              <a:solidFill>
                <a:prstClr val="black"/>
              </a:solidFill>
            </a:endParaRPr>
          </a:p>
          <a:p>
            <a:pPr marL="685800" lvl="0" indent="-457200">
              <a:buFont typeface="+mj-lt"/>
              <a:buAutoNum type="arabicPeriod" startAt="2"/>
            </a:pPr>
            <a:r>
              <a:rPr lang="en-US" sz="2400" dirty="0" smtClean="0"/>
              <a:t>Which evidence-based practice </a:t>
            </a:r>
            <a:r>
              <a:rPr lang="en-US" sz="2400" dirty="0"/>
              <a:t> </a:t>
            </a:r>
            <a:r>
              <a:rPr lang="en-US" sz="2400" dirty="0" smtClean="0"/>
              <a:t>technique(s) might you suggest in working with the client?</a:t>
            </a:r>
            <a:endParaRPr lang="en-US" sz="2400" dirty="0"/>
          </a:p>
        </p:txBody>
      </p:sp>
      <p:sp>
        <p:nvSpPr>
          <p:cNvPr id="4" name="Slide Number Placeholder 3"/>
          <p:cNvSpPr>
            <a:spLocks noGrp="1"/>
          </p:cNvSpPr>
          <p:nvPr>
            <p:ph type="sldNum" sz="quarter" idx="12"/>
          </p:nvPr>
        </p:nvSpPr>
        <p:spPr/>
        <p:txBody>
          <a:bodyPr/>
          <a:lstStyle/>
          <a:p>
            <a:fld id="{265B2DF7-9FF4-4A55-87C8-D68597D527EE}" type="slidenum">
              <a:rPr lang="en-US" smtClean="0"/>
              <a:t>28</a:t>
            </a:fld>
            <a:endParaRPr lang="en-US"/>
          </a:p>
        </p:txBody>
      </p:sp>
    </p:spTree>
    <p:extLst>
      <p:ext uri="{BB962C8B-B14F-4D97-AF65-F5344CB8AC3E}">
        <p14:creationId xmlns:p14="http://schemas.microsoft.com/office/powerpoint/2010/main" val="3809700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Supportive Supervision</a:t>
            </a:r>
            <a:endParaRPr lang="en-US" dirty="0"/>
          </a:p>
        </p:txBody>
      </p:sp>
      <p:sp>
        <p:nvSpPr>
          <p:cNvPr id="3" name="Content Placeholder 2"/>
          <p:cNvSpPr>
            <a:spLocks noGrp="1"/>
          </p:cNvSpPr>
          <p:nvPr>
            <p:ph idx="1"/>
          </p:nvPr>
        </p:nvSpPr>
        <p:spPr>
          <a:xfrm>
            <a:off x="457200" y="1752600"/>
            <a:ext cx="8229600" cy="3733800"/>
          </a:xfrm>
        </p:spPr>
        <p:txBody>
          <a:bodyPr>
            <a:normAutofit lnSpcReduction="10000"/>
          </a:bodyPr>
          <a:lstStyle/>
          <a:p>
            <a:pPr marL="0" indent="0">
              <a:buNone/>
            </a:pPr>
            <a:r>
              <a:rPr lang="en-US" dirty="0" smtClean="0"/>
              <a:t>This role creates the working “culture” for the APS unit</a:t>
            </a:r>
          </a:p>
          <a:p>
            <a:pPr marL="0" indent="0">
              <a:buNone/>
            </a:pPr>
            <a:endParaRPr lang="en-US" dirty="0" smtClean="0"/>
          </a:p>
          <a:p>
            <a:r>
              <a:rPr lang="en-US" dirty="0" smtClean="0"/>
              <a:t>Promote physical/emotional well-being</a:t>
            </a:r>
          </a:p>
          <a:p>
            <a:r>
              <a:rPr lang="en-US" dirty="0" smtClean="0"/>
              <a:t>Create an environment of safety &amp; trust</a:t>
            </a:r>
          </a:p>
          <a:p>
            <a:r>
              <a:rPr lang="en-US" dirty="0" smtClean="0"/>
              <a:t>Encourage self-efficacy</a:t>
            </a:r>
          </a:p>
          <a:p>
            <a:r>
              <a:rPr lang="en-US" dirty="0" smtClean="0"/>
              <a:t>Modeling integrity &amp; humility</a:t>
            </a:r>
          </a:p>
          <a:p>
            <a:endParaRPr lang="en-US" dirty="0" smtClean="0"/>
          </a:p>
          <a:p>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29</a:t>
            </a:fld>
            <a:endParaRPr lang="en-US"/>
          </a:p>
        </p:txBody>
      </p:sp>
    </p:spTree>
    <p:extLst>
      <p:ext uri="{BB962C8B-B14F-4D97-AF65-F5344CB8AC3E}">
        <p14:creationId xmlns:p14="http://schemas.microsoft.com/office/powerpoint/2010/main" val="1169398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Who’s in the Room?</a:t>
            </a:r>
            <a:endParaRPr lang="en-US" dirty="0"/>
          </a:p>
        </p:txBody>
      </p:sp>
      <p:sp>
        <p:nvSpPr>
          <p:cNvPr id="3" name="TextBox 2"/>
          <p:cNvSpPr txBox="1"/>
          <p:nvPr/>
        </p:nvSpPr>
        <p:spPr>
          <a:xfrm>
            <a:off x="508000" y="1600200"/>
            <a:ext cx="8458200" cy="4031873"/>
          </a:xfrm>
          <a:prstGeom prst="rect">
            <a:avLst/>
          </a:prstGeom>
          <a:noFill/>
        </p:spPr>
        <p:txBody>
          <a:bodyPr wrap="square" rtlCol="0">
            <a:spAutoFit/>
          </a:bodyPr>
          <a:lstStyle/>
          <a:p>
            <a:r>
              <a:rPr lang="en-US" sz="3200" dirty="0" smtClean="0"/>
              <a:t>How many people here are have promoted from</a:t>
            </a:r>
          </a:p>
          <a:p>
            <a:r>
              <a:rPr lang="en-US" sz="3200" dirty="0" smtClean="0"/>
              <a:t>APS worker to APS supervisor? </a:t>
            </a:r>
          </a:p>
          <a:p>
            <a:endParaRPr lang="en-US" sz="3200" dirty="0"/>
          </a:p>
          <a:p>
            <a:r>
              <a:rPr lang="en-US" sz="3200" dirty="0" smtClean="0"/>
              <a:t>How many people here became an APS supervisor from another area/discipline?</a:t>
            </a:r>
          </a:p>
          <a:p>
            <a:endParaRPr lang="en-US" sz="3200" dirty="0"/>
          </a:p>
          <a:p>
            <a:r>
              <a:rPr lang="en-US" sz="3200" dirty="0" smtClean="0"/>
              <a:t>How many people have been an APS supervisor for less than one year?</a:t>
            </a:r>
            <a:endParaRPr lang="en-US" sz="3200" dirty="0"/>
          </a:p>
        </p:txBody>
      </p:sp>
      <p:sp>
        <p:nvSpPr>
          <p:cNvPr id="4" name="Slide Number Placeholder 3"/>
          <p:cNvSpPr>
            <a:spLocks noGrp="1"/>
          </p:cNvSpPr>
          <p:nvPr>
            <p:ph type="sldNum" sz="quarter" idx="12"/>
          </p:nvPr>
        </p:nvSpPr>
        <p:spPr/>
        <p:txBody>
          <a:bodyPr/>
          <a:lstStyle/>
          <a:p>
            <a:fld id="{265B2DF7-9FF4-4A55-87C8-D68597D527EE}" type="slidenum">
              <a:rPr lang="en-US" smtClean="0"/>
              <a:t>3</a:t>
            </a:fld>
            <a:endParaRPr lang="en-US"/>
          </a:p>
        </p:txBody>
      </p:sp>
    </p:spTree>
    <p:extLst>
      <p:ext uri="{BB962C8B-B14F-4D97-AF65-F5344CB8AC3E}">
        <p14:creationId xmlns:p14="http://schemas.microsoft.com/office/powerpoint/2010/main" val="34605235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299" y="38100"/>
            <a:ext cx="8229600" cy="1143000"/>
          </a:xfrm>
        </p:spPr>
        <p:txBody>
          <a:bodyPr>
            <a:normAutofit/>
          </a:bodyPr>
          <a:lstStyle/>
          <a:p>
            <a:r>
              <a:rPr lang="en-US" dirty="0" smtClean="0"/>
              <a:t>Promote well-being</a:t>
            </a:r>
            <a:endParaRPr lang="en-US" dirty="0"/>
          </a:p>
        </p:txBody>
      </p:sp>
      <p:sp>
        <p:nvSpPr>
          <p:cNvPr id="3" name="Content Placeholder 2"/>
          <p:cNvSpPr>
            <a:spLocks noGrp="1"/>
          </p:cNvSpPr>
          <p:nvPr>
            <p:ph idx="1"/>
          </p:nvPr>
        </p:nvSpPr>
        <p:spPr>
          <a:xfrm>
            <a:off x="408941" y="1219200"/>
            <a:ext cx="8229600" cy="2286000"/>
          </a:xfrm>
        </p:spPr>
        <p:txBody>
          <a:bodyPr>
            <a:normAutofit/>
          </a:bodyPr>
          <a:lstStyle/>
          <a:p>
            <a:r>
              <a:rPr lang="en-US" dirty="0" smtClean="0"/>
              <a:t>Review </a:t>
            </a:r>
          </a:p>
          <a:p>
            <a:pPr lvl="1"/>
            <a:r>
              <a:rPr lang="en-US" dirty="0" smtClean="0"/>
              <a:t>Agency policies</a:t>
            </a:r>
          </a:p>
          <a:p>
            <a:pPr lvl="1"/>
            <a:r>
              <a:rPr lang="en-US" dirty="0" smtClean="0"/>
              <a:t>High risk situations/neighborhoods</a:t>
            </a:r>
          </a:p>
          <a:p>
            <a:pPr lvl="1"/>
            <a:r>
              <a:rPr lang="en-US" dirty="0" smtClean="0"/>
              <a:t>Hazards cited in the case referral</a:t>
            </a:r>
            <a:endParaRPr lang="en-US" dirty="0"/>
          </a:p>
          <a:p>
            <a:pPr marL="457200" lvl="1" indent="0">
              <a:buNone/>
            </a:pP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30</a:t>
            </a:fld>
            <a:endParaRPr lang="en-US"/>
          </a:p>
        </p:txBody>
      </p:sp>
      <p:sp>
        <p:nvSpPr>
          <p:cNvPr id="5" name="TextBox 4"/>
          <p:cNvSpPr txBox="1"/>
          <p:nvPr/>
        </p:nvSpPr>
        <p:spPr>
          <a:xfrm>
            <a:off x="381000" y="3657600"/>
            <a:ext cx="5542286" cy="1508105"/>
          </a:xfrm>
          <a:prstGeom prst="rect">
            <a:avLst/>
          </a:prstGeom>
          <a:noFill/>
        </p:spPr>
        <p:txBody>
          <a:bodyPr wrap="none" rtlCol="0">
            <a:spAutoFit/>
          </a:bodyPr>
          <a:lstStyle/>
          <a:p>
            <a:pPr marL="457200" indent="-457200">
              <a:buFont typeface="Arial" pitchFamily="34" charset="0"/>
              <a:buChar char="•"/>
            </a:pPr>
            <a:r>
              <a:rPr lang="en-US" sz="3200" dirty="0" smtClean="0"/>
              <a:t>Coordinate resources</a:t>
            </a:r>
          </a:p>
          <a:p>
            <a:pPr lvl="1"/>
            <a:r>
              <a:rPr lang="en-US" sz="3200" dirty="0" smtClean="0"/>
              <a:t>--</a:t>
            </a:r>
            <a:r>
              <a:rPr lang="en-US" sz="2800" dirty="0" smtClean="0"/>
              <a:t>cell phones, laptops, GPS</a:t>
            </a:r>
          </a:p>
          <a:p>
            <a:pPr lvl="1"/>
            <a:r>
              <a:rPr lang="en-US" sz="2800" dirty="0" smtClean="0"/>
              <a:t>-- emergency roadside assistance </a:t>
            </a:r>
          </a:p>
        </p:txBody>
      </p:sp>
      <p:sp>
        <p:nvSpPr>
          <p:cNvPr id="6" name="TextBox 5"/>
          <p:cNvSpPr txBox="1"/>
          <p:nvPr/>
        </p:nvSpPr>
        <p:spPr>
          <a:xfrm>
            <a:off x="400050" y="5575012"/>
            <a:ext cx="5695855" cy="584775"/>
          </a:xfrm>
          <a:prstGeom prst="rect">
            <a:avLst/>
          </a:prstGeom>
          <a:noFill/>
        </p:spPr>
        <p:txBody>
          <a:bodyPr wrap="none" rtlCol="0">
            <a:spAutoFit/>
          </a:bodyPr>
          <a:lstStyle/>
          <a:p>
            <a:pPr marL="285750" indent="-285750">
              <a:buFont typeface="Arial" pitchFamily="34" charset="0"/>
              <a:buChar char="•"/>
            </a:pPr>
            <a:r>
              <a:rPr lang="en-US" sz="3200" dirty="0" smtClean="0"/>
              <a:t> Encourage and </a:t>
            </a:r>
            <a:r>
              <a:rPr lang="en-US" sz="3200" u="sng" dirty="0" smtClean="0"/>
              <a:t>model</a:t>
            </a:r>
            <a:r>
              <a:rPr lang="en-US" sz="3200" dirty="0" smtClean="0"/>
              <a:t> self-care</a:t>
            </a:r>
            <a:endParaRPr lang="en-US" sz="3200" dirty="0"/>
          </a:p>
        </p:txBody>
      </p:sp>
    </p:spTree>
    <p:extLst>
      <p:ext uri="{BB962C8B-B14F-4D97-AF65-F5344CB8AC3E}">
        <p14:creationId xmlns:p14="http://schemas.microsoft.com/office/powerpoint/2010/main" val="4122819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Promote Safety and Trust</a:t>
            </a:r>
            <a:endParaRPr lang="en-US" dirty="0"/>
          </a:p>
        </p:txBody>
      </p:sp>
      <p:sp>
        <p:nvSpPr>
          <p:cNvPr id="3" name="Content Placeholder 2"/>
          <p:cNvSpPr>
            <a:spLocks noGrp="1"/>
          </p:cNvSpPr>
          <p:nvPr>
            <p:ph idx="1"/>
          </p:nvPr>
        </p:nvSpPr>
        <p:spPr>
          <a:xfrm>
            <a:off x="457200" y="1676400"/>
            <a:ext cx="8229600" cy="4038600"/>
          </a:xfrm>
        </p:spPr>
        <p:txBody>
          <a:bodyPr>
            <a:normAutofit/>
          </a:bodyPr>
          <a:lstStyle/>
          <a:p>
            <a:r>
              <a:rPr lang="en-US" dirty="0" smtClean="0"/>
              <a:t>Communication is collaborative</a:t>
            </a:r>
          </a:p>
          <a:p>
            <a:pPr lvl="1"/>
            <a:r>
              <a:rPr lang="en-US" dirty="0" smtClean="0"/>
              <a:t>Invite comment and discussion</a:t>
            </a:r>
          </a:p>
          <a:p>
            <a:pPr lvl="1"/>
            <a:r>
              <a:rPr lang="en-US" dirty="0" smtClean="0"/>
              <a:t>Avoid becoming defensive</a:t>
            </a:r>
          </a:p>
          <a:p>
            <a:pPr lvl="1"/>
            <a:r>
              <a:rPr lang="en-US" dirty="0" smtClean="0"/>
              <a:t>Maintain </a:t>
            </a:r>
            <a:r>
              <a:rPr lang="en-US" dirty="0"/>
              <a:t>confidential communication (unless it violates agency policy</a:t>
            </a:r>
            <a:r>
              <a:rPr lang="en-US" dirty="0" smtClean="0"/>
              <a:t>)</a:t>
            </a:r>
            <a:r>
              <a:rPr lang="en-US" dirty="0"/>
              <a:t> </a:t>
            </a:r>
            <a:endParaRPr lang="en-US" dirty="0" smtClean="0"/>
          </a:p>
          <a:p>
            <a:pPr lvl="1"/>
            <a:r>
              <a:rPr lang="en-US" dirty="0" smtClean="0"/>
              <a:t>Speak respectfully </a:t>
            </a:r>
            <a:r>
              <a:rPr lang="en-US" u="sng" dirty="0" smtClean="0"/>
              <a:t>of everyone </a:t>
            </a:r>
            <a:r>
              <a:rPr lang="en-US" dirty="0" smtClean="0"/>
              <a:t>(including those with whom you disagree/don’t like)</a:t>
            </a:r>
          </a:p>
          <a:p>
            <a:pPr lvl="1"/>
            <a:endParaRPr lang="en-US" dirty="0" smtClean="0"/>
          </a:p>
          <a:p>
            <a:pPr lvl="1"/>
            <a:endParaRPr lang="en-US" dirty="0"/>
          </a:p>
          <a:p>
            <a:pPr marL="457200" lvl="1" indent="0">
              <a:buNone/>
            </a:pP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31</a:t>
            </a:fld>
            <a:endParaRPr lang="en-US"/>
          </a:p>
        </p:txBody>
      </p:sp>
    </p:spTree>
    <p:extLst>
      <p:ext uri="{BB962C8B-B14F-4D97-AF65-F5344CB8AC3E}">
        <p14:creationId xmlns:p14="http://schemas.microsoft.com/office/powerpoint/2010/main" val="714767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Strength-Based Practice</a:t>
            </a:r>
            <a:endParaRPr lang="en-US" dirty="0"/>
          </a:p>
        </p:txBody>
      </p:sp>
      <p:sp>
        <p:nvSpPr>
          <p:cNvPr id="3" name="Content Placeholder 2"/>
          <p:cNvSpPr>
            <a:spLocks noGrp="1"/>
          </p:cNvSpPr>
          <p:nvPr>
            <p:ph idx="1"/>
          </p:nvPr>
        </p:nvSpPr>
        <p:spPr>
          <a:xfrm>
            <a:off x="457200" y="1600201"/>
            <a:ext cx="8229600" cy="2667000"/>
          </a:xfrm>
        </p:spPr>
        <p:txBody>
          <a:bodyPr>
            <a:normAutofit lnSpcReduction="10000"/>
          </a:bodyPr>
          <a:lstStyle/>
          <a:p>
            <a:r>
              <a:rPr lang="en-US" dirty="0" smtClean="0"/>
              <a:t>Use strength-based language (empathy, inclusion, optimism; hope)</a:t>
            </a:r>
          </a:p>
          <a:p>
            <a:r>
              <a:rPr lang="en-US" dirty="0" smtClean="0"/>
              <a:t>Make your workers’ development a priority in your everyday work life</a:t>
            </a:r>
          </a:p>
          <a:p>
            <a:r>
              <a:rPr lang="en-US" dirty="0" smtClean="0"/>
              <a:t>Remain humble and teachable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32</a:t>
            </a:fld>
            <a:endParaRPr lang="en-US"/>
          </a:p>
        </p:txBody>
      </p:sp>
    </p:spTree>
    <p:extLst>
      <p:ext uri="{BB962C8B-B14F-4D97-AF65-F5344CB8AC3E}">
        <p14:creationId xmlns:p14="http://schemas.microsoft.com/office/powerpoint/2010/main" val="9795206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Supportive Supervision</a:t>
            </a:r>
            <a:br>
              <a:rPr lang="en-US" dirty="0" smtClean="0"/>
            </a:br>
            <a:r>
              <a:rPr lang="en-US" dirty="0" smtClean="0"/>
              <a:t>Debriefing Trauma</a:t>
            </a:r>
            <a:endParaRPr lang="en-US" dirty="0"/>
          </a:p>
        </p:txBody>
      </p:sp>
      <p:sp>
        <p:nvSpPr>
          <p:cNvPr id="3" name="Content Placeholder 2"/>
          <p:cNvSpPr>
            <a:spLocks noGrp="1"/>
          </p:cNvSpPr>
          <p:nvPr>
            <p:ph idx="1"/>
          </p:nvPr>
        </p:nvSpPr>
        <p:spPr>
          <a:xfrm>
            <a:off x="457200" y="1600201"/>
            <a:ext cx="8229600" cy="1524000"/>
          </a:xfrm>
        </p:spPr>
        <p:txBody>
          <a:bodyPr>
            <a:normAutofit lnSpcReduction="10000"/>
          </a:bodyPr>
          <a:lstStyle/>
          <a:p>
            <a:pPr marL="0" indent="0">
              <a:buNone/>
            </a:pPr>
            <a:r>
              <a:rPr lang="en-US" dirty="0" smtClean="0"/>
              <a:t>Trauma-psychological or emotional injury caused by exposure to a deeply disturbing event.</a:t>
            </a:r>
          </a:p>
        </p:txBody>
      </p:sp>
      <p:sp>
        <p:nvSpPr>
          <p:cNvPr id="4" name="Slide Number Placeholder 3"/>
          <p:cNvSpPr>
            <a:spLocks noGrp="1"/>
          </p:cNvSpPr>
          <p:nvPr>
            <p:ph type="sldNum" sz="quarter" idx="12"/>
          </p:nvPr>
        </p:nvSpPr>
        <p:spPr/>
        <p:txBody>
          <a:bodyPr/>
          <a:lstStyle/>
          <a:p>
            <a:fld id="{265B2DF7-9FF4-4A55-87C8-D68597D527EE}" type="slidenum">
              <a:rPr lang="en-US" smtClean="0"/>
              <a:t>33</a:t>
            </a:fld>
            <a:endParaRPr lang="en-US"/>
          </a:p>
        </p:txBody>
      </p:sp>
      <p:sp>
        <p:nvSpPr>
          <p:cNvPr id="5" name="TextBox 4"/>
          <p:cNvSpPr txBox="1"/>
          <p:nvPr/>
        </p:nvSpPr>
        <p:spPr>
          <a:xfrm>
            <a:off x="933450" y="3229630"/>
            <a:ext cx="5854167" cy="1815882"/>
          </a:xfrm>
          <a:prstGeom prst="rect">
            <a:avLst/>
          </a:prstGeom>
          <a:noFill/>
        </p:spPr>
        <p:txBody>
          <a:bodyPr wrap="none" rtlCol="0">
            <a:spAutoFit/>
          </a:bodyPr>
          <a:lstStyle/>
          <a:p>
            <a:pPr marL="457200" indent="-457200">
              <a:buFont typeface="Arial" pitchFamily="34" charset="0"/>
              <a:buChar char="•"/>
            </a:pPr>
            <a:r>
              <a:rPr lang="en-US" sz="2800" dirty="0" smtClean="0"/>
              <a:t>Ensure the well-being of the worker</a:t>
            </a:r>
          </a:p>
          <a:p>
            <a:pPr marL="457200" indent="-457200">
              <a:buFont typeface="Arial" pitchFamily="34" charset="0"/>
              <a:buChar char="•"/>
            </a:pPr>
            <a:r>
              <a:rPr lang="en-US" sz="2800" dirty="0" smtClean="0"/>
              <a:t>Appreciate silence</a:t>
            </a:r>
          </a:p>
          <a:p>
            <a:pPr marL="457200" indent="-457200">
              <a:buFont typeface="Arial" pitchFamily="34" charset="0"/>
              <a:buChar char="•"/>
            </a:pPr>
            <a:r>
              <a:rPr lang="en-US" sz="2800" dirty="0" smtClean="0"/>
              <a:t>Allow tears and venting</a:t>
            </a:r>
          </a:p>
          <a:p>
            <a:pPr marL="457200" indent="-457200">
              <a:buFont typeface="Arial" pitchFamily="34" charset="0"/>
              <a:buChar char="•"/>
            </a:pPr>
            <a:endParaRPr lang="en-US" sz="2800" dirty="0"/>
          </a:p>
        </p:txBody>
      </p:sp>
    </p:spTree>
    <p:extLst>
      <p:ext uri="{BB962C8B-B14F-4D97-AF65-F5344CB8AC3E}">
        <p14:creationId xmlns:p14="http://schemas.microsoft.com/office/powerpoint/2010/main" val="19796884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Supportive Consultation Role Play</a:t>
            </a:r>
            <a:br>
              <a:rPr lang="en-US" dirty="0" smtClean="0"/>
            </a:br>
            <a:endParaRPr lang="en-US" dirty="0"/>
          </a:p>
        </p:txBody>
      </p:sp>
      <p:sp>
        <p:nvSpPr>
          <p:cNvPr id="3" name="Content Placeholder 2"/>
          <p:cNvSpPr>
            <a:spLocks noGrp="1"/>
          </p:cNvSpPr>
          <p:nvPr>
            <p:ph idx="1"/>
          </p:nvPr>
        </p:nvSpPr>
        <p:spPr>
          <a:xfrm>
            <a:off x="609600" y="1219200"/>
            <a:ext cx="8229600" cy="5105400"/>
          </a:xfrm>
        </p:spPr>
        <p:txBody>
          <a:bodyPr/>
          <a:lstStyle/>
          <a:p>
            <a:pPr marL="0" indent="0">
              <a:buNone/>
            </a:pPr>
            <a:r>
              <a:rPr lang="en-US" dirty="0"/>
              <a:t>At your tables, review the </a:t>
            </a:r>
            <a:r>
              <a:rPr lang="en-US" dirty="0" smtClean="0"/>
              <a:t>supportive consultation scenarios.  </a:t>
            </a:r>
          </a:p>
          <a:p>
            <a:pPr marL="0" indent="0">
              <a:buNone/>
            </a:pPr>
            <a:r>
              <a:rPr lang="en-US" dirty="0" smtClean="0"/>
              <a:t>Select a person to be the supervisor and another to be the worker.   </a:t>
            </a:r>
          </a:p>
          <a:p>
            <a:pPr marL="0" indent="0">
              <a:buNone/>
            </a:pPr>
            <a:r>
              <a:rPr lang="en-US" dirty="0" smtClean="0"/>
              <a:t>The remaining participants should observe the interaction </a:t>
            </a:r>
            <a:endParaRPr lang="en-US" sz="2400" dirty="0"/>
          </a:p>
          <a:p>
            <a:pPr marL="457200" indent="-457200">
              <a:buFont typeface="+mj-lt"/>
              <a:buAutoNum type="arabicPeriod"/>
            </a:pPr>
            <a:r>
              <a:rPr lang="en-US" sz="2400" dirty="0" smtClean="0"/>
              <a:t>How does the supervisor promote the well-being of the worker</a:t>
            </a:r>
          </a:p>
          <a:p>
            <a:pPr marL="457200" indent="-457200">
              <a:buFont typeface="+mj-lt"/>
              <a:buAutoNum type="arabicPeriod"/>
            </a:pPr>
            <a:r>
              <a:rPr lang="en-US" sz="2400" dirty="0" smtClean="0"/>
              <a:t>How does the supervisor use silences</a:t>
            </a:r>
          </a:p>
          <a:p>
            <a:pPr marL="0" indent="0">
              <a:buNone/>
            </a:pPr>
            <a:endParaRPr lang="en-US" sz="2400" dirty="0" smtClean="0"/>
          </a:p>
          <a:p>
            <a:pPr marL="457200" indent="-457200">
              <a:buFont typeface="+mj-lt"/>
              <a:buAutoNum type="arabicPeriod"/>
            </a:pPr>
            <a:endParaRPr lang="en-US" sz="2400" dirty="0" smtClean="0"/>
          </a:p>
          <a:p>
            <a:pPr marL="0" indent="0">
              <a:buNone/>
            </a:pPr>
            <a:endParaRPr lang="en-US" sz="2400" dirty="0" smtClean="0"/>
          </a:p>
          <a:p>
            <a:pPr marL="0" indent="0">
              <a:buNone/>
            </a:pPr>
            <a:endParaRPr lang="en-US" sz="2400" dirty="0" smtClean="0"/>
          </a:p>
          <a:p>
            <a:pPr marL="0" indent="0">
              <a:buNone/>
            </a:pPr>
            <a:endParaRPr lang="en-US" sz="2400"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34</a:t>
            </a:fld>
            <a:endParaRPr lang="en-US"/>
          </a:p>
        </p:txBody>
      </p:sp>
    </p:spTree>
    <p:extLst>
      <p:ext uri="{BB962C8B-B14F-4D97-AF65-F5344CB8AC3E}">
        <p14:creationId xmlns:p14="http://schemas.microsoft.com/office/powerpoint/2010/main" val="19583051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Administrative Role</a:t>
            </a:r>
            <a:br>
              <a:rPr lang="en-US" dirty="0" smtClean="0"/>
            </a:br>
            <a:r>
              <a:rPr lang="en-US" sz="2200" dirty="0" err="1"/>
              <a:t>K</a:t>
            </a:r>
            <a:r>
              <a:rPr lang="en-US" sz="2200" dirty="0" err="1" smtClean="0"/>
              <a:t>adushin</a:t>
            </a:r>
            <a:r>
              <a:rPr lang="en-US" sz="2200" dirty="0" smtClean="0"/>
              <a:t> &amp; </a:t>
            </a:r>
            <a:r>
              <a:rPr lang="en-US" sz="2200" dirty="0" err="1" smtClean="0"/>
              <a:t>Harkness</a:t>
            </a:r>
            <a:r>
              <a:rPr lang="en-US" sz="2200" dirty="0" smtClean="0"/>
              <a:t> (2002)</a:t>
            </a:r>
            <a:endParaRPr lang="en-US" sz="2200" dirty="0"/>
          </a:p>
        </p:txBody>
      </p:sp>
      <p:sp>
        <p:nvSpPr>
          <p:cNvPr id="3" name="Content Placeholder 2"/>
          <p:cNvSpPr>
            <a:spLocks noGrp="1"/>
          </p:cNvSpPr>
          <p:nvPr>
            <p:ph idx="1"/>
          </p:nvPr>
        </p:nvSpPr>
        <p:spPr>
          <a:xfrm>
            <a:off x="457200" y="1600200"/>
            <a:ext cx="8229600" cy="3962399"/>
          </a:xfrm>
        </p:spPr>
        <p:txBody>
          <a:bodyPr>
            <a:normAutofit fontScale="70000" lnSpcReduction="20000"/>
          </a:bodyPr>
          <a:lstStyle/>
          <a:p>
            <a:pPr marL="0" indent="0">
              <a:buNone/>
            </a:pPr>
            <a:r>
              <a:rPr lang="en-US" dirty="0" smtClean="0"/>
              <a:t>Supports the </a:t>
            </a:r>
            <a:r>
              <a:rPr lang="en-US" u="sng" dirty="0" smtClean="0"/>
              <a:t>agency’s</a:t>
            </a:r>
            <a:r>
              <a:rPr lang="en-US" dirty="0" smtClean="0"/>
              <a:t>  business objectives </a:t>
            </a:r>
          </a:p>
          <a:p>
            <a:pPr marL="0" indent="0">
              <a:buNone/>
            </a:pPr>
            <a:endParaRPr lang="en-US" dirty="0" smtClean="0"/>
          </a:p>
          <a:p>
            <a:r>
              <a:rPr lang="en-US" dirty="0" smtClean="0"/>
              <a:t>Recruitment/training new workers</a:t>
            </a:r>
          </a:p>
          <a:p>
            <a:r>
              <a:rPr lang="en-US" dirty="0" smtClean="0"/>
              <a:t>Work delegation</a:t>
            </a:r>
          </a:p>
          <a:p>
            <a:r>
              <a:rPr lang="en-US" dirty="0" smtClean="0"/>
              <a:t>Evaluating/monitoring work</a:t>
            </a:r>
          </a:p>
          <a:p>
            <a:r>
              <a:rPr lang="en-US" dirty="0" smtClean="0"/>
              <a:t>Procure resources </a:t>
            </a:r>
          </a:p>
          <a:p>
            <a:r>
              <a:rPr lang="en-US" dirty="0" smtClean="0"/>
              <a:t>Structure communication</a:t>
            </a:r>
          </a:p>
          <a:p>
            <a:r>
              <a:rPr lang="en-US" dirty="0" smtClean="0"/>
              <a:t>Provide vision/leadership</a:t>
            </a:r>
          </a:p>
          <a:p>
            <a:r>
              <a:rPr lang="en-US" dirty="0" smtClean="0"/>
              <a:t>Serve as advocate for workers</a:t>
            </a:r>
          </a:p>
          <a:p>
            <a:r>
              <a:rPr lang="en-US" dirty="0" smtClean="0"/>
              <a:t>Serve administrative buffer for client issues</a:t>
            </a:r>
          </a:p>
          <a:p>
            <a:r>
              <a:rPr lang="en-US" dirty="0" smtClean="0"/>
              <a:t>Serve as agent for organizational/community change</a:t>
            </a:r>
          </a:p>
          <a:p>
            <a:endParaRPr lang="en-US" dirty="0" smtClean="0"/>
          </a:p>
        </p:txBody>
      </p:sp>
      <p:sp>
        <p:nvSpPr>
          <p:cNvPr id="4" name="Slide Number Placeholder 3"/>
          <p:cNvSpPr>
            <a:spLocks noGrp="1"/>
          </p:cNvSpPr>
          <p:nvPr>
            <p:ph type="sldNum" sz="quarter" idx="12"/>
          </p:nvPr>
        </p:nvSpPr>
        <p:spPr/>
        <p:txBody>
          <a:bodyPr/>
          <a:lstStyle/>
          <a:p>
            <a:fld id="{265B2DF7-9FF4-4A55-87C8-D68597D527EE}" type="slidenum">
              <a:rPr lang="en-US" smtClean="0"/>
              <a:t>35</a:t>
            </a:fld>
            <a:endParaRPr lang="en-US"/>
          </a:p>
        </p:txBody>
      </p:sp>
    </p:spTree>
    <p:extLst>
      <p:ext uri="{BB962C8B-B14F-4D97-AF65-F5344CB8AC3E}">
        <p14:creationId xmlns:p14="http://schemas.microsoft.com/office/powerpoint/2010/main" val="14678585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Authority and Power</a:t>
            </a:r>
            <a:endParaRPr lang="en-US" dirty="0"/>
          </a:p>
        </p:txBody>
      </p:sp>
      <p:sp>
        <p:nvSpPr>
          <p:cNvPr id="3" name="Content Placeholder 2"/>
          <p:cNvSpPr>
            <a:spLocks noGrp="1"/>
          </p:cNvSpPr>
          <p:nvPr>
            <p:ph idx="1"/>
          </p:nvPr>
        </p:nvSpPr>
        <p:spPr>
          <a:xfrm>
            <a:off x="838200" y="1828800"/>
            <a:ext cx="7543800" cy="3276600"/>
          </a:xfrm>
        </p:spPr>
        <p:txBody>
          <a:bodyPr>
            <a:normAutofit fontScale="92500" lnSpcReduction="10000"/>
          </a:bodyPr>
          <a:lstStyle/>
          <a:p>
            <a:pPr marL="0" indent="0">
              <a:buNone/>
            </a:pPr>
            <a:r>
              <a:rPr lang="en-US" dirty="0" smtClean="0"/>
              <a:t>Authority:  the right to demand/expect obedience (“I’m the boss)</a:t>
            </a:r>
          </a:p>
          <a:p>
            <a:pPr marL="0" indent="0">
              <a:buNone/>
            </a:pPr>
            <a:endParaRPr lang="en-US" dirty="0" smtClean="0"/>
          </a:p>
          <a:p>
            <a:pPr marL="0" indent="0">
              <a:buNone/>
            </a:pPr>
            <a:r>
              <a:rPr lang="en-US" dirty="0" smtClean="0"/>
              <a:t>Power:  the ability to make things happen, enforce rules; apply rewards/sanctions</a:t>
            </a:r>
          </a:p>
          <a:p>
            <a:pPr marL="0" indent="0">
              <a:buNone/>
            </a:pPr>
            <a:r>
              <a:rPr lang="en-US" dirty="0" smtClean="0"/>
              <a:t>(“I decide whether you are awarded a pay raise”)</a:t>
            </a: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36</a:t>
            </a:fld>
            <a:endParaRPr lang="en-US"/>
          </a:p>
        </p:txBody>
      </p:sp>
    </p:spTree>
    <p:extLst>
      <p:ext uri="{BB962C8B-B14F-4D97-AF65-F5344CB8AC3E}">
        <p14:creationId xmlns:p14="http://schemas.microsoft.com/office/powerpoint/2010/main" val="13113756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Monitoring/Evaluating </a:t>
            </a:r>
            <a:br>
              <a:rPr lang="en-US" dirty="0" smtClean="0"/>
            </a:br>
            <a:r>
              <a:rPr lang="en-US" dirty="0" smtClean="0"/>
              <a:t>Job Performance</a:t>
            </a:r>
            <a:endParaRPr lang="en-US" dirty="0"/>
          </a:p>
        </p:txBody>
      </p:sp>
      <p:sp>
        <p:nvSpPr>
          <p:cNvPr id="3" name="Content Placeholder 2"/>
          <p:cNvSpPr>
            <a:spLocks noGrp="1"/>
          </p:cNvSpPr>
          <p:nvPr>
            <p:ph idx="1"/>
          </p:nvPr>
        </p:nvSpPr>
        <p:spPr>
          <a:xfrm>
            <a:off x="381000" y="2438400"/>
            <a:ext cx="8229600" cy="2286000"/>
          </a:xfrm>
        </p:spPr>
        <p:txBody>
          <a:bodyPr>
            <a:normAutofit lnSpcReduction="10000"/>
          </a:bodyPr>
          <a:lstStyle/>
          <a:p>
            <a:r>
              <a:rPr lang="en-US" dirty="0" smtClean="0"/>
              <a:t>Case review</a:t>
            </a:r>
          </a:p>
          <a:p>
            <a:r>
              <a:rPr lang="en-US" dirty="0"/>
              <a:t>Direct observation of worker’s </a:t>
            </a:r>
            <a:r>
              <a:rPr lang="en-US" dirty="0" smtClean="0"/>
              <a:t>performance</a:t>
            </a:r>
          </a:p>
          <a:p>
            <a:r>
              <a:rPr lang="en-US" dirty="0" smtClean="0"/>
              <a:t>Client feedback</a:t>
            </a:r>
          </a:p>
          <a:p>
            <a:r>
              <a:rPr lang="en-US" dirty="0" smtClean="0"/>
              <a:t>Other professional feedback</a:t>
            </a: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37</a:t>
            </a:fld>
            <a:endParaRPr lang="en-US"/>
          </a:p>
        </p:txBody>
      </p:sp>
    </p:spTree>
    <p:extLst>
      <p:ext uri="{BB962C8B-B14F-4D97-AF65-F5344CB8AC3E}">
        <p14:creationId xmlns:p14="http://schemas.microsoft.com/office/powerpoint/2010/main" val="16515162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Reviews</a:t>
            </a:r>
            <a:br>
              <a:rPr lang="en-US" dirty="0" smtClean="0"/>
            </a:br>
            <a:r>
              <a:rPr lang="en-US" dirty="0"/>
              <a:t>I</a:t>
            </a:r>
            <a:r>
              <a:rPr lang="en-US" dirty="0" smtClean="0"/>
              <a:t>ndividual vs. Group</a:t>
            </a:r>
            <a:endParaRPr lang="en-US" dirty="0"/>
          </a:p>
        </p:txBody>
      </p:sp>
      <p:sp>
        <p:nvSpPr>
          <p:cNvPr id="3" name="Content Placeholder 2"/>
          <p:cNvSpPr>
            <a:spLocks noGrp="1"/>
          </p:cNvSpPr>
          <p:nvPr>
            <p:ph idx="1"/>
          </p:nvPr>
        </p:nvSpPr>
        <p:spPr>
          <a:xfrm>
            <a:off x="2133600" y="1676400"/>
            <a:ext cx="4953000" cy="533400"/>
          </a:xfrm>
        </p:spPr>
        <p:txBody>
          <a:bodyPr>
            <a:normAutofit fontScale="92500" lnSpcReduction="20000"/>
          </a:bodyPr>
          <a:lstStyle/>
          <a:p>
            <a:pPr marL="0" indent="0" algn="ctr">
              <a:buNone/>
            </a:pPr>
            <a:r>
              <a:rPr lang="en-US" sz="3600" b="1" dirty="0" smtClean="0"/>
              <a:t>Case reviews</a:t>
            </a:r>
          </a:p>
        </p:txBody>
      </p:sp>
      <p:graphicFrame>
        <p:nvGraphicFramePr>
          <p:cNvPr id="6" name="Table 5"/>
          <p:cNvGraphicFramePr>
            <a:graphicFrameLocks noGrp="1"/>
          </p:cNvGraphicFramePr>
          <p:nvPr>
            <p:extLst>
              <p:ext uri="{D42A27DB-BD31-4B8C-83A1-F6EECF244321}">
                <p14:modId xmlns:p14="http://schemas.microsoft.com/office/powerpoint/2010/main" val="1831612504"/>
              </p:ext>
            </p:extLst>
          </p:nvPr>
        </p:nvGraphicFramePr>
        <p:xfrm>
          <a:off x="228600" y="2514600"/>
          <a:ext cx="8458200" cy="2834640"/>
        </p:xfrm>
        <a:graphic>
          <a:graphicData uri="http://schemas.openxmlformats.org/drawingml/2006/table">
            <a:tbl>
              <a:tblPr firstRow="1" bandRow="1">
                <a:tableStyleId>{5C22544A-7EE6-4342-B048-85BDC9FD1C3A}</a:tableStyleId>
              </a:tblPr>
              <a:tblGrid>
                <a:gridCol w="4229100">
                  <a:extLst>
                    <a:ext uri="{9D8B030D-6E8A-4147-A177-3AD203B41FA5}">
                      <a16:colId xmlns:a16="http://schemas.microsoft.com/office/drawing/2014/main" val="20000"/>
                    </a:ext>
                  </a:extLst>
                </a:gridCol>
                <a:gridCol w="4229100">
                  <a:extLst>
                    <a:ext uri="{9D8B030D-6E8A-4147-A177-3AD203B41FA5}">
                      <a16:colId xmlns:a16="http://schemas.microsoft.com/office/drawing/2014/main" val="20001"/>
                    </a:ext>
                  </a:extLst>
                </a:gridCol>
              </a:tblGrid>
              <a:tr h="914400">
                <a:tc>
                  <a:txBody>
                    <a:bodyPr/>
                    <a:lstStyle/>
                    <a:p>
                      <a:r>
                        <a:rPr lang="en-US" sz="2400" dirty="0" smtClean="0">
                          <a:solidFill>
                            <a:schemeClr val="tx1"/>
                          </a:solidFill>
                        </a:rPr>
                        <a:t>Individual</a:t>
                      </a:r>
                      <a:r>
                        <a:rPr lang="en-US" sz="2400" baseline="0" dirty="0" smtClean="0">
                          <a:solidFill>
                            <a:schemeClr val="tx1"/>
                          </a:solidFill>
                        </a:rPr>
                        <a:t> Case Review</a:t>
                      </a:r>
                    </a:p>
                    <a:p>
                      <a:r>
                        <a:rPr lang="en-US" sz="2400" baseline="0" dirty="0" smtClean="0">
                          <a:solidFill>
                            <a:schemeClr val="tx1"/>
                          </a:solidFill>
                        </a:rPr>
                        <a:t>(done by supervisor)</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dirty="0" smtClean="0">
                          <a:solidFill>
                            <a:schemeClr val="tx1"/>
                          </a:solidFill>
                        </a:rPr>
                        <a:t>Group</a:t>
                      </a:r>
                      <a:r>
                        <a:rPr lang="en-US" sz="2400" baseline="0" dirty="0" smtClean="0">
                          <a:solidFill>
                            <a:schemeClr val="tx1"/>
                          </a:solidFill>
                        </a:rPr>
                        <a:t> Case Review</a:t>
                      </a:r>
                    </a:p>
                    <a:p>
                      <a:r>
                        <a:rPr lang="en-US" sz="2400" baseline="0" dirty="0" smtClean="0">
                          <a:solidFill>
                            <a:schemeClr val="tx1"/>
                          </a:solidFill>
                        </a:rPr>
                        <a:t>(done by workers)</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914400">
                <a:tc>
                  <a:txBody>
                    <a:bodyPr/>
                    <a:lstStyle/>
                    <a:p>
                      <a:endParaRPr lang="en-US" sz="2000" baseline="0" dirty="0" smtClean="0">
                        <a:solidFill>
                          <a:schemeClr val="tx1"/>
                        </a:solidFill>
                      </a:endParaRPr>
                    </a:p>
                    <a:p>
                      <a:pPr marL="342900" indent="-342900">
                        <a:buFont typeface="Arial" pitchFamily="34" charset="0"/>
                        <a:buChar char="•"/>
                      </a:pPr>
                      <a:r>
                        <a:rPr lang="en-US" sz="2000" dirty="0" smtClean="0">
                          <a:solidFill>
                            <a:schemeClr val="tx1"/>
                          </a:solidFill>
                        </a:rPr>
                        <a:t>Offer</a:t>
                      </a:r>
                      <a:r>
                        <a:rPr lang="en-US" sz="2000" baseline="0" dirty="0" smtClean="0">
                          <a:solidFill>
                            <a:schemeClr val="tx1"/>
                          </a:solidFill>
                        </a:rPr>
                        <a:t> individualized feedback privately</a:t>
                      </a:r>
                    </a:p>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dirty="0" smtClean="0">
                        <a:solidFill>
                          <a:schemeClr val="tx1"/>
                        </a:solidFill>
                      </a:endParaRPr>
                    </a:p>
                    <a:p>
                      <a:pPr marL="342900" indent="-342900">
                        <a:buFont typeface="Arial" pitchFamily="34" charset="0"/>
                        <a:buChar char="•"/>
                      </a:pPr>
                      <a:r>
                        <a:rPr lang="en-US" sz="2000" dirty="0" smtClean="0">
                          <a:solidFill>
                            <a:schemeClr val="tx1"/>
                          </a:solidFill>
                        </a:rPr>
                        <a:t>Reinforces</a:t>
                      </a:r>
                      <a:r>
                        <a:rPr lang="en-US" sz="2000" baseline="0" dirty="0" smtClean="0">
                          <a:solidFill>
                            <a:schemeClr val="tx1"/>
                          </a:solidFill>
                        </a:rPr>
                        <a:t> key case components for all workers</a:t>
                      </a:r>
                    </a:p>
                    <a:p>
                      <a:pPr marL="342900" indent="-342900">
                        <a:buFont typeface="Arial" pitchFamily="34" charset="0"/>
                        <a:buChar char="•"/>
                      </a:pPr>
                      <a:r>
                        <a:rPr lang="en-US" sz="2000" baseline="0" dirty="0" smtClean="0">
                          <a:solidFill>
                            <a:schemeClr val="tx1"/>
                          </a:solidFill>
                        </a:rPr>
                        <a:t>Allows for exchange of ideas/tips between workers</a:t>
                      </a:r>
                    </a:p>
                    <a:p>
                      <a:pPr marL="0" indent="0">
                        <a:buFont typeface="Arial" pitchFamily="34" charset="0"/>
                        <a:buNone/>
                      </a:pPr>
                      <a:endParaRPr lang="en-US" sz="2000"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265B2DF7-9FF4-4A55-87C8-D68597D527EE}" type="slidenum">
              <a:rPr lang="en-US" smtClean="0"/>
              <a:t>38</a:t>
            </a:fld>
            <a:endParaRPr lang="en-US"/>
          </a:p>
        </p:txBody>
      </p:sp>
    </p:spTree>
    <p:extLst>
      <p:ext uri="{BB962C8B-B14F-4D97-AF65-F5344CB8AC3E}">
        <p14:creationId xmlns:p14="http://schemas.microsoft.com/office/powerpoint/2010/main" val="41133781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Review-Compliance</a:t>
            </a:r>
            <a:endParaRPr lang="en-US" dirty="0"/>
          </a:p>
        </p:txBody>
      </p:sp>
      <p:sp>
        <p:nvSpPr>
          <p:cNvPr id="3" name="Content Placeholder 2"/>
          <p:cNvSpPr>
            <a:spLocks noGrp="1"/>
          </p:cNvSpPr>
          <p:nvPr>
            <p:ph idx="1"/>
          </p:nvPr>
        </p:nvSpPr>
        <p:spPr>
          <a:xfrm>
            <a:off x="609600" y="2133600"/>
            <a:ext cx="8229600" cy="2133600"/>
          </a:xfrm>
        </p:spPr>
        <p:txBody>
          <a:bodyPr>
            <a:normAutofit/>
          </a:bodyPr>
          <a:lstStyle/>
          <a:p>
            <a:r>
              <a:rPr lang="en-US" dirty="0" smtClean="0"/>
              <a:t>Mandated time frames met</a:t>
            </a:r>
          </a:p>
          <a:p>
            <a:r>
              <a:rPr lang="en-US" dirty="0" smtClean="0"/>
              <a:t>Mandated case documents present</a:t>
            </a:r>
          </a:p>
          <a:p>
            <a:r>
              <a:rPr lang="en-US" dirty="0" smtClean="0"/>
              <a:t>Mandated cross-reporting done</a:t>
            </a:r>
          </a:p>
        </p:txBody>
      </p:sp>
      <p:sp>
        <p:nvSpPr>
          <p:cNvPr id="4" name="Slide Number Placeholder 3"/>
          <p:cNvSpPr>
            <a:spLocks noGrp="1"/>
          </p:cNvSpPr>
          <p:nvPr>
            <p:ph type="sldNum" sz="quarter" idx="12"/>
          </p:nvPr>
        </p:nvSpPr>
        <p:spPr/>
        <p:txBody>
          <a:bodyPr/>
          <a:lstStyle/>
          <a:p>
            <a:fld id="{265B2DF7-9FF4-4A55-87C8-D68597D527EE}" type="slidenum">
              <a:rPr lang="en-US" smtClean="0"/>
              <a:t>39</a:t>
            </a:fld>
            <a:endParaRPr lang="en-US"/>
          </a:p>
        </p:txBody>
      </p:sp>
    </p:spTree>
    <p:extLst>
      <p:ext uri="{BB962C8B-B14F-4D97-AF65-F5344CB8AC3E}">
        <p14:creationId xmlns:p14="http://schemas.microsoft.com/office/powerpoint/2010/main" val="76180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120" y="14515"/>
            <a:ext cx="8229600" cy="1143000"/>
          </a:xfrm>
        </p:spPr>
        <p:txBody>
          <a:bodyPr/>
          <a:lstStyle/>
          <a:p>
            <a:r>
              <a:rPr lang="en-US" dirty="0" smtClean="0"/>
              <a:t>My APS Supervisory Experience</a:t>
            </a:r>
            <a:endParaRPr lang="en-US" dirty="0"/>
          </a:p>
        </p:txBody>
      </p:sp>
      <p:sp>
        <p:nvSpPr>
          <p:cNvPr id="4" name="TextBox 3"/>
          <p:cNvSpPr txBox="1"/>
          <p:nvPr/>
        </p:nvSpPr>
        <p:spPr>
          <a:xfrm>
            <a:off x="381000" y="1676400"/>
            <a:ext cx="8229601" cy="4031873"/>
          </a:xfrm>
          <a:prstGeom prst="rect">
            <a:avLst/>
          </a:prstGeom>
          <a:noFill/>
        </p:spPr>
        <p:txBody>
          <a:bodyPr wrap="square" rtlCol="0">
            <a:spAutoFit/>
          </a:bodyPr>
          <a:lstStyle/>
          <a:p>
            <a:pPr marL="514350" indent="-514350">
              <a:buFont typeface="+mj-lt"/>
              <a:buAutoNum type="arabicParenR"/>
            </a:pPr>
            <a:r>
              <a:rPr lang="en-US" sz="3200" dirty="0" smtClean="0"/>
              <a:t>What was it that motivated you to become an APS supervisor?</a:t>
            </a:r>
          </a:p>
          <a:p>
            <a:pPr marL="584200" indent="-584200">
              <a:buAutoNum type="arabicParenR"/>
            </a:pPr>
            <a:r>
              <a:rPr lang="en-US" sz="3200" dirty="0" smtClean="0"/>
              <a:t>What is the most fulfilling role or task that you perform as a supervisor? </a:t>
            </a:r>
          </a:p>
          <a:p>
            <a:pPr marL="584200" indent="-584200">
              <a:buAutoNum type="arabicParenR"/>
            </a:pPr>
            <a:r>
              <a:rPr lang="en-US" sz="3200" dirty="0" smtClean="0"/>
              <a:t>What is the least fulfilling  role/task you  perform as a supervisor?</a:t>
            </a:r>
          </a:p>
          <a:p>
            <a:endParaRPr lang="en-US" sz="3200" dirty="0" smtClean="0"/>
          </a:p>
          <a:p>
            <a:r>
              <a:rPr lang="en-US" sz="3200" dirty="0" smtClean="0"/>
              <a:t>Put your answers on the designated flip chart.</a:t>
            </a:r>
          </a:p>
        </p:txBody>
      </p:sp>
      <p:sp>
        <p:nvSpPr>
          <p:cNvPr id="3" name="Slide Number Placeholder 2"/>
          <p:cNvSpPr>
            <a:spLocks noGrp="1"/>
          </p:cNvSpPr>
          <p:nvPr>
            <p:ph type="sldNum" sz="quarter" idx="12"/>
          </p:nvPr>
        </p:nvSpPr>
        <p:spPr/>
        <p:txBody>
          <a:bodyPr/>
          <a:lstStyle/>
          <a:p>
            <a:fld id="{265B2DF7-9FF4-4A55-87C8-D68597D527EE}" type="slidenum">
              <a:rPr lang="en-US" smtClean="0"/>
              <a:t>4</a:t>
            </a:fld>
            <a:endParaRPr lang="en-US" dirty="0"/>
          </a:p>
        </p:txBody>
      </p:sp>
    </p:spTree>
    <p:extLst>
      <p:ext uri="{BB962C8B-B14F-4D97-AF65-F5344CB8AC3E}">
        <p14:creationId xmlns:p14="http://schemas.microsoft.com/office/powerpoint/2010/main" val="10430994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Review -Quality Assurance</a:t>
            </a:r>
            <a:endParaRPr lang="en-US" dirty="0"/>
          </a:p>
        </p:txBody>
      </p:sp>
      <p:sp>
        <p:nvSpPr>
          <p:cNvPr id="3" name="Content Placeholder 2"/>
          <p:cNvSpPr>
            <a:spLocks noGrp="1"/>
          </p:cNvSpPr>
          <p:nvPr>
            <p:ph idx="1"/>
          </p:nvPr>
        </p:nvSpPr>
        <p:spPr>
          <a:xfrm>
            <a:off x="457200" y="1524000"/>
            <a:ext cx="8229600" cy="3962400"/>
          </a:xfrm>
        </p:spPr>
        <p:txBody>
          <a:bodyPr>
            <a:normAutofit/>
          </a:bodyPr>
          <a:lstStyle/>
          <a:p>
            <a:r>
              <a:rPr lang="en-US" dirty="0" smtClean="0"/>
              <a:t>Documentation/Narrative Notes</a:t>
            </a:r>
            <a:endParaRPr lang="en-US" dirty="0"/>
          </a:p>
          <a:p>
            <a:pPr lvl="1"/>
            <a:r>
              <a:rPr lang="en-US" dirty="0" smtClean="0"/>
              <a:t>Objectively written</a:t>
            </a:r>
          </a:p>
          <a:p>
            <a:pPr lvl="1"/>
            <a:r>
              <a:rPr lang="en-US" dirty="0" smtClean="0"/>
              <a:t>Correct grammar/spelling</a:t>
            </a:r>
          </a:p>
          <a:p>
            <a:pPr lvl="1"/>
            <a:r>
              <a:rPr lang="en-US" dirty="0" smtClean="0"/>
              <a:t>Substantiates the findings of each allegation</a:t>
            </a:r>
            <a:endParaRPr lang="en-US" dirty="0"/>
          </a:p>
          <a:p>
            <a:pPr lvl="1"/>
            <a:r>
              <a:rPr lang="en-US" dirty="0"/>
              <a:t>Substantiates need for APS involvement</a:t>
            </a:r>
          </a:p>
          <a:p>
            <a:pPr lvl="1"/>
            <a:r>
              <a:rPr lang="en-US" dirty="0"/>
              <a:t>Substantiates the service plan</a:t>
            </a:r>
          </a:p>
          <a:p>
            <a:pPr lvl="1"/>
            <a:r>
              <a:rPr lang="en-US" dirty="0"/>
              <a:t>Substantiates case closure</a:t>
            </a:r>
          </a:p>
          <a:p>
            <a:endParaRPr lang="en-US" dirty="0"/>
          </a:p>
          <a:p>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40</a:t>
            </a:fld>
            <a:endParaRPr lang="en-US"/>
          </a:p>
        </p:txBody>
      </p:sp>
    </p:spTree>
    <p:extLst>
      <p:ext uri="{BB962C8B-B14F-4D97-AF65-F5344CB8AC3E}">
        <p14:creationId xmlns:p14="http://schemas.microsoft.com/office/powerpoint/2010/main" val="16290432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QA Document Review</a:t>
            </a:r>
            <a:br>
              <a:rPr lang="en-US" dirty="0" smtClean="0"/>
            </a:br>
            <a:r>
              <a:rPr lang="en-US" dirty="0" smtClean="0"/>
              <a:t>Exercise</a:t>
            </a:r>
            <a:endParaRPr lang="en-US" dirty="0"/>
          </a:p>
        </p:txBody>
      </p:sp>
      <p:sp>
        <p:nvSpPr>
          <p:cNvPr id="3" name="Content Placeholder 2"/>
          <p:cNvSpPr>
            <a:spLocks noGrp="1"/>
          </p:cNvSpPr>
          <p:nvPr>
            <p:ph idx="1"/>
          </p:nvPr>
        </p:nvSpPr>
        <p:spPr>
          <a:xfrm>
            <a:off x="609600" y="1981200"/>
            <a:ext cx="8229600" cy="3429000"/>
          </a:xfrm>
        </p:spPr>
        <p:txBody>
          <a:bodyPr/>
          <a:lstStyle/>
          <a:p>
            <a:pPr marL="0" indent="0">
              <a:buNone/>
            </a:pPr>
            <a:r>
              <a:rPr lang="en-US" dirty="0" smtClean="0"/>
              <a:t>Review the narrative documentation provided by your worker.  </a:t>
            </a:r>
            <a:endParaRPr lang="en-US" dirty="0"/>
          </a:p>
          <a:p>
            <a:pPr marL="0" indent="0">
              <a:buNone/>
            </a:pPr>
            <a:r>
              <a:rPr lang="en-US" dirty="0" smtClean="0"/>
              <a:t>Use the Generic QA document to identify items for correction.</a:t>
            </a:r>
          </a:p>
          <a:p>
            <a:pPr marL="0" indent="0">
              <a:buNone/>
            </a:pPr>
            <a:r>
              <a:rPr lang="en-US" dirty="0" smtClean="0"/>
              <a:t>Provide comments to assist the worker in correcting the deficiencies</a:t>
            </a: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41</a:t>
            </a:fld>
            <a:endParaRPr lang="en-US"/>
          </a:p>
        </p:txBody>
      </p:sp>
    </p:spTree>
    <p:extLst>
      <p:ext uri="{BB962C8B-B14F-4D97-AF65-F5344CB8AC3E}">
        <p14:creationId xmlns:p14="http://schemas.microsoft.com/office/powerpoint/2010/main" val="1353304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Evaluating Performance</a:t>
            </a:r>
            <a:br>
              <a:rPr lang="en-US" dirty="0" smtClean="0"/>
            </a:br>
            <a:r>
              <a:rPr lang="en-US" sz="2200" dirty="0" err="1" smtClean="0"/>
              <a:t>Kadushin</a:t>
            </a:r>
            <a:r>
              <a:rPr lang="en-US" sz="2200" dirty="0" smtClean="0"/>
              <a:t> &amp; </a:t>
            </a:r>
            <a:r>
              <a:rPr lang="en-US" sz="2200" dirty="0" err="1" smtClean="0"/>
              <a:t>Harkness</a:t>
            </a:r>
            <a:r>
              <a:rPr lang="en-US" sz="2200" dirty="0" smtClean="0"/>
              <a:t> 2002</a:t>
            </a:r>
            <a:endParaRPr lang="en-US" sz="2200" dirty="0"/>
          </a:p>
        </p:txBody>
      </p:sp>
      <p:sp>
        <p:nvSpPr>
          <p:cNvPr id="3" name="Content Placeholder 2"/>
          <p:cNvSpPr>
            <a:spLocks noGrp="1"/>
          </p:cNvSpPr>
          <p:nvPr>
            <p:ph idx="1"/>
          </p:nvPr>
        </p:nvSpPr>
        <p:spPr>
          <a:xfrm>
            <a:off x="685800" y="2286000"/>
            <a:ext cx="7696200" cy="2895600"/>
          </a:xfrm>
        </p:spPr>
        <p:txBody>
          <a:bodyPr>
            <a:normAutofit fontScale="92500"/>
          </a:bodyPr>
          <a:lstStyle/>
          <a:p>
            <a:pPr marL="514350" indent="-514350">
              <a:buFont typeface="+mj-lt"/>
              <a:buAutoNum type="arabicPeriod"/>
            </a:pPr>
            <a:r>
              <a:rPr lang="en-US" sz="2800" dirty="0" smtClean="0"/>
              <a:t>Ability to establish &amp; maintain effective, meaningful professional relationships with clients</a:t>
            </a:r>
          </a:p>
          <a:p>
            <a:pPr marL="514350" indent="-514350">
              <a:buFont typeface="+mj-lt"/>
              <a:buAutoNum type="arabicPeriod"/>
            </a:pPr>
            <a:r>
              <a:rPr lang="en-US" sz="2800" dirty="0" smtClean="0"/>
              <a:t>Social work process-knowledge and skills</a:t>
            </a:r>
          </a:p>
          <a:p>
            <a:pPr marL="514350" indent="-514350">
              <a:buFont typeface="+mj-lt"/>
              <a:buAutoNum type="arabicPeriod"/>
            </a:pPr>
            <a:r>
              <a:rPr lang="en-US" sz="2800" dirty="0" smtClean="0"/>
              <a:t>Orientation to the agency administration-objectives, policies and procedures</a:t>
            </a:r>
          </a:p>
          <a:p>
            <a:pPr marL="514350" indent="-514350">
              <a:buFont typeface="+mj-lt"/>
              <a:buAutoNum type="arabicPeriod"/>
            </a:pPr>
            <a:r>
              <a:rPr lang="en-US" sz="2800" dirty="0" smtClean="0"/>
              <a:t>Relationship to and use of supervision</a:t>
            </a:r>
          </a:p>
        </p:txBody>
      </p:sp>
      <p:sp>
        <p:nvSpPr>
          <p:cNvPr id="4" name="Slide Number Placeholder 3"/>
          <p:cNvSpPr>
            <a:spLocks noGrp="1"/>
          </p:cNvSpPr>
          <p:nvPr>
            <p:ph type="sldNum" sz="quarter" idx="12"/>
          </p:nvPr>
        </p:nvSpPr>
        <p:spPr/>
        <p:txBody>
          <a:bodyPr/>
          <a:lstStyle/>
          <a:p>
            <a:fld id="{265B2DF7-9FF4-4A55-87C8-D68597D527EE}" type="slidenum">
              <a:rPr lang="en-US" smtClean="0"/>
              <a:t>42</a:t>
            </a:fld>
            <a:endParaRPr lang="en-US"/>
          </a:p>
        </p:txBody>
      </p:sp>
    </p:spTree>
    <p:extLst>
      <p:ext uri="{BB962C8B-B14F-4D97-AF65-F5344CB8AC3E}">
        <p14:creationId xmlns:p14="http://schemas.microsoft.com/office/powerpoint/2010/main" val="922661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Evaluating Performance-continued</a:t>
            </a:r>
            <a:br>
              <a:rPr lang="en-US" dirty="0" smtClean="0"/>
            </a:br>
            <a:r>
              <a:rPr lang="en-US" sz="2200" dirty="0" err="1" smtClean="0"/>
              <a:t>Kadushin</a:t>
            </a:r>
            <a:r>
              <a:rPr lang="en-US" sz="2200" dirty="0" smtClean="0"/>
              <a:t> &amp; </a:t>
            </a:r>
            <a:r>
              <a:rPr lang="en-US" sz="2200" dirty="0" err="1" smtClean="0"/>
              <a:t>Harkness</a:t>
            </a:r>
            <a:r>
              <a:rPr lang="en-US" sz="2200" dirty="0" smtClean="0"/>
              <a:t> 2002</a:t>
            </a:r>
            <a:endParaRPr lang="en-US" sz="2200" dirty="0"/>
          </a:p>
        </p:txBody>
      </p:sp>
      <p:sp>
        <p:nvSpPr>
          <p:cNvPr id="3" name="Content Placeholder 2"/>
          <p:cNvSpPr>
            <a:spLocks noGrp="1"/>
          </p:cNvSpPr>
          <p:nvPr>
            <p:ph idx="1"/>
          </p:nvPr>
        </p:nvSpPr>
        <p:spPr>
          <a:xfrm>
            <a:off x="685800" y="2286000"/>
            <a:ext cx="7696200" cy="2895600"/>
          </a:xfrm>
        </p:spPr>
        <p:txBody>
          <a:bodyPr>
            <a:normAutofit/>
          </a:bodyPr>
          <a:lstStyle/>
          <a:p>
            <a:pPr marL="514350" indent="-514350">
              <a:buFont typeface="+mj-lt"/>
              <a:buAutoNum type="arabicPeriod" startAt="5"/>
            </a:pPr>
            <a:r>
              <a:rPr lang="en-US" sz="2800" dirty="0"/>
              <a:t>Staff and community relationships</a:t>
            </a:r>
          </a:p>
          <a:p>
            <a:pPr marL="514350" indent="-514350">
              <a:buFont typeface="+mj-lt"/>
              <a:buAutoNum type="arabicPeriod" startAt="5"/>
            </a:pPr>
            <a:r>
              <a:rPr lang="en-US" sz="2800" dirty="0"/>
              <a:t>Management of work requirements and work load</a:t>
            </a:r>
          </a:p>
          <a:p>
            <a:pPr marL="514350" indent="-514350">
              <a:buFont typeface="+mj-lt"/>
              <a:buAutoNum type="arabicPeriod" startAt="5"/>
            </a:pPr>
            <a:r>
              <a:rPr lang="en-US" sz="2800" dirty="0"/>
              <a:t>Professionally related attributes and attitudes</a:t>
            </a:r>
          </a:p>
          <a:p>
            <a:pPr marL="514350" indent="-514350">
              <a:buFont typeface="+mj-lt"/>
              <a:buAutoNum type="arabicPeriod" startAt="5"/>
            </a:pPr>
            <a:r>
              <a:rPr lang="en-US" sz="2800" dirty="0"/>
              <a:t>Evaluating cultural competence</a:t>
            </a:r>
          </a:p>
          <a:p>
            <a:pPr marL="514350" indent="-514350">
              <a:buFont typeface="+mj-lt"/>
              <a:buAutoNum type="arabicPeriod" startAt="5"/>
            </a:pPr>
            <a:endParaRPr lang="en-US" sz="2800" dirty="0"/>
          </a:p>
          <a:p>
            <a:pPr marL="514350" indent="-514350">
              <a:buFont typeface="+mj-lt"/>
              <a:buAutoNum type="arabicPeriod" startAt="5"/>
            </a:pPr>
            <a:endParaRPr lang="en-US" sz="2800" dirty="0" smtClean="0"/>
          </a:p>
        </p:txBody>
      </p:sp>
      <p:sp>
        <p:nvSpPr>
          <p:cNvPr id="4" name="Slide Number Placeholder 3"/>
          <p:cNvSpPr>
            <a:spLocks noGrp="1"/>
          </p:cNvSpPr>
          <p:nvPr>
            <p:ph type="sldNum" sz="quarter" idx="12"/>
          </p:nvPr>
        </p:nvSpPr>
        <p:spPr/>
        <p:txBody>
          <a:bodyPr/>
          <a:lstStyle/>
          <a:p>
            <a:fld id="{265B2DF7-9FF4-4A55-87C8-D68597D527EE}" type="slidenum">
              <a:rPr lang="en-US" smtClean="0"/>
              <a:t>43</a:t>
            </a:fld>
            <a:endParaRPr lang="en-US"/>
          </a:p>
        </p:txBody>
      </p:sp>
    </p:spTree>
    <p:extLst>
      <p:ext uri="{BB962C8B-B14F-4D97-AF65-F5344CB8AC3E}">
        <p14:creationId xmlns:p14="http://schemas.microsoft.com/office/powerpoint/2010/main" val="14812821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Effective Feedback</a:t>
            </a:r>
            <a:br>
              <a:rPr lang="en-US" dirty="0" smtClean="0"/>
            </a:br>
            <a:endParaRPr lang="en-US" sz="2200" dirty="0"/>
          </a:p>
        </p:txBody>
      </p:sp>
      <p:sp>
        <p:nvSpPr>
          <p:cNvPr id="3" name="Content Placeholder 2"/>
          <p:cNvSpPr>
            <a:spLocks noGrp="1"/>
          </p:cNvSpPr>
          <p:nvPr>
            <p:ph idx="1"/>
          </p:nvPr>
        </p:nvSpPr>
        <p:spPr>
          <a:xfrm>
            <a:off x="457200" y="1600200"/>
            <a:ext cx="8229600" cy="4114801"/>
          </a:xfrm>
        </p:spPr>
        <p:txBody>
          <a:bodyPr>
            <a:normAutofit lnSpcReduction="10000"/>
          </a:bodyPr>
          <a:lstStyle/>
          <a:p>
            <a:r>
              <a:rPr lang="en-US" dirty="0" smtClean="0"/>
              <a:t>Timely and consistent</a:t>
            </a:r>
            <a:endParaRPr lang="en-US" dirty="0"/>
          </a:p>
          <a:p>
            <a:r>
              <a:rPr lang="en-US" dirty="0" smtClean="0"/>
              <a:t>Tied to established expectations </a:t>
            </a:r>
          </a:p>
          <a:p>
            <a:r>
              <a:rPr lang="en-US" dirty="0" smtClean="0"/>
              <a:t>Based </a:t>
            </a:r>
            <a:r>
              <a:rPr lang="en-US" dirty="0"/>
              <a:t>on observable and verifiable information; </a:t>
            </a:r>
          </a:p>
          <a:p>
            <a:r>
              <a:rPr lang="en-US" dirty="0" smtClean="0"/>
              <a:t>Given </a:t>
            </a:r>
            <a:r>
              <a:rPr lang="en-US" dirty="0"/>
              <a:t>in the context of a trusting relationship; </a:t>
            </a:r>
          </a:p>
          <a:p>
            <a:r>
              <a:rPr lang="en-US" dirty="0"/>
              <a:t>Given in the context of a clear agency or unit purpose (e.g., meeting time frames, benefiting clients, or improving relationships</a:t>
            </a:r>
            <a:r>
              <a:rPr lang="en-US"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44</a:t>
            </a:fld>
            <a:endParaRPr lang="en-US" dirty="0"/>
          </a:p>
        </p:txBody>
      </p:sp>
    </p:spTree>
    <p:extLst>
      <p:ext uri="{BB962C8B-B14F-4D97-AF65-F5344CB8AC3E}">
        <p14:creationId xmlns:p14="http://schemas.microsoft.com/office/powerpoint/2010/main" val="26073927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Fishbowl Exercise</a:t>
            </a:r>
            <a:endParaRPr lang="en-US" dirty="0"/>
          </a:p>
        </p:txBody>
      </p:sp>
      <p:sp>
        <p:nvSpPr>
          <p:cNvPr id="3" name="Content Placeholder 2"/>
          <p:cNvSpPr>
            <a:spLocks noGrp="1"/>
          </p:cNvSpPr>
          <p:nvPr>
            <p:ph idx="1"/>
          </p:nvPr>
        </p:nvSpPr>
        <p:spPr/>
        <p:txBody>
          <a:bodyPr/>
          <a:lstStyle/>
          <a:p>
            <a:pPr marL="0" indent="0">
              <a:buNone/>
            </a:pPr>
            <a:r>
              <a:rPr lang="en-US" dirty="0" smtClean="0"/>
              <a:t>Using one of the 5 scenarios, ask for two participants to volunteer role play the worker and the client.</a:t>
            </a:r>
          </a:p>
          <a:p>
            <a:pPr marL="0" indent="0">
              <a:buNone/>
            </a:pPr>
            <a:endParaRPr lang="en-US" dirty="0"/>
          </a:p>
          <a:p>
            <a:pPr marL="0" indent="0">
              <a:buNone/>
            </a:pPr>
            <a:r>
              <a:rPr lang="en-US" dirty="0" smtClean="0"/>
              <a:t>After observing, ask participants to offer effective feedback (strength-based, specific, developmental)  </a:t>
            </a: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45</a:t>
            </a:fld>
            <a:endParaRPr lang="en-US"/>
          </a:p>
        </p:txBody>
      </p:sp>
    </p:spTree>
    <p:extLst>
      <p:ext uri="{BB962C8B-B14F-4D97-AF65-F5344CB8AC3E}">
        <p14:creationId xmlns:p14="http://schemas.microsoft.com/office/powerpoint/2010/main" val="22850088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Meetings</a:t>
            </a:r>
            <a:endParaRPr lang="en-US" dirty="0"/>
          </a:p>
        </p:txBody>
      </p:sp>
      <p:sp>
        <p:nvSpPr>
          <p:cNvPr id="3" name="Content Placeholder 2"/>
          <p:cNvSpPr>
            <a:spLocks noGrp="1"/>
          </p:cNvSpPr>
          <p:nvPr>
            <p:ph idx="1"/>
          </p:nvPr>
        </p:nvSpPr>
        <p:spPr/>
        <p:txBody>
          <a:bodyPr/>
          <a:lstStyle/>
          <a:p>
            <a:r>
              <a:rPr lang="en-US" dirty="0" smtClean="0"/>
              <a:t>Make sure the meeting is necessary</a:t>
            </a:r>
          </a:p>
          <a:p>
            <a:r>
              <a:rPr lang="en-US" dirty="0" smtClean="0"/>
              <a:t>Send out an agenda in advance –solicit any concerns of workers to be added</a:t>
            </a:r>
          </a:p>
          <a:p>
            <a:r>
              <a:rPr lang="en-US" dirty="0" smtClean="0"/>
              <a:t>Start and end your meeting </a:t>
            </a:r>
            <a:r>
              <a:rPr lang="en-US" u="sng" dirty="0" smtClean="0"/>
              <a:t>on time</a:t>
            </a:r>
          </a:p>
          <a:p>
            <a:pPr lvl="1"/>
            <a:r>
              <a:rPr lang="en-US" dirty="0" smtClean="0"/>
              <a:t>“In the interest of time….”  </a:t>
            </a:r>
          </a:p>
          <a:p>
            <a:pPr lvl="1"/>
            <a:r>
              <a:rPr lang="en-US" dirty="0" smtClean="0"/>
              <a:t>“let’s table that to another meeting when we have more information about the issue”  </a:t>
            </a:r>
          </a:p>
          <a:p>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46</a:t>
            </a:fld>
            <a:endParaRPr lang="en-US"/>
          </a:p>
        </p:txBody>
      </p:sp>
    </p:spTree>
    <p:extLst>
      <p:ext uri="{BB962C8B-B14F-4D97-AF65-F5344CB8AC3E}">
        <p14:creationId xmlns:p14="http://schemas.microsoft.com/office/powerpoint/2010/main" val="21561217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a:t>
            </a:r>
            <a:endParaRPr lang="en-US" dirty="0"/>
          </a:p>
        </p:txBody>
      </p:sp>
      <p:sp>
        <p:nvSpPr>
          <p:cNvPr id="3" name="Content Placeholder 2"/>
          <p:cNvSpPr>
            <a:spLocks noGrp="1"/>
          </p:cNvSpPr>
          <p:nvPr>
            <p:ph idx="1"/>
          </p:nvPr>
        </p:nvSpPr>
        <p:spPr/>
        <p:txBody>
          <a:bodyPr>
            <a:normAutofit lnSpcReduction="10000"/>
          </a:bodyPr>
          <a:lstStyle/>
          <a:p>
            <a:r>
              <a:rPr lang="en-US" dirty="0" smtClean="0"/>
              <a:t>Know the regulations and mandates</a:t>
            </a:r>
          </a:p>
          <a:p>
            <a:r>
              <a:rPr lang="en-US" dirty="0" smtClean="0"/>
              <a:t>Model open communication</a:t>
            </a:r>
          </a:p>
          <a:p>
            <a:r>
              <a:rPr lang="en-US" dirty="0" smtClean="0"/>
              <a:t>Consistently apply strength-based language</a:t>
            </a:r>
          </a:p>
          <a:p>
            <a:r>
              <a:rPr lang="en-US" dirty="0" smtClean="0"/>
              <a:t>Remain open to learning-attend non-mandatory trainings</a:t>
            </a:r>
          </a:p>
          <a:p>
            <a:r>
              <a:rPr lang="en-US" dirty="0" smtClean="0"/>
              <a:t>Regularly scheduled case conferences </a:t>
            </a:r>
          </a:p>
          <a:p>
            <a:r>
              <a:rPr lang="en-US" dirty="0" smtClean="0"/>
              <a:t>Joint home visits with all workers</a:t>
            </a:r>
          </a:p>
          <a:p>
            <a:r>
              <a:rPr lang="en-US" dirty="0" smtClean="0"/>
              <a:t>Regularly scheduled group case review</a:t>
            </a:r>
          </a:p>
          <a:p>
            <a:pPr marL="0" indent="0">
              <a:buNone/>
            </a:pPr>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47</a:t>
            </a:fld>
            <a:endParaRPr lang="en-US"/>
          </a:p>
        </p:txBody>
      </p:sp>
    </p:spTree>
    <p:extLst>
      <p:ext uri="{BB962C8B-B14F-4D97-AF65-F5344CB8AC3E}">
        <p14:creationId xmlns:p14="http://schemas.microsoft.com/office/powerpoint/2010/main" val="18499841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in Field Experience</a:t>
            </a:r>
            <a:endParaRPr lang="en-US" dirty="0"/>
          </a:p>
        </p:txBody>
      </p:sp>
      <p:sp>
        <p:nvSpPr>
          <p:cNvPr id="3" name="Content Placeholder 2"/>
          <p:cNvSpPr>
            <a:spLocks noGrp="1"/>
          </p:cNvSpPr>
          <p:nvPr>
            <p:ph idx="1"/>
          </p:nvPr>
        </p:nvSpPr>
        <p:spPr/>
        <p:txBody>
          <a:bodyPr/>
          <a:lstStyle/>
          <a:p>
            <a:pPr marL="0" indent="0">
              <a:buNone/>
            </a:pPr>
            <a:r>
              <a:rPr lang="en-US" dirty="0" smtClean="0"/>
              <a:t>Preach the gospel.  If necessary, use words.</a:t>
            </a:r>
          </a:p>
          <a:p>
            <a:pPr marL="0" indent="0">
              <a:buNone/>
            </a:pPr>
            <a:r>
              <a:rPr lang="en-US" dirty="0" smtClean="0"/>
              <a:t>St. Francis of </a:t>
            </a:r>
            <a:r>
              <a:rPr lang="en-US" dirty="0" err="1" smtClean="0"/>
              <a:t>Assissi</a:t>
            </a:r>
            <a:r>
              <a:rPr lang="en-US" dirty="0" smtClean="0"/>
              <a:t> </a:t>
            </a:r>
          </a:p>
        </p:txBody>
      </p:sp>
      <p:sp>
        <p:nvSpPr>
          <p:cNvPr id="4" name="Slide Number Placeholder 3"/>
          <p:cNvSpPr>
            <a:spLocks noGrp="1"/>
          </p:cNvSpPr>
          <p:nvPr>
            <p:ph type="sldNum" sz="quarter" idx="12"/>
          </p:nvPr>
        </p:nvSpPr>
        <p:spPr/>
        <p:txBody>
          <a:bodyPr/>
          <a:lstStyle/>
          <a:p>
            <a:fld id="{265B2DF7-9FF4-4A55-87C8-D68597D527EE}" type="slidenum">
              <a:rPr lang="en-US" smtClean="0"/>
              <a:t>48</a:t>
            </a:fld>
            <a:endParaRPr lang="en-US"/>
          </a:p>
        </p:txBody>
      </p:sp>
    </p:spTree>
    <p:extLst>
      <p:ext uri="{BB962C8B-B14F-4D97-AF65-F5344CB8AC3E}">
        <p14:creationId xmlns:p14="http://schemas.microsoft.com/office/powerpoint/2010/main" val="24581773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381000" y="1295400"/>
            <a:ext cx="8229600" cy="4876800"/>
          </a:xfrm>
        </p:spPr>
        <p:txBody>
          <a:bodyPr>
            <a:normAutofit fontScale="92500" lnSpcReduction="20000"/>
          </a:bodyPr>
          <a:lstStyle/>
          <a:p>
            <a:pPr marL="0" indent="0">
              <a:buNone/>
            </a:pPr>
            <a:r>
              <a:rPr lang="en-US" sz="2000" dirty="0" smtClean="0"/>
              <a:t>Beck, J. &amp; Beck, A. (2011)   </a:t>
            </a:r>
            <a:r>
              <a:rPr lang="en-US" sz="2000" i="1" dirty="0" smtClean="0"/>
              <a:t>Cognitive behavior therapy: Basics and beyond.  (</a:t>
            </a:r>
            <a:r>
              <a:rPr lang="en-US" sz="2000" dirty="0" smtClean="0"/>
              <a:t>2</a:t>
            </a:r>
            <a:r>
              <a:rPr lang="en-US" sz="2000" baseline="30000" dirty="0" smtClean="0"/>
              <a:t>nd</a:t>
            </a:r>
            <a:r>
              <a:rPr lang="en-US" sz="2000" dirty="0" smtClean="0"/>
              <a:t> ed.</a:t>
            </a:r>
            <a:r>
              <a:rPr lang="en-US" sz="2000" i="1" dirty="0" smtClean="0"/>
              <a:t>) .</a:t>
            </a:r>
            <a:r>
              <a:rPr lang="en-US" sz="2000" dirty="0" smtClean="0"/>
              <a:t>NYC, NY: Guilford Press</a:t>
            </a:r>
          </a:p>
          <a:p>
            <a:pPr marL="0" indent="0">
              <a:buNone/>
            </a:pPr>
            <a:endParaRPr lang="en-US" sz="2000" dirty="0"/>
          </a:p>
          <a:p>
            <a:pPr marL="0" indent="0">
              <a:buNone/>
            </a:pPr>
            <a:r>
              <a:rPr lang="en-US" sz="2000" dirty="0" smtClean="0"/>
              <a:t>de </a:t>
            </a:r>
            <a:r>
              <a:rPr lang="en-US" sz="2000" dirty="0" err="1"/>
              <a:t>Shazer</a:t>
            </a:r>
            <a:r>
              <a:rPr lang="en-US" sz="2000" dirty="0"/>
              <a:t>, S., &amp; Dolan, Y. (2007). </a:t>
            </a:r>
            <a:r>
              <a:rPr lang="en-US" sz="2000" i="1" dirty="0"/>
              <a:t>More than miracles: The state of the art of solution-focused brief </a:t>
            </a:r>
            <a:r>
              <a:rPr lang="en-US" sz="2000" i="1" dirty="0" smtClean="0"/>
              <a:t>therapy.  </a:t>
            </a:r>
            <a:r>
              <a:rPr lang="en-US" sz="2000" dirty="0" smtClean="0"/>
              <a:t>Binghamton</a:t>
            </a:r>
            <a:r>
              <a:rPr lang="en-US" sz="2000" dirty="0"/>
              <a:t>, NY: Haworth Press</a:t>
            </a:r>
            <a:r>
              <a:rPr lang="en-US" sz="2000" dirty="0" smtClean="0"/>
              <a:t>.</a:t>
            </a:r>
          </a:p>
          <a:p>
            <a:pPr marL="0" indent="0">
              <a:buNone/>
            </a:pPr>
            <a:endParaRPr lang="en-US" sz="2000" dirty="0" smtClean="0"/>
          </a:p>
          <a:p>
            <a:pPr marL="0" indent="0">
              <a:buNone/>
            </a:pPr>
            <a:r>
              <a:rPr lang="en-US" sz="2000" dirty="0"/>
              <a:t>Greenleaf, R. K. (1977/2002</a:t>
            </a:r>
            <a:r>
              <a:rPr lang="en-US" sz="2000" i="1" dirty="0"/>
              <a:t>). Servant-leadership: A journey into the nature of legitimate power and greatness</a:t>
            </a:r>
            <a:r>
              <a:rPr lang="en-US" sz="2000" dirty="0"/>
              <a:t>. Mahwah, NJ: </a:t>
            </a:r>
            <a:r>
              <a:rPr lang="en-US" sz="2000" dirty="0" err="1"/>
              <a:t>Paulist</a:t>
            </a:r>
            <a:r>
              <a:rPr lang="en-US" sz="2000" dirty="0"/>
              <a:t> Press. </a:t>
            </a:r>
            <a:endParaRPr lang="en-US" sz="2000" dirty="0" smtClean="0"/>
          </a:p>
          <a:p>
            <a:pPr marL="0" indent="0">
              <a:buNone/>
            </a:pPr>
            <a:endParaRPr lang="en-US" sz="2000" dirty="0" smtClean="0"/>
          </a:p>
          <a:p>
            <a:pPr marL="0" indent="0">
              <a:buNone/>
            </a:pPr>
            <a:r>
              <a:rPr lang="en-US" sz="2000" dirty="0" err="1" smtClean="0"/>
              <a:t>Kadushin</a:t>
            </a:r>
            <a:r>
              <a:rPr lang="en-US" sz="2000" dirty="0"/>
              <a:t>, A., &amp; </a:t>
            </a:r>
            <a:r>
              <a:rPr lang="en-US" sz="2000" dirty="0" err="1"/>
              <a:t>Harkness</a:t>
            </a:r>
            <a:r>
              <a:rPr lang="en-US" sz="2000" dirty="0"/>
              <a:t>, D. (2002). </a:t>
            </a:r>
            <a:r>
              <a:rPr lang="en-US" sz="2000" i="1" dirty="0"/>
              <a:t>Supervision in social work</a:t>
            </a:r>
            <a:r>
              <a:rPr lang="en-US" sz="2000" dirty="0"/>
              <a:t>. (4th ed.). New York, NY: Columbia University Press</a:t>
            </a:r>
            <a:r>
              <a:rPr lang="en-US" sz="2000" dirty="0" smtClean="0"/>
              <a:t>.</a:t>
            </a:r>
          </a:p>
          <a:p>
            <a:pPr marL="0" indent="0">
              <a:buNone/>
            </a:pPr>
            <a:endParaRPr lang="en-US" sz="2000" dirty="0" smtClean="0"/>
          </a:p>
          <a:p>
            <a:pPr marL="0" indent="0">
              <a:buNone/>
            </a:pPr>
            <a:r>
              <a:rPr lang="en-US" sz="2000" dirty="0"/>
              <a:t>Miller , W., &amp; Rollnick, S. (2002). </a:t>
            </a:r>
            <a:r>
              <a:rPr lang="en-US" sz="2000" i="1" dirty="0"/>
              <a:t>Motivational interviewing: preparing people for change</a:t>
            </a:r>
            <a:r>
              <a:rPr lang="en-US" sz="2000" dirty="0"/>
              <a:t>. (2nd ed.). New York, NY: Guilford Press</a:t>
            </a:r>
            <a:r>
              <a:rPr lang="en-US" sz="2000" dirty="0" smtClean="0"/>
              <a:t>.</a:t>
            </a:r>
          </a:p>
          <a:p>
            <a:pPr marL="0" indent="0">
              <a:buNone/>
            </a:pPr>
            <a:endParaRPr lang="en-US" sz="2000" dirty="0" smtClean="0"/>
          </a:p>
          <a:p>
            <a:pPr marL="0" indent="0">
              <a:buNone/>
            </a:pPr>
            <a:r>
              <a:rPr lang="en-US" sz="2000" dirty="0"/>
              <a:t>National Association of Social Workers-Legal Defense Fund, (2008). </a:t>
            </a:r>
            <a:r>
              <a:rPr lang="en-US" sz="2000" i="1" dirty="0"/>
              <a:t>Social workers and duty to warn</a:t>
            </a:r>
            <a:r>
              <a:rPr lang="en-US" sz="2000" dirty="0"/>
              <a:t>. Retrieved from http://www.socialworkers.org/ldf/legal_issue/2008/200802.asp?back=yes</a:t>
            </a:r>
          </a:p>
          <a:p>
            <a:pPr marL="0" indent="0">
              <a:buNone/>
            </a:pPr>
            <a:endParaRPr lang="en-US" sz="1800" dirty="0" smtClean="0"/>
          </a:p>
        </p:txBody>
      </p:sp>
      <p:sp>
        <p:nvSpPr>
          <p:cNvPr id="4" name="Slide Number Placeholder 3"/>
          <p:cNvSpPr>
            <a:spLocks noGrp="1"/>
          </p:cNvSpPr>
          <p:nvPr>
            <p:ph type="sldNum" sz="quarter" idx="12"/>
          </p:nvPr>
        </p:nvSpPr>
        <p:spPr/>
        <p:txBody>
          <a:bodyPr/>
          <a:lstStyle/>
          <a:p>
            <a:fld id="{265B2DF7-9FF4-4A55-87C8-D68597D527EE}" type="slidenum">
              <a:rPr lang="en-US" smtClean="0"/>
              <a:t>49</a:t>
            </a:fld>
            <a:endParaRPr lang="en-US"/>
          </a:p>
        </p:txBody>
      </p:sp>
    </p:spTree>
    <p:extLst>
      <p:ext uri="{BB962C8B-B14F-4D97-AF65-F5344CB8AC3E}">
        <p14:creationId xmlns:p14="http://schemas.microsoft.com/office/powerpoint/2010/main" val="389005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a:bodyPr>
          <a:lstStyle/>
          <a:p>
            <a:r>
              <a:rPr lang="en-US" dirty="0" smtClean="0"/>
              <a:t>APS Social Work Culture</a:t>
            </a:r>
            <a:endParaRPr lang="en-US" dirty="0"/>
          </a:p>
        </p:txBody>
      </p:sp>
      <p:sp>
        <p:nvSpPr>
          <p:cNvPr id="4" name="TextBox 3"/>
          <p:cNvSpPr txBox="1"/>
          <p:nvPr/>
        </p:nvSpPr>
        <p:spPr>
          <a:xfrm>
            <a:off x="457200" y="2057400"/>
            <a:ext cx="8534400" cy="3108543"/>
          </a:xfrm>
          <a:prstGeom prst="rect">
            <a:avLst/>
          </a:prstGeom>
          <a:noFill/>
        </p:spPr>
        <p:txBody>
          <a:bodyPr wrap="square" rtlCol="0">
            <a:spAutoFit/>
          </a:bodyPr>
          <a:lstStyle/>
          <a:p>
            <a:pPr marL="457200" indent="-457200">
              <a:buFont typeface="Wingdings" pitchFamily="2" charset="2"/>
              <a:buChar char="Ø"/>
            </a:pPr>
            <a:r>
              <a:rPr lang="en-US" sz="2800" dirty="0" smtClean="0"/>
              <a:t>crisis intervention/short-term</a:t>
            </a:r>
          </a:p>
          <a:p>
            <a:pPr marL="457200" indent="-457200">
              <a:buFont typeface="Wingdings" pitchFamily="2" charset="2"/>
              <a:buChar char="Ø"/>
            </a:pPr>
            <a:r>
              <a:rPr lang="en-US" sz="2800" dirty="0" smtClean="0"/>
              <a:t>unannounced home visits/unpredictable situations</a:t>
            </a:r>
          </a:p>
          <a:p>
            <a:pPr marL="457200" indent="-457200">
              <a:buFont typeface="Wingdings" pitchFamily="2" charset="2"/>
              <a:buChar char="Ø"/>
            </a:pPr>
            <a:r>
              <a:rPr lang="en-US" sz="2800" dirty="0" smtClean="0"/>
              <a:t>multi-cultural; crosses all socioeconomic boundaries; </a:t>
            </a:r>
          </a:p>
          <a:p>
            <a:pPr marL="457200" indent="-457200">
              <a:buFont typeface="Wingdings" pitchFamily="2" charset="2"/>
              <a:buChar char="Ø"/>
            </a:pPr>
            <a:r>
              <a:rPr lang="en-US" sz="2800" dirty="0"/>
              <a:t>v</a:t>
            </a:r>
            <a:r>
              <a:rPr lang="en-US" sz="2800" dirty="0" smtClean="0"/>
              <a:t>isits  in various setting; interactions with variety of professionals</a:t>
            </a:r>
          </a:p>
          <a:p>
            <a:pPr marL="457200" indent="-457200">
              <a:buFont typeface="Wingdings" pitchFamily="2" charset="2"/>
              <a:buChar char="Ø"/>
            </a:pPr>
            <a:r>
              <a:rPr lang="en-US" sz="2800" dirty="0" smtClean="0"/>
              <a:t>client participation is voluntary (right to self-determination often takes precedent over safety</a:t>
            </a:r>
          </a:p>
        </p:txBody>
      </p:sp>
      <p:sp>
        <p:nvSpPr>
          <p:cNvPr id="3" name="Slide Number Placeholder 2"/>
          <p:cNvSpPr>
            <a:spLocks noGrp="1"/>
          </p:cNvSpPr>
          <p:nvPr>
            <p:ph type="sldNum" sz="quarter" idx="12"/>
          </p:nvPr>
        </p:nvSpPr>
        <p:spPr/>
        <p:txBody>
          <a:bodyPr/>
          <a:lstStyle/>
          <a:p>
            <a:fld id="{265B2DF7-9FF4-4A55-87C8-D68597D527EE}" type="slidenum">
              <a:rPr lang="en-US" smtClean="0"/>
              <a:t>5</a:t>
            </a:fld>
            <a:endParaRPr lang="en-US"/>
          </a:p>
        </p:txBody>
      </p:sp>
    </p:spTree>
    <p:extLst>
      <p:ext uri="{BB962C8B-B14F-4D97-AF65-F5344CB8AC3E}">
        <p14:creationId xmlns:p14="http://schemas.microsoft.com/office/powerpoint/2010/main" val="1939958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371600"/>
            <a:ext cx="8229600" cy="4525963"/>
          </a:xfrm>
        </p:spPr>
        <p:txBody>
          <a:bodyPr>
            <a:normAutofit fontScale="77500" lnSpcReduction="20000"/>
          </a:bodyPr>
          <a:lstStyle/>
          <a:p>
            <a:pPr marL="0" indent="0">
              <a:buNone/>
            </a:pPr>
            <a:r>
              <a:rPr lang="en-US" sz="2000" dirty="0"/>
              <a:t>Nelson, T. S., &amp; Thomas, F. N. (2007). </a:t>
            </a:r>
            <a:r>
              <a:rPr lang="en-US" sz="2000" i="1" dirty="0"/>
              <a:t>Handbook of solution-focused brief therapy: Clinical applications</a:t>
            </a:r>
            <a:r>
              <a:rPr lang="en-US" sz="2000" dirty="0"/>
              <a:t>. Binghamton, NY: Haworth Press.</a:t>
            </a:r>
          </a:p>
          <a:p>
            <a:pPr marL="0" indent="0">
              <a:buNone/>
            </a:pPr>
            <a:endParaRPr lang="en-US" sz="2000" dirty="0" smtClean="0"/>
          </a:p>
          <a:p>
            <a:pPr marL="0" indent="0">
              <a:buNone/>
            </a:pPr>
            <a:r>
              <a:rPr lang="en-US" sz="2000" dirty="0" err="1"/>
              <a:t>Saleebey</a:t>
            </a:r>
            <a:r>
              <a:rPr lang="en-US" sz="2000" dirty="0"/>
              <a:t>, D. (Ed.). (2006). </a:t>
            </a:r>
            <a:r>
              <a:rPr lang="en-US" sz="2000" i="1" dirty="0"/>
              <a:t>The Strengths Perspective in social work practice</a:t>
            </a:r>
            <a:r>
              <a:rPr lang="en-US" sz="2000" dirty="0"/>
              <a:t> (4th ed.). Boston: </a:t>
            </a:r>
            <a:r>
              <a:rPr lang="en-US" sz="2000" dirty="0" err="1"/>
              <a:t>Allyn</a:t>
            </a:r>
            <a:r>
              <a:rPr lang="en-US" sz="2000" dirty="0"/>
              <a:t> &amp; Bacon</a:t>
            </a:r>
            <a:r>
              <a:rPr lang="en-US" sz="2000" dirty="0" smtClean="0"/>
              <a:t>.</a:t>
            </a:r>
          </a:p>
          <a:p>
            <a:pPr marL="0" indent="0">
              <a:buNone/>
            </a:pPr>
            <a:endParaRPr lang="en-US" sz="2000" dirty="0" smtClean="0"/>
          </a:p>
          <a:p>
            <a:pPr marL="0" indent="0">
              <a:buNone/>
            </a:pPr>
            <a:r>
              <a:rPr lang="en-US" sz="2000" dirty="0" err="1" smtClean="0"/>
              <a:t>Salus</a:t>
            </a:r>
            <a:r>
              <a:rPr lang="en-US" sz="2000" dirty="0"/>
              <a:t>, M. US Department of Health and Human Services, Administration for Children and Families. (2004).</a:t>
            </a:r>
            <a:r>
              <a:rPr lang="en-US" sz="2000" i="1" dirty="0"/>
              <a:t>Supervising child protective services caseworkers</a:t>
            </a:r>
            <a:r>
              <a:rPr lang="en-US" sz="2000" dirty="0"/>
              <a:t>. Retrieved from US Department of Health and Human Services website: </a:t>
            </a:r>
            <a:r>
              <a:rPr lang="en-US" sz="2000" dirty="0">
                <a:hlinkClick r:id="rId3"/>
              </a:rPr>
              <a:t>http://www.childwelfare.gov/pubs/usermanuals/supercps/supercps.pdf</a:t>
            </a:r>
            <a:endParaRPr lang="en-US" sz="2000" dirty="0"/>
          </a:p>
          <a:p>
            <a:pPr marL="0" indent="0">
              <a:buNone/>
            </a:pPr>
            <a:endParaRPr lang="en-US" sz="2000" dirty="0"/>
          </a:p>
          <a:p>
            <a:pPr marL="0" indent="0">
              <a:buNone/>
            </a:pPr>
            <a:r>
              <a:rPr lang="en-US" sz="2000" dirty="0" smtClean="0"/>
              <a:t>SAMHSA National Registry of Evidence-Based Programs and Practices</a:t>
            </a:r>
          </a:p>
          <a:p>
            <a:pPr marL="0" indent="0">
              <a:buNone/>
            </a:pPr>
            <a:r>
              <a:rPr lang="en-US" sz="2000" dirty="0">
                <a:hlinkClick r:id="rId4"/>
              </a:rPr>
              <a:t>http://www.nrepp.samhsa.gov</a:t>
            </a:r>
            <a:r>
              <a:rPr lang="en-US" sz="2000" dirty="0" smtClean="0">
                <a:hlinkClick r:id="rId4"/>
              </a:rPr>
              <a:t>/</a:t>
            </a:r>
            <a:endParaRPr lang="en-US" sz="2000" dirty="0" smtClean="0"/>
          </a:p>
          <a:p>
            <a:pPr marL="0" indent="0">
              <a:buNone/>
            </a:pPr>
            <a:endParaRPr lang="en-US" sz="2000" dirty="0"/>
          </a:p>
          <a:p>
            <a:pPr marL="0" indent="0">
              <a:buNone/>
            </a:pPr>
            <a:r>
              <a:rPr lang="en-US" sz="2000" dirty="0"/>
              <a:t>Shulman, L. (2010). </a:t>
            </a:r>
            <a:r>
              <a:rPr lang="en-US" sz="2000" i="1" dirty="0"/>
              <a:t>Interactional supervision</a:t>
            </a:r>
            <a:r>
              <a:rPr lang="en-US" sz="2000" dirty="0"/>
              <a:t>. (3rd ed.). Washington, DC: National Association of Social Workers Press</a:t>
            </a:r>
            <a:r>
              <a:rPr lang="en-US" sz="2000" dirty="0" smtClean="0"/>
              <a:t>.</a:t>
            </a:r>
          </a:p>
          <a:p>
            <a:pPr marL="0" indent="0">
              <a:buNone/>
            </a:pPr>
            <a:endParaRPr lang="en-US" sz="2000" dirty="0"/>
          </a:p>
          <a:p>
            <a:pPr marL="0" indent="0">
              <a:buNone/>
            </a:pPr>
            <a:r>
              <a:rPr lang="en-US" sz="2000" dirty="0" smtClean="0"/>
              <a:t>Spears, L.C (2005)  </a:t>
            </a:r>
            <a:r>
              <a:rPr lang="en-US" sz="2000" i="1" dirty="0" smtClean="0"/>
              <a:t>The understanding and practice of servant leadership-retrieved from</a:t>
            </a:r>
            <a:endParaRPr lang="en-US" sz="2000" dirty="0"/>
          </a:p>
          <a:p>
            <a:pPr marL="0" indent="0">
              <a:buNone/>
            </a:pPr>
            <a:r>
              <a:rPr lang="en-US" sz="2000" dirty="0" smtClean="0">
                <a:hlinkClick r:id="rId5"/>
              </a:rPr>
              <a:t>http</a:t>
            </a:r>
            <a:r>
              <a:rPr lang="en-US" sz="2000" dirty="0">
                <a:hlinkClick r:id="rId5"/>
              </a:rPr>
              <a:t>://www.regent.edu/acad/global/publications/sl_proceedings/2005/spears_practice.pdf</a:t>
            </a:r>
            <a:endParaRPr lang="en-US" sz="2000" dirty="0" smtClean="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p:txBody>
      </p:sp>
      <p:sp>
        <p:nvSpPr>
          <p:cNvPr id="4" name="Slide Number Placeholder 3"/>
          <p:cNvSpPr>
            <a:spLocks noGrp="1"/>
          </p:cNvSpPr>
          <p:nvPr>
            <p:ph type="sldNum" sz="quarter" idx="12"/>
          </p:nvPr>
        </p:nvSpPr>
        <p:spPr/>
        <p:txBody>
          <a:bodyPr/>
          <a:lstStyle/>
          <a:p>
            <a:fld id="{265B2DF7-9FF4-4A55-87C8-D68597D527EE}" type="slidenum">
              <a:rPr lang="en-US" smtClean="0"/>
              <a:t>50</a:t>
            </a:fld>
            <a:endParaRPr lang="en-US"/>
          </a:p>
        </p:txBody>
      </p:sp>
    </p:spTree>
    <p:extLst>
      <p:ext uri="{BB962C8B-B14F-4D97-AF65-F5344CB8AC3E}">
        <p14:creationId xmlns:p14="http://schemas.microsoft.com/office/powerpoint/2010/main" val="3294316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an effective APS Social Worker</a:t>
            </a:r>
            <a:endParaRPr lang="en-US" dirty="0"/>
          </a:p>
        </p:txBody>
      </p:sp>
      <p:sp>
        <p:nvSpPr>
          <p:cNvPr id="3" name="Rectangle 2"/>
          <p:cNvSpPr/>
          <p:nvPr/>
        </p:nvSpPr>
        <p:spPr>
          <a:xfrm>
            <a:off x="609600" y="1676400"/>
            <a:ext cx="8153400" cy="4154984"/>
          </a:xfrm>
          <a:prstGeom prst="rect">
            <a:avLst/>
          </a:prstGeom>
        </p:spPr>
        <p:txBody>
          <a:bodyPr wrap="square">
            <a:spAutoFit/>
          </a:bodyPr>
          <a:lstStyle/>
          <a:p>
            <a:r>
              <a:rPr lang="en-US" sz="2400" b="1" baseline="0" dirty="0" smtClean="0"/>
              <a:t>Crisis intervention:  </a:t>
            </a:r>
            <a:r>
              <a:rPr lang="en-US" sz="2400" baseline="0" dirty="0" smtClean="0"/>
              <a:t>requires good professional boundaries, ability to be directive when needed</a:t>
            </a:r>
          </a:p>
          <a:p>
            <a:r>
              <a:rPr lang="en-US" sz="2400" b="1" dirty="0" smtClean="0"/>
              <a:t>Unannounced visits/unpredictable situations: </a:t>
            </a:r>
            <a:r>
              <a:rPr lang="en-US" sz="2400" baseline="0" dirty="0" smtClean="0"/>
              <a:t>Requires creative/quick thinking to deal with “surprises”, calm/non-reactive; strong professional boundaries.</a:t>
            </a:r>
          </a:p>
          <a:p>
            <a:r>
              <a:rPr lang="en-US" sz="2400" b="1" baseline="0" dirty="0" smtClean="0"/>
              <a:t>Multicultural/socioeconomic:  </a:t>
            </a:r>
            <a:r>
              <a:rPr lang="en-US" sz="2400" baseline="0" dirty="0" smtClean="0"/>
              <a:t>requires multi-cultural</a:t>
            </a:r>
            <a:r>
              <a:rPr lang="en-US" sz="2400" dirty="0" smtClean="0"/>
              <a:t> &amp; multi-generational </a:t>
            </a:r>
            <a:r>
              <a:rPr lang="en-US" sz="2400" baseline="0" dirty="0" smtClean="0"/>
              <a:t>knowledge  &amp; sensitivity;</a:t>
            </a:r>
            <a:r>
              <a:rPr lang="en-US" sz="2400" dirty="0" smtClean="0"/>
              <a:t> </a:t>
            </a:r>
            <a:r>
              <a:rPr lang="en-US" sz="2400" baseline="0" dirty="0" smtClean="0"/>
              <a:t>resourceful; flexibility</a:t>
            </a:r>
          </a:p>
          <a:p>
            <a:r>
              <a:rPr lang="en-US" sz="2400" b="1" baseline="0" dirty="0" smtClean="0"/>
              <a:t>Various settings/interface with professionals:  </a:t>
            </a:r>
            <a:r>
              <a:rPr lang="en-US" sz="2400" baseline="0" dirty="0" smtClean="0"/>
              <a:t>requires effective communication with other professionals, </a:t>
            </a:r>
          </a:p>
          <a:p>
            <a:r>
              <a:rPr lang="en-US" sz="2400" b="1" dirty="0" smtClean="0"/>
              <a:t>V</a:t>
            </a:r>
            <a:r>
              <a:rPr lang="en-US" sz="2400" b="1" baseline="0" dirty="0" smtClean="0"/>
              <a:t>oluntary client:  </a:t>
            </a:r>
            <a:r>
              <a:rPr lang="en-US" sz="2400" baseline="0" dirty="0" smtClean="0"/>
              <a:t>process vs. goal orientation-the APS worker must respect autonomy &amp; self-determination.  </a:t>
            </a:r>
          </a:p>
        </p:txBody>
      </p:sp>
      <p:sp>
        <p:nvSpPr>
          <p:cNvPr id="4" name="Slide Number Placeholder 3"/>
          <p:cNvSpPr>
            <a:spLocks noGrp="1"/>
          </p:cNvSpPr>
          <p:nvPr>
            <p:ph type="sldNum" sz="quarter" idx="12"/>
          </p:nvPr>
        </p:nvSpPr>
        <p:spPr/>
        <p:txBody>
          <a:bodyPr/>
          <a:lstStyle/>
          <a:p>
            <a:fld id="{265B2DF7-9FF4-4A55-87C8-D68597D527EE}" type="slidenum">
              <a:rPr lang="en-US" smtClean="0"/>
              <a:t>6</a:t>
            </a:fld>
            <a:endParaRPr lang="en-US"/>
          </a:p>
        </p:txBody>
      </p:sp>
    </p:spTree>
    <p:extLst>
      <p:ext uri="{BB962C8B-B14F-4D97-AF65-F5344CB8AC3E}">
        <p14:creationId xmlns:p14="http://schemas.microsoft.com/office/powerpoint/2010/main" val="1743783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APS Supervisor Who Promoted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Positive</a:t>
            </a:r>
          </a:p>
          <a:p>
            <a:pPr lvl="1"/>
            <a:r>
              <a:rPr lang="en-US" dirty="0"/>
              <a:t> </a:t>
            </a:r>
            <a:r>
              <a:rPr lang="en-US" dirty="0" smtClean="0"/>
              <a:t>Credibility/respect</a:t>
            </a:r>
          </a:p>
          <a:p>
            <a:pPr lvl="1"/>
            <a:r>
              <a:rPr lang="en-US" dirty="0"/>
              <a:t> </a:t>
            </a:r>
            <a:r>
              <a:rPr lang="en-US" dirty="0" smtClean="0"/>
              <a:t>Technical knowledge of the job</a:t>
            </a:r>
          </a:p>
          <a:p>
            <a:pPr lvl="1"/>
            <a:r>
              <a:rPr lang="en-US" dirty="0"/>
              <a:t> </a:t>
            </a:r>
            <a:r>
              <a:rPr lang="en-US" dirty="0" smtClean="0"/>
              <a:t>Knowledge of personalities/styles in the unit</a:t>
            </a:r>
          </a:p>
          <a:p>
            <a:pPr lvl="1"/>
            <a:endParaRPr lang="en-US" dirty="0" smtClean="0"/>
          </a:p>
          <a:p>
            <a:pPr marL="0" indent="0">
              <a:buNone/>
            </a:pPr>
            <a:r>
              <a:rPr lang="en-US" dirty="0" smtClean="0"/>
              <a:t>Challenges:</a:t>
            </a:r>
          </a:p>
          <a:p>
            <a:pPr lvl="1"/>
            <a:r>
              <a:rPr lang="en-US" dirty="0" smtClean="0"/>
              <a:t>Reorientation of relationships</a:t>
            </a:r>
          </a:p>
          <a:p>
            <a:pPr lvl="1"/>
            <a:r>
              <a:rPr lang="en-US" dirty="0" smtClean="0"/>
              <a:t>Shift in professional identity</a:t>
            </a:r>
          </a:p>
          <a:p>
            <a:pPr lvl="1"/>
            <a:r>
              <a:rPr lang="en-US" dirty="0" smtClean="0"/>
              <a:t>Need to repair damaged relationships</a:t>
            </a:r>
            <a:endParaRPr lang="en-US" dirty="0"/>
          </a:p>
          <a:p>
            <a:pPr lvl="1"/>
            <a:r>
              <a:rPr lang="en-US" dirty="0" smtClean="0"/>
              <a:t>Different expectations from staff/management</a:t>
            </a:r>
          </a:p>
        </p:txBody>
      </p:sp>
      <p:sp>
        <p:nvSpPr>
          <p:cNvPr id="4" name="Slide Number Placeholder 3"/>
          <p:cNvSpPr>
            <a:spLocks noGrp="1"/>
          </p:cNvSpPr>
          <p:nvPr>
            <p:ph type="sldNum" sz="quarter" idx="12"/>
          </p:nvPr>
        </p:nvSpPr>
        <p:spPr/>
        <p:txBody>
          <a:bodyPr/>
          <a:lstStyle/>
          <a:p>
            <a:fld id="{265B2DF7-9FF4-4A55-87C8-D68597D527EE}" type="slidenum">
              <a:rPr lang="en-US" smtClean="0"/>
              <a:t>7</a:t>
            </a:fld>
            <a:endParaRPr lang="en-US"/>
          </a:p>
        </p:txBody>
      </p:sp>
    </p:spTree>
    <p:extLst>
      <p:ext uri="{BB962C8B-B14F-4D97-AF65-F5344CB8AC3E}">
        <p14:creationId xmlns:p14="http://schemas.microsoft.com/office/powerpoint/2010/main" val="3123778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Promoted supervisor</a:t>
            </a:r>
            <a:endParaRPr lang="en-US" dirty="0"/>
          </a:p>
        </p:txBody>
      </p:sp>
      <p:sp>
        <p:nvSpPr>
          <p:cNvPr id="3" name="Content Placeholder 2"/>
          <p:cNvSpPr>
            <a:spLocks noGrp="1"/>
          </p:cNvSpPr>
          <p:nvPr>
            <p:ph idx="1"/>
          </p:nvPr>
        </p:nvSpPr>
        <p:spPr/>
        <p:txBody>
          <a:bodyPr>
            <a:normAutofit lnSpcReduction="10000"/>
          </a:bodyPr>
          <a:lstStyle/>
          <a:p>
            <a:r>
              <a:rPr lang="en-US" dirty="0" smtClean="0"/>
              <a:t>Acknowledge how your relationship will change </a:t>
            </a:r>
          </a:p>
          <a:p>
            <a:r>
              <a:rPr lang="en-US" dirty="0" smtClean="0"/>
              <a:t>Acknowledge  feelings of discomfort in the role changes </a:t>
            </a:r>
          </a:p>
          <a:p>
            <a:r>
              <a:rPr lang="en-US" dirty="0" smtClean="0"/>
              <a:t>Request feedback on how you can best support the workers</a:t>
            </a:r>
          </a:p>
          <a:p>
            <a:r>
              <a:rPr lang="en-US" dirty="0" smtClean="0"/>
              <a:t>Redefine working relationships-other units/agencies; workers</a:t>
            </a:r>
          </a:p>
          <a:p>
            <a:r>
              <a:rPr lang="en-US" dirty="0" smtClean="0"/>
              <a:t>Make home visits with all your workers</a:t>
            </a:r>
          </a:p>
          <a:p>
            <a:endParaRPr lang="en-US" dirty="0"/>
          </a:p>
        </p:txBody>
      </p:sp>
      <p:sp>
        <p:nvSpPr>
          <p:cNvPr id="4" name="Slide Number Placeholder 3"/>
          <p:cNvSpPr>
            <a:spLocks noGrp="1"/>
          </p:cNvSpPr>
          <p:nvPr>
            <p:ph type="sldNum" sz="quarter" idx="12"/>
          </p:nvPr>
        </p:nvSpPr>
        <p:spPr/>
        <p:txBody>
          <a:bodyPr/>
          <a:lstStyle/>
          <a:p>
            <a:fld id="{265B2DF7-9FF4-4A55-87C8-D68597D527EE}" type="slidenum">
              <a:rPr lang="en-US" smtClean="0"/>
              <a:t>8</a:t>
            </a:fld>
            <a:endParaRPr lang="en-US"/>
          </a:p>
        </p:txBody>
      </p:sp>
    </p:spTree>
    <p:extLst>
      <p:ext uri="{BB962C8B-B14F-4D97-AF65-F5344CB8AC3E}">
        <p14:creationId xmlns:p14="http://schemas.microsoft.com/office/powerpoint/2010/main" val="1563624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APS Supervisor from outside APS</a:t>
            </a:r>
            <a:endParaRPr lang="en-US" dirty="0"/>
          </a:p>
        </p:txBody>
      </p:sp>
      <p:sp>
        <p:nvSpPr>
          <p:cNvPr id="3" name="Content Placeholder 2"/>
          <p:cNvSpPr>
            <a:spLocks noGrp="1"/>
          </p:cNvSpPr>
          <p:nvPr>
            <p:ph idx="1"/>
          </p:nvPr>
        </p:nvSpPr>
        <p:spPr/>
        <p:txBody>
          <a:bodyPr/>
          <a:lstStyle/>
          <a:p>
            <a:pPr marL="0" indent="0">
              <a:buNone/>
            </a:pPr>
            <a:r>
              <a:rPr lang="en-US" dirty="0" smtClean="0"/>
              <a:t>Positive:</a:t>
            </a:r>
          </a:p>
          <a:p>
            <a:pPr lvl="1"/>
            <a:r>
              <a:rPr lang="en-US" dirty="0" smtClean="0"/>
              <a:t>Fresh start – no preconceived expectations</a:t>
            </a:r>
          </a:p>
          <a:p>
            <a:pPr lvl="1"/>
            <a:r>
              <a:rPr lang="en-US" dirty="0" smtClean="0"/>
              <a:t>Offer educational insight/different perspective</a:t>
            </a:r>
          </a:p>
          <a:p>
            <a:pPr marL="0" indent="0">
              <a:buNone/>
            </a:pPr>
            <a:endParaRPr lang="en-US" dirty="0" smtClean="0"/>
          </a:p>
          <a:p>
            <a:pPr marL="0" indent="0">
              <a:buNone/>
            </a:pPr>
            <a:r>
              <a:rPr lang="en-US" dirty="0" smtClean="0"/>
              <a:t>Challenges: </a:t>
            </a:r>
            <a:endParaRPr lang="en-US" dirty="0"/>
          </a:p>
          <a:p>
            <a:pPr lvl="1"/>
            <a:r>
              <a:rPr lang="en-US" dirty="0" smtClean="0"/>
              <a:t>Steeper learning curve-technical &amp; cultural</a:t>
            </a:r>
          </a:p>
          <a:p>
            <a:pPr lvl="1"/>
            <a:r>
              <a:rPr lang="en-US" dirty="0" smtClean="0"/>
              <a:t>Shift in professional identity</a:t>
            </a:r>
          </a:p>
          <a:p>
            <a:pPr lvl="1"/>
            <a:r>
              <a:rPr lang="en-US" dirty="0" smtClean="0"/>
              <a:t>Establish working relationships/credibility</a:t>
            </a:r>
          </a:p>
          <a:p>
            <a:pPr lvl="1"/>
            <a:endParaRPr lang="en-US" dirty="0" smtClean="0"/>
          </a:p>
        </p:txBody>
      </p:sp>
      <p:sp>
        <p:nvSpPr>
          <p:cNvPr id="4" name="Slide Number Placeholder 3"/>
          <p:cNvSpPr>
            <a:spLocks noGrp="1"/>
          </p:cNvSpPr>
          <p:nvPr>
            <p:ph type="sldNum" sz="quarter" idx="12"/>
          </p:nvPr>
        </p:nvSpPr>
        <p:spPr/>
        <p:txBody>
          <a:bodyPr/>
          <a:lstStyle/>
          <a:p>
            <a:fld id="{265B2DF7-9FF4-4A55-87C8-D68597D527EE}" type="slidenum">
              <a:rPr lang="en-US" smtClean="0"/>
              <a:t>9</a:t>
            </a:fld>
            <a:endParaRPr lang="en-US"/>
          </a:p>
        </p:txBody>
      </p:sp>
    </p:spTree>
    <p:extLst>
      <p:ext uri="{BB962C8B-B14F-4D97-AF65-F5344CB8AC3E}">
        <p14:creationId xmlns:p14="http://schemas.microsoft.com/office/powerpoint/2010/main" val="160064454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23881</TotalTime>
  <Words>9024</Words>
  <Application>Microsoft Office PowerPoint</Application>
  <PresentationFormat>On-screen Show (4:3)</PresentationFormat>
  <Paragraphs>569</Paragraphs>
  <Slides>50</Slides>
  <Notes>50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Wingdings</vt:lpstr>
      <vt:lpstr>Office Theme</vt:lpstr>
      <vt:lpstr>FOUNDATIONS OF EFFECTIVE SUPERVISION FOR APS</vt:lpstr>
      <vt:lpstr>LEARNING OBJECTIVES</vt:lpstr>
      <vt:lpstr>Who’s in the Room?</vt:lpstr>
      <vt:lpstr>My APS Supervisory Experience</vt:lpstr>
      <vt:lpstr>APS Social Work Culture</vt:lpstr>
      <vt:lpstr>Characteristics of an effective APS Social Worker</vt:lpstr>
      <vt:lpstr>The APS Supervisor Who Promoted</vt:lpstr>
      <vt:lpstr>Promoted supervisor</vt:lpstr>
      <vt:lpstr>The APS Supervisor from outside APS</vt:lpstr>
      <vt:lpstr>Supervisor from outside APS</vt:lpstr>
      <vt:lpstr>PowerPoint Presentation</vt:lpstr>
      <vt:lpstr>Educational Role</vt:lpstr>
      <vt:lpstr>Case Consultations</vt:lpstr>
      <vt:lpstr>Case Consultation factors</vt:lpstr>
      <vt:lpstr>Case Consultation Elements</vt:lpstr>
      <vt:lpstr>Evidence-Based Practices Shulman 2010</vt:lpstr>
      <vt:lpstr>Motivational Interviewing Basic Tenets Miller &amp; Rollnick 2002</vt:lpstr>
      <vt:lpstr>Motivational Interviewing Four Principles </vt:lpstr>
      <vt:lpstr>Motivational Interviewing OARS </vt:lpstr>
      <vt:lpstr>Solution-Focused Therapy Basic Tenets de Shazer &amp; Dolan (2007 </vt:lpstr>
      <vt:lpstr>Solution -Focused Strategies</vt:lpstr>
      <vt:lpstr>Cognitive Behavioral Therapy (CBT) Beck &amp; Beck 2011</vt:lpstr>
      <vt:lpstr>CBT</vt:lpstr>
      <vt:lpstr>Caseload Management</vt:lpstr>
      <vt:lpstr>Values &amp; Ethics</vt:lpstr>
      <vt:lpstr>Values and Ethics Mandated Actions</vt:lpstr>
      <vt:lpstr>Professional Boundaries</vt:lpstr>
      <vt:lpstr>Case Consultation Exercise</vt:lpstr>
      <vt:lpstr>Supportive Supervision</vt:lpstr>
      <vt:lpstr>Promote well-being</vt:lpstr>
      <vt:lpstr>Promote Safety and Trust</vt:lpstr>
      <vt:lpstr>Model Strength-Based Practice</vt:lpstr>
      <vt:lpstr>Supportive Supervision Debriefing Trauma</vt:lpstr>
      <vt:lpstr>Supportive Consultation Role Play </vt:lpstr>
      <vt:lpstr>Administrative Role Kadushin &amp; Harkness (2002)</vt:lpstr>
      <vt:lpstr>Authority and Power</vt:lpstr>
      <vt:lpstr>Monitoring/Evaluating  Job Performance</vt:lpstr>
      <vt:lpstr>Case Reviews Individual vs. Group</vt:lpstr>
      <vt:lpstr>Case Review-Compliance</vt:lpstr>
      <vt:lpstr>Case Review -Quality Assurance</vt:lpstr>
      <vt:lpstr>QA Document Review Exercise</vt:lpstr>
      <vt:lpstr>Evaluating Performance Kadushin &amp; Harkness 2002</vt:lpstr>
      <vt:lpstr>Evaluating Performance-continued Kadushin &amp; Harkness 2002</vt:lpstr>
      <vt:lpstr>Effective Feedback </vt:lpstr>
      <vt:lpstr>Fishbowl Exercise</vt:lpstr>
      <vt:lpstr>Staff Meetings</vt:lpstr>
      <vt:lpstr>BEST PRACTICES</vt:lpstr>
      <vt:lpstr>Learning in Field Experience</vt:lpstr>
      <vt:lpstr>References</vt:lpstr>
      <vt:lpstr>References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EFFECTIVE SUPERVISOR FOR APS</dc:title>
  <dc:creator>ctkubota</dc:creator>
  <cp:lastModifiedBy>Rebaz Taha</cp:lastModifiedBy>
  <cp:revision>311</cp:revision>
  <dcterms:created xsi:type="dcterms:W3CDTF">2012-09-23T20:27:38Z</dcterms:created>
  <dcterms:modified xsi:type="dcterms:W3CDTF">2020-08-19T07:36:24Z</dcterms:modified>
</cp:coreProperties>
</file>