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9"/>
  </p:notesMasterIdLst>
  <p:sldIdLst>
    <p:sldId id="269" r:id="rId2"/>
    <p:sldId id="271" r:id="rId3"/>
    <p:sldId id="274" r:id="rId4"/>
    <p:sldId id="275" r:id="rId5"/>
    <p:sldId id="276" r:id="rId6"/>
    <p:sldId id="277" r:id="rId7"/>
    <p:sldId id="278" r:id="rId8"/>
    <p:sldId id="279" r:id="rId9"/>
    <p:sldId id="280" r:id="rId10"/>
    <p:sldId id="281" r:id="rId11"/>
    <p:sldId id="339"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1" r:id="rId30"/>
    <p:sldId id="304" r:id="rId31"/>
    <p:sldId id="303" r:id="rId32"/>
    <p:sldId id="305" r:id="rId33"/>
    <p:sldId id="306" r:id="rId34"/>
    <p:sldId id="307" r:id="rId35"/>
    <p:sldId id="308" r:id="rId36"/>
    <p:sldId id="309" r:id="rId37"/>
    <p:sldId id="310" r:id="rId38"/>
    <p:sldId id="316" r:id="rId39"/>
    <p:sldId id="317" r:id="rId40"/>
    <p:sldId id="318"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19" r:id="rId57"/>
    <p:sldId id="320" r:id="rId58"/>
    <p:sldId id="311" r:id="rId59"/>
    <p:sldId id="312" r:id="rId60"/>
    <p:sldId id="313" r:id="rId61"/>
    <p:sldId id="314" r:id="rId62"/>
    <p:sldId id="315" r:id="rId63"/>
    <p:sldId id="336" r:id="rId64"/>
    <p:sldId id="337" r:id="rId65"/>
    <p:sldId id="338" r:id="rId66"/>
    <p:sldId id="264" r:id="rId67"/>
    <p:sldId id="263" r:id="rId68"/>
  </p:sldIdLst>
  <p:sldSz cx="9144000" cy="5143500" type="screen16x9"/>
  <p:notesSz cx="7010400" cy="9296400"/>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Preston-Wager" initials="KP" lastIdx="7" clrIdx="0">
    <p:extLst>
      <p:ext uri="{19B8F6BF-5375-455C-9EA6-DF929625EA0E}">
        <p15:presenceInfo xmlns:p15="http://schemas.microsoft.com/office/powerpoint/2012/main" userId="Katherine Preston-Wa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EB9540"/>
    <a:srgbClr val="000000"/>
    <a:srgbClr val="D7D2CB"/>
    <a:srgbClr val="DBD1A9"/>
    <a:srgbClr val="FA839E"/>
    <a:srgbClr val="B0E9E5"/>
    <a:srgbClr val="BA9CD5"/>
    <a:srgbClr val="F8993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110" d="100"/>
          <a:sy n="110" d="100"/>
        </p:scale>
        <p:origin x="542" y="67"/>
      </p:cViewPr>
      <p:guideLst>
        <p:guide orient="horz" pos="6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F9960-AB49-40A6-8910-A88A9014D9E8}" type="doc">
      <dgm:prSet loTypeId="urn:microsoft.com/office/officeart/2005/8/layout/default#2" loCatId="list" qsTypeId="urn:microsoft.com/office/officeart/2005/8/quickstyle/simple3" qsCatId="simple" csTypeId="urn:microsoft.com/office/officeart/2005/8/colors/accent1_2" csCatId="accent1" phldr="1"/>
      <dgm:spPr/>
      <dgm:t>
        <a:bodyPr/>
        <a:lstStyle/>
        <a:p>
          <a:endParaRPr lang="en-US"/>
        </a:p>
      </dgm:t>
    </dgm:pt>
    <dgm:pt modelId="{38943EAF-B5A5-4C67-BA2F-1B8D784A9169}">
      <dgm:prSet phldrT="[Text]"/>
      <dgm:spPr>
        <a:solidFill>
          <a:srgbClr val="EB9540"/>
        </a:solidFill>
      </dgm:spPr>
      <dgm:t>
        <a:bodyPr/>
        <a:lstStyle/>
        <a:p>
          <a:r>
            <a:rPr lang="en-US" b="0" dirty="0"/>
            <a:t>Service</a:t>
          </a:r>
        </a:p>
      </dgm:t>
    </dgm:pt>
    <dgm:pt modelId="{8EBDDE88-34F8-431C-9D27-EE9BDED6C44D}" type="parTrans" cxnId="{E789BCA6-57D0-41D5-B16B-1D58DDECBA33}">
      <dgm:prSet/>
      <dgm:spPr/>
      <dgm:t>
        <a:bodyPr/>
        <a:lstStyle/>
        <a:p>
          <a:endParaRPr lang="en-US"/>
        </a:p>
      </dgm:t>
    </dgm:pt>
    <dgm:pt modelId="{65D4013F-8D6B-4830-ABBE-ABD322548310}" type="sibTrans" cxnId="{E789BCA6-57D0-41D5-B16B-1D58DDECBA33}">
      <dgm:prSet/>
      <dgm:spPr/>
      <dgm:t>
        <a:bodyPr/>
        <a:lstStyle/>
        <a:p>
          <a:endParaRPr lang="en-US"/>
        </a:p>
      </dgm:t>
    </dgm:pt>
    <dgm:pt modelId="{ED81960E-6405-4144-9651-EDE91F556C7E}">
      <dgm:prSet phldrT="[Text]"/>
      <dgm:spPr>
        <a:solidFill>
          <a:srgbClr val="EB9540"/>
        </a:solidFill>
      </dgm:spPr>
      <dgm:t>
        <a:bodyPr/>
        <a:lstStyle/>
        <a:p>
          <a:r>
            <a:rPr lang="en-US" b="0" dirty="0"/>
            <a:t>Social Justice</a:t>
          </a:r>
        </a:p>
      </dgm:t>
    </dgm:pt>
    <dgm:pt modelId="{4DB724A8-217A-4675-88A8-4838239B0A51}" type="parTrans" cxnId="{FC7673C6-D8DC-4C6E-85A9-57A7D6A3E59A}">
      <dgm:prSet/>
      <dgm:spPr/>
      <dgm:t>
        <a:bodyPr/>
        <a:lstStyle/>
        <a:p>
          <a:endParaRPr lang="en-US"/>
        </a:p>
      </dgm:t>
    </dgm:pt>
    <dgm:pt modelId="{AE3F983F-C61B-4DB1-948E-D014BE2F86D4}" type="sibTrans" cxnId="{FC7673C6-D8DC-4C6E-85A9-57A7D6A3E59A}">
      <dgm:prSet/>
      <dgm:spPr/>
      <dgm:t>
        <a:bodyPr/>
        <a:lstStyle/>
        <a:p>
          <a:endParaRPr lang="en-US"/>
        </a:p>
      </dgm:t>
    </dgm:pt>
    <dgm:pt modelId="{CCC56949-C215-4ADE-9344-1CB7D8E0AF69}">
      <dgm:prSet phldrT="[Text]"/>
      <dgm:spPr>
        <a:solidFill>
          <a:srgbClr val="EB9540"/>
        </a:solidFill>
      </dgm:spPr>
      <dgm:t>
        <a:bodyPr/>
        <a:lstStyle/>
        <a:p>
          <a:r>
            <a:rPr lang="en-US" b="0" dirty="0"/>
            <a:t>Individual Dignity</a:t>
          </a:r>
        </a:p>
      </dgm:t>
    </dgm:pt>
    <dgm:pt modelId="{735AF52E-7A08-481D-83DB-0BDFBEB71B20}" type="parTrans" cxnId="{D7239F00-6DDF-4CEA-90E1-60C40DAFD073}">
      <dgm:prSet/>
      <dgm:spPr/>
      <dgm:t>
        <a:bodyPr/>
        <a:lstStyle/>
        <a:p>
          <a:endParaRPr lang="en-US"/>
        </a:p>
      </dgm:t>
    </dgm:pt>
    <dgm:pt modelId="{4DA0E6E6-2233-46F0-8009-E98BB0568DCE}" type="sibTrans" cxnId="{D7239F00-6DDF-4CEA-90E1-60C40DAFD073}">
      <dgm:prSet/>
      <dgm:spPr/>
      <dgm:t>
        <a:bodyPr/>
        <a:lstStyle/>
        <a:p>
          <a:endParaRPr lang="en-US"/>
        </a:p>
      </dgm:t>
    </dgm:pt>
    <dgm:pt modelId="{5027113F-7930-4FE5-995C-BEFCB264B95E}">
      <dgm:prSet phldrT="[Text]"/>
      <dgm:spPr>
        <a:solidFill>
          <a:srgbClr val="EB9540"/>
        </a:solidFill>
      </dgm:spPr>
      <dgm:t>
        <a:bodyPr/>
        <a:lstStyle/>
        <a:p>
          <a:r>
            <a:rPr lang="en-US" b="0" dirty="0"/>
            <a:t>Human Relationships</a:t>
          </a:r>
        </a:p>
      </dgm:t>
    </dgm:pt>
    <dgm:pt modelId="{A6A60565-9C46-4E9A-8208-02121BA83DDE}" type="parTrans" cxnId="{BA57B66F-DB85-4DC8-961E-E8F8EB30B148}">
      <dgm:prSet/>
      <dgm:spPr/>
      <dgm:t>
        <a:bodyPr/>
        <a:lstStyle/>
        <a:p>
          <a:endParaRPr lang="en-US"/>
        </a:p>
      </dgm:t>
    </dgm:pt>
    <dgm:pt modelId="{ECC17BB1-5936-409C-9A13-582348232027}" type="sibTrans" cxnId="{BA57B66F-DB85-4DC8-961E-E8F8EB30B148}">
      <dgm:prSet/>
      <dgm:spPr/>
      <dgm:t>
        <a:bodyPr/>
        <a:lstStyle/>
        <a:p>
          <a:endParaRPr lang="en-US"/>
        </a:p>
      </dgm:t>
    </dgm:pt>
    <dgm:pt modelId="{CE071B89-4044-497A-B834-53747D979B0A}">
      <dgm:prSet phldrT="[Text]"/>
      <dgm:spPr>
        <a:solidFill>
          <a:srgbClr val="EB9540"/>
        </a:solidFill>
      </dgm:spPr>
      <dgm:t>
        <a:bodyPr/>
        <a:lstStyle/>
        <a:p>
          <a:r>
            <a:rPr lang="en-US" b="0" dirty="0"/>
            <a:t>Integrity</a:t>
          </a:r>
        </a:p>
      </dgm:t>
    </dgm:pt>
    <dgm:pt modelId="{A6916D8B-BCC3-417C-ACB9-2123967310ED}" type="parTrans" cxnId="{A0ADB3B0-4422-4546-82BB-63458EAC552B}">
      <dgm:prSet/>
      <dgm:spPr/>
      <dgm:t>
        <a:bodyPr/>
        <a:lstStyle/>
        <a:p>
          <a:endParaRPr lang="en-US"/>
        </a:p>
      </dgm:t>
    </dgm:pt>
    <dgm:pt modelId="{AFF443DE-F63A-4DAD-83B7-EE5059E05F85}" type="sibTrans" cxnId="{A0ADB3B0-4422-4546-82BB-63458EAC552B}">
      <dgm:prSet/>
      <dgm:spPr/>
      <dgm:t>
        <a:bodyPr/>
        <a:lstStyle/>
        <a:p>
          <a:endParaRPr lang="en-US"/>
        </a:p>
      </dgm:t>
    </dgm:pt>
    <dgm:pt modelId="{BB94DBCB-2A86-430A-979F-2FB6BB1D5176}">
      <dgm:prSet phldrT="[Text]"/>
      <dgm:spPr>
        <a:solidFill>
          <a:srgbClr val="EB9540"/>
        </a:solidFill>
      </dgm:spPr>
      <dgm:t>
        <a:bodyPr/>
        <a:lstStyle/>
        <a:p>
          <a:r>
            <a:rPr lang="en-US" b="0" dirty="0"/>
            <a:t>Competence</a:t>
          </a:r>
        </a:p>
      </dgm:t>
    </dgm:pt>
    <dgm:pt modelId="{AF45BB00-7799-48BF-AA96-7BDF76552D0F}" type="parTrans" cxnId="{AF3DF2B2-CD05-45BA-B740-EF6809F207E9}">
      <dgm:prSet/>
      <dgm:spPr/>
      <dgm:t>
        <a:bodyPr/>
        <a:lstStyle/>
        <a:p>
          <a:endParaRPr lang="en-US"/>
        </a:p>
      </dgm:t>
    </dgm:pt>
    <dgm:pt modelId="{3D4B8B2D-C08F-4AE0-94BD-6A48B48674C8}" type="sibTrans" cxnId="{AF3DF2B2-CD05-45BA-B740-EF6809F207E9}">
      <dgm:prSet/>
      <dgm:spPr/>
      <dgm:t>
        <a:bodyPr/>
        <a:lstStyle/>
        <a:p>
          <a:endParaRPr lang="en-US"/>
        </a:p>
      </dgm:t>
    </dgm:pt>
    <dgm:pt modelId="{AA91C1FE-8A85-4028-BB5F-346F7EACD32F}" type="pres">
      <dgm:prSet presAssocID="{92AF9960-AB49-40A6-8910-A88A9014D9E8}" presName="diagram" presStyleCnt="0">
        <dgm:presLayoutVars>
          <dgm:dir/>
          <dgm:resizeHandles val="exact"/>
        </dgm:presLayoutVars>
      </dgm:prSet>
      <dgm:spPr/>
      <dgm:t>
        <a:bodyPr/>
        <a:lstStyle/>
        <a:p>
          <a:endParaRPr lang="en-US"/>
        </a:p>
      </dgm:t>
    </dgm:pt>
    <dgm:pt modelId="{EC292830-B3D4-4DEB-8CF6-B3A2BA8776D5}" type="pres">
      <dgm:prSet presAssocID="{38943EAF-B5A5-4C67-BA2F-1B8D784A9169}" presName="node" presStyleLbl="node1" presStyleIdx="0" presStyleCnt="6" custLinFactNeighborX="-1810" custLinFactNeighborY="-1496">
        <dgm:presLayoutVars>
          <dgm:bulletEnabled val="1"/>
        </dgm:presLayoutVars>
      </dgm:prSet>
      <dgm:spPr/>
      <dgm:t>
        <a:bodyPr/>
        <a:lstStyle/>
        <a:p>
          <a:endParaRPr lang="en-US"/>
        </a:p>
      </dgm:t>
    </dgm:pt>
    <dgm:pt modelId="{143F584B-DEB0-4BCD-AE52-9C88EBDD93FB}" type="pres">
      <dgm:prSet presAssocID="{65D4013F-8D6B-4830-ABBE-ABD322548310}" presName="sibTrans" presStyleCnt="0"/>
      <dgm:spPr/>
    </dgm:pt>
    <dgm:pt modelId="{1B4812D7-D1AB-4D5A-A60E-62456D6267A5}" type="pres">
      <dgm:prSet presAssocID="{ED81960E-6405-4144-9651-EDE91F556C7E}" presName="node" presStyleLbl="node1" presStyleIdx="1" presStyleCnt="6" custLinFactNeighborX="-2715">
        <dgm:presLayoutVars>
          <dgm:bulletEnabled val="1"/>
        </dgm:presLayoutVars>
      </dgm:prSet>
      <dgm:spPr/>
      <dgm:t>
        <a:bodyPr/>
        <a:lstStyle/>
        <a:p>
          <a:endParaRPr lang="en-US"/>
        </a:p>
      </dgm:t>
    </dgm:pt>
    <dgm:pt modelId="{1B1A897F-45B7-46CE-B03C-B3A824DF0AEF}" type="pres">
      <dgm:prSet presAssocID="{AE3F983F-C61B-4DB1-948E-D014BE2F86D4}" presName="sibTrans" presStyleCnt="0"/>
      <dgm:spPr/>
    </dgm:pt>
    <dgm:pt modelId="{A8FD859A-FAD7-4C87-B0DE-11AF584A742D}" type="pres">
      <dgm:prSet presAssocID="{CCC56949-C215-4ADE-9344-1CB7D8E0AF69}" presName="node" presStyleLbl="node1" presStyleIdx="2" presStyleCnt="6" custScaleX="93104" custScaleY="98226" custLinFactNeighborX="-172" custLinFactNeighborY="2760">
        <dgm:presLayoutVars>
          <dgm:bulletEnabled val="1"/>
        </dgm:presLayoutVars>
      </dgm:prSet>
      <dgm:spPr/>
      <dgm:t>
        <a:bodyPr/>
        <a:lstStyle/>
        <a:p>
          <a:endParaRPr lang="en-US"/>
        </a:p>
      </dgm:t>
    </dgm:pt>
    <dgm:pt modelId="{B871035A-0E54-425D-A5EE-D64AF4F6A566}" type="pres">
      <dgm:prSet presAssocID="{4DA0E6E6-2233-46F0-8009-E98BB0568DCE}" presName="sibTrans" presStyleCnt="0"/>
      <dgm:spPr/>
    </dgm:pt>
    <dgm:pt modelId="{5A83FB5E-0B46-4D61-96E2-4DA88F04740A}" type="pres">
      <dgm:prSet presAssocID="{5027113F-7930-4FE5-995C-BEFCB264B95E}" presName="node" presStyleLbl="node1" presStyleIdx="3" presStyleCnt="6">
        <dgm:presLayoutVars>
          <dgm:bulletEnabled val="1"/>
        </dgm:presLayoutVars>
      </dgm:prSet>
      <dgm:spPr/>
      <dgm:t>
        <a:bodyPr/>
        <a:lstStyle/>
        <a:p>
          <a:endParaRPr lang="en-US"/>
        </a:p>
      </dgm:t>
    </dgm:pt>
    <dgm:pt modelId="{B2B2961D-7BAF-41DE-AF11-3BCB69211247}" type="pres">
      <dgm:prSet presAssocID="{ECC17BB1-5936-409C-9A13-582348232027}" presName="sibTrans" presStyleCnt="0"/>
      <dgm:spPr/>
    </dgm:pt>
    <dgm:pt modelId="{D0F6419F-B371-4CA8-8B44-F51BFB5181F9}" type="pres">
      <dgm:prSet presAssocID="{CE071B89-4044-497A-B834-53747D979B0A}" presName="node" presStyleLbl="node1" presStyleIdx="4" presStyleCnt="6">
        <dgm:presLayoutVars>
          <dgm:bulletEnabled val="1"/>
        </dgm:presLayoutVars>
      </dgm:prSet>
      <dgm:spPr/>
      <dgm:t>
        <a:bodyPr/>
        <a:lstStyle/>
        <a:p>
          <a:endParaRPr lang="en-US"/>
        </a:p>
      </dgm:t>
    </dgm:pt>
    <dgm:pt modelId="{BA610CD2-E14E-4F50-8BDF-642F23938B0C}" type="pres">
      <dgm:prSet presAssocID="{AFF443DE-F63A-4DAD-83B7-EE5059E05F85}" presName="sibTrans" presStyleCnt="0"/>
      <dgm:spPr/>
    </dgm:pt>
    <dgm:pt modelId="{DC15C594-1BC2-405A-A258-BC374A525FF2}" type="pres">
      <dgm:prSet presAssocID="{BB94DBCB-2A86-430A-979F-2FB6BB1D5176}" presName="node" presStyleLbl="node1" presStyleIdx="5" presStyleCnt="6" custScaleX="96235">
        <dgm:presLayoutVars>
          <dgm:bulletEnabled val="1"/>
        </dgm:presLayoutVars>
      </dgm:prSet>
      <dgm:spPr/>
      <dgm:t>
        <a:bodyPr/>
        <a:lstStyle/>
        <a:p>
          <a:endParaRPr lang="en-US"/>
        </a:p>
      </dgm:t>
    </dgm:pt>
  </dgm:ptLst>
  <dgm:cxnLst>
    <dgm:cxn modelId="{AF3DF2B2-CD05-45BA-B740-EF6809F207E9}" srcId="{92AF9960-AB49-40A6-8910-A88A9014D9E8}" destId="{BB94DBCB-2A86-430A-979F-2FB6BB1D5176}" srcOrd="5" destOrd="0" parTransId="{AF45BB00-7799-48BF-AA96-7BDF76552D0F}" sibTransId="{3D4B8B2D-C08F-4AE0-94BD-6A48B48674C8}"/>
    <dgm:cxn modelId="{A0ADB3B0-4422-4546-82BB-63458EAC552B}" srcId="{92AF9960-AB49-40A6-8910-A88A9014D9E8}" destId="{CE071B89-4044-497A-B834-53747D979B0A}" srcOrd="4" destOrd="0" parTransId="{A6916D8B-BCC3-417C-ACB9-2123967310ED}" sibTransId="{AFF443DE-F63A-4DAD-83B7-EE5059E05F85}"/>
    <dgm:cxn modelId="{A4E57B0A-F809-4B2A-B703-39D813895E35}" type="presOf" srcId="{ED81960E-6405-4144-9651-EDE91F556C7E}" destId="{1B4812D7-D1AB-4D5A-A60E-62456D6267A5}" srcOrd="0" destOrd="0" presId="urn:microsoft.com/office/officeart/2005/8/layout/default#2"/>
    <dgm:cxn modelId="{FC7673C6-D8DC-4C6E-85A9-57A7D6A3E59A}" srcId="{92AF9960-AB49-40A6-8910-A88A9014D9E8}" destId="{ED81960E-6405-4144-9651-EDE91F556C7E}" srcOrd="1" destOrd="0" parTransId="{4DB724A8-217A-4675-88A8-4838239B0A51}" sibTransId="{AE3F983F-C61B-4DB1-948E-D014BE2F86D4}"/>
    <dgm:cxn modelId="{FC879AFD-D221-46F1-837B-CB55893231CC}" type="presOf" srcId="{5027113F-7930-4FE5-995C-BEFCB264B95E}" destId="{5A83FB5E-0B46-4D61-96E2-4DA88F04740A}" srcOrd="0" destOrd="0" presId="urn:microsoft.com/office/officeart/2005/8/layout/default#2"/>
    <dgm:cxn modelId="{B6C48E76-6C1F-4494-A1CC-6A4154FFCBF7}" type="presOf" srcId="{BB94DBCB-2A86-430A-979F-2FB6BB1D5176}" destId="{DC15C594-1BC2-405A-A258-BC374A525FF2}" srcOrd="0" destOrd="0" presId="urn:microsoft.com/office/officeart/2005/8/layout/default#2"/>
    <dgm:cxn modelId="{BA57B66F-DB85-4DC8-961E-E8F8EB30B148}" srcId="{92AF9960-AB49-40A6-8910-A88A9014D9E8}" destId="{5027113F-7930-4FE5-995C-BEFCB264B95E}" srcOrd="3" destOrd="0" parTransId="{A6A60565-9C46-4E9A-8208-02121BA83DDE}" sibTransId="{ECC17BB1-5936-409C-9A13-582348232027}"/>
    <dgm:cxn modelId="{9274B79C-1462-41F6-B138-6DFE80AC59FB}" type="presOf" srcId="{CCC56949-C215-4ADE-9344-1CB7D8E0AF69}" destId="{A8FD859A-FAD7-4C87-B0DE-11AF584A742D}" srcOrd="0" destOrd="0" presId="urn:microsoft.com/office/officeart/2005/8/layout/default#2"/>
    <dgm:cxn modelId="{B2DBDB1D-375A-4367-901D-A6C632578519}" type="presOf" srcId="{38943EAF-B5A5-4C67-BA2F-1B8D784A9169}" destId="{EC292830-B3D4-4DEB-8CF6-B3A2BA8776D5}" srcOrd="0" destOrd="0" presId="urn:microsoft.com/office/officeart/2005/8/layout/default#2"/>
    <dgm:cxn modelId="{97A09F13-A823-44CF-98D1-A6711D233771}" type="presOf" srcId="{92AF9960-AB49-40A6-8910-A88A9014D9E8}" destId="{AA91C1FE-8A85-4028-BB5F-346F7EACD32F}" srcOrd="0" destOrd="0" presId="urn:microsoft.com/office/officeart/2005/8/layout/default#2"/>
    <dgm:cxn modelId="{D7239F00-6DDF-4CEA-90E1-60C40DAFD073}" srcId="{92AF9960-AB49-40A6-8910-A88A9014D9E8}" destId="{CCC56949-C215-4ADE-9344-1CB7D8E0AF69}" srcOrd="2" destOrd="0" parTransId="{735AF52E-7A08-481D-83DB-0BDFBEB71B20}" sibTransId="{4DA0E6E6-2233-46F0-8009-E98BB0568DCE}"/>
    <dgm:cxn modelId="{E789BCA6-57D0-41D5-B16B-1D58DDECBA33}" srcId="{92AF9960-AB49-40A6-8910-A88A9014D9E8}" destId="{38943EAF-B5A5-4C67-BA2F-1B8D784A9169}" srcOrd="0" destOrd="0" parTransId="{8EBDDE88-34F8-431C-9D27-EE9BDED6C44D}" sibTransId="{65D4013F-8D6B-4830-ABBE-ABD322548310}"/>
    <dgm:cxn modelId="{918F253A-53BC-47D6-844E-5F6269DAD8E8}" type="presOf" srcId="{CE071B89-4044-497A-B834-53747D979B0A}" destId="{D0F6419F-B371-4CA8-8B44-F51BFB5181F9}" srcOrd="0" destOrd="0" presId="urn:microsoft.com/office/officeart/2005/8/layout/default#2"/>
    <dgm:cxn modelId="{6C0458F5-3D8C-4BE5-9D34-C7D1FEF50935}" type="presParOf" srcId="{AA91C1FE-8A85-4028-BB5F-346F7EACD32F}" destId="{EC292830-B3D4-4DEB-8CF6-B3A2BA8776D5}" srcOrd="0" destOrd="0" presId="urn:microsoft.com/office/officeart/2005/8/layout/default#2"/>
    <dgm:cxn modelId="{5F02EEB0-2B9E-4A78-A40A-3CD8E6FECF32}" type="presParOf" srcId="{AA91C1FE-8A85-4028-BB5F-346F7EACD32F}" destId="{143F584B-DEB0-4BCD-AE52-9C88EBDD93FB}" srcOrd="1" destOrd="0" presId="urn:microsoft.com/office/officeart/2005/8/layout/default#2"/>
    <dgm:cxn modelId="{F803B7D9-C200-47D7-A92F-110318C8D041}" type="presParOf" srcId="{AA91C1FE-8A85-4028-BB5F-346F7EACD32F}" destId="{1B4812D7-D1AB-4D5A-A60E-62456D6267A5}" srcOrd="2" destOrd="0" presId="urn:microsoft.com/office/officeart/2005/8/layout/default#2"/>
    <dgm:cxn modelId="{29F852A5-81A6-4464-AAAD-759800FDAFEC}" type="presParOf" srcId="{AA91C1FE-8A85-4028-BB5F-346F7EACD32F}" destId="{1B1A897F-45B7-46CE-B03C-B3A824DF0AEF}" srcOrd="3" destOrd="0" presId="urn:microsoft.com/office/officeart/2005/8/layout/default#2"/>
    <dgm:cxn modelId="{8F7E29D8-0BD0-41F5-8F58-BE98D3E6F354}" type="presParOf" srcId="{AA91C1FE-8A85-4028-BB5F-346F7EACD32F}" destId="{A8FD859A-FAD7-4C87-B0DE-11AF584A742D}" srcOrd="4" destOrd="0" presId="urn:microsoft.com/office/officeart/2005/8/layout/default#2"/>
    <dgm:cxn modelId="{6F573EA3-3A21-4CDD-BEFC-EA4E0811985E}" type="presParOf" srcId="{AA91C1FE-8A85-4028-BB5F-346F7EACD32F}" destId="{B871035A-0E54-425D-A5EE-D64AF4F6A566}" srcOrd="5" destOrd="0" presId="urn:microsoft.com/office/officeart/2005/8/layout/default#2"/>
    <dgm:cxn modelId="{AAE1736A-5CBD-4382-9E19-4CB2E82625BE}" type="presParOf" srcId="{AA91C1FE-8A85-4028-BB5F-346F7EACD32F}" destId="{5A83FB5E-0B46-4D61-96E2-4DA88F04740A}" srcOrd="6" destOrd="0" presId="urn:microsoft.com/office/officeart/2005/8/layout/default#2"/>
    <dgm:cxn modelId="{E60A2A1A-2D34-4EB5-9F0C-58504C597008}" type="presParOf" srcId="{AA91C1FE-8A85-4028-BB5F-346F7EACD32F}" destId="{B2B2961D-7BAF-41DE-AF11-3BCB69211247}" srcOrd="7" destOrd="0" presId="urn:microsoft.com/office/officeart/2005/8/layout/default#2"/>
    <dgm:cxn modelId="{0E74CE7C-3F2A-4130-A7F5-3BD4B33CBB2F}" type="presParOf" srcId="{AA91C1FE-8A85-4028-BB5F-346F7EACD32F}" destId="{D0F6419F-B371-4CA8-8B44-F51BFB5181F9}" srcOrd="8" destOrd="0" presId="urn:microsoft.com/office/officeart/2005/8/layout/default#2"/>
    <dgm:cxn modelId="{27087E19-50E4-45AB-91C7-28802F7C0AB9}" type="presParOf" srcId="{AA91C1FE-8A85-4028-BB5F-346F7EACD32F}" destId="{BA610CD2-E14E-4F50-8BDF-642F23938B0C}" srcOrd="9" destOrd="0" presId="urn:microsoft.com/office/officeart/2005/8/layout/default#2"/>
    <dgm:cxn modelId="{B02493FA-12E5-42AB-B397-AFBFE1D21BC4}" type="presParOf" srcId="{AA91C1FE-8A85-4028-BB5F-346F7EACD32F}" destId="{DC15C594-1BC2-405A-A258-BC374A525FF2}" srcOrd="10"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F593D-DDDA-45A0-9203-1F2A578014C5}" type="doc">
      <dgm:prSet loTypeId="urn:microsoft.com/office/officeart/2005/8/layout/vList3#1" loCatId="list" qsTypeId="urn:microsoft.com/office/officeart/2005/8/quickstyle/3d2#1" qsCatId="3D" csTypeId="urn:microsoft.com/office/officeart/2005/8/colors/accent4_2" csCatId="accent4" phldr="1"/>
      <dgm:spPr/>
    </dgm:pt>
    <dgm:pt modelId="{44364035-8250-480C-A92B-D868A81BE4C0}">
      <dgm:prSet phldrT="[Text]"/>
      <dgm:spPr>
        <a:solidFill>
          <a:srgbClr val="EB9540"/>
        </a:solidFill>
        <a:effectLst>
          <a:outerShdw blurRad="508000" dist="177800" dir="5400000" rotWithShape="0">
            <a:srgbClr val="4E3B30">
              <a:alpha val="60000"/>
            </a:srgbClr>
          </a:outerShdw>
        </a:effectLst>
      </dgm:spPr>
      <dgm:t>
        <a:bodyPr>
          <a:scene3d>
            <a:camera prst="orthographicFront"/>
            <a:lightRig rig="soft" dir="t">
              <a:rot lat="0" lon="0" rev="10800000"/>
            </a:lightRig>
          </a:scene3d>
          <a:sp3d>
            <a:bevelT w="27940" h="12700"/>
            <a:contourClr>
              <a:srgbClr val="DDDDDD"/>
            </a:contourClr>
          </a:sp3d>
        </a:bodyPr>
        <a:lstStyle/>
        <a:p>
          <a:r>
            <a:rPr lang="en-US" b="1" cap="none" spc="150" dirty="0">
              <a:ln w="11430"/>
              <a:solidFill>
                <a:schemeClr val="tx1"/>
              </a:solidFill>
              <a:effectLst/>
            </a:rPr>
            <a:t>Client wishes</a:t>
          </a:r>
        </a:p>
      </dgm:t>
    </dgm:pt>
    <dgm:pt modelId="{DC5A03A2-5BC3-4CC1-A6E8-3B7073806F71}" type="parTrans" cxnId="{1CE21064-CD15-4793-9F69-96E4294E3A85}">
      <dgm:prSet/>
      <dgm:spPr/>
      <dgm:t>
        <a:bodyPr/>
        <a:lstStyle/>
        <a:p>
          <a:endParaRPr lang="en-US">
            <a:effectLst>
              <a:outerShdw blurRad="38100" dist="38100" dir="2700000" algn="tl">
                <a:srgbClr val="000000">
                  <a:alpha val="43137"/>
                </a:srgbClr>
              </a:outerShdw>
            </a:effectLst>
          </a:endParaRPr>
        </a:p>
      </dgm:t>
    </dgm:pt>
    <dgm:pt modelId="{D5358423-37A4-4141-A5D0-E7B780D5A8D5}" type="sibTrans" cxnId="{1CE21064-CD15-4793-9F69-96E4294E3A85}">
      <dgm:prSet/>
      <dgm:spPr/>
      <dgm:t>
        <a:bodyPr/>
        <a:lstStyle/>
        <a:p>
          <a:endParaRPr lang="en-US">
            <a:effectLst>
              <a:outerShdw blurRad="38100" dist="38100" dir="2700000" algn="tl">
                <a:srgbClr val="000000">
                  <a:alpha val="43137"/>
                </a:srgbClr>
              </a:outerShdw>
            </a:effectLst>
          </a:endParaRPr>
        </a:p>
      </dgm:t>
    </dgm:pt>
    <dgm:pt modelId="{02C8770D-2B17-4DCB-BF5A-3CD1F345370D}">
      <dgm:prSet/>
      <dgm:spPr>
        <a:solidFill>
          <a:srgbClr val="EB9540"/>
        </a:solidFill>
        <a:effectLst>
          <a:outerShdw blurRad="508000" dist="190500" dir="5400000" rotWithShape="0">
            <a:srgbClr val="4E3B30">
              <a:alpha val="60000"/>
            </a:srgbClr>
          </a:outerShdw>
        </a:effectLst>
      </dgm:spPr>
      <dgm:t>
        <a:bodyPr>
          <a:scene3d>
            <a:camera prst="orthographicFront"/>
            <a:lightRig rig="soft" dir="t">
              <a:rot lat="0" lon="0" rev="10800000"/>
            </a:lightRig>
          </a:scene3d>
          <a:sp3d>
            <a:bevelT w="27940" h="12700"/>
            <a:contourClr>
              <a:srgbClr val="DDDDDD"/>
            </a:contourClr>
          </a:sp3d>
        </a:bodyPr>
        <a:lstStyle/>
        <a:p>
          <a:r>
            <a:rPr lang="en-US" b="1" cap="none" spc="150" dirty="0">
              <a:ln w="11430"/>
              <a:solidFill>
                <a:schemeClr val="tx1"/>
              </a:solidFill>
              <a:effectLst/>
            </a:rPr>
            <a:t>Professional obligations</a:t>
          </a:r>
        </a:p>
      </dgm:t>
    </dgm:pt>
    <dgm:pt modelId="{78DFE101-D87E-4F2B-88D5-EDB40BD717BA}" type="parTrans" cxnId="{946E5B24-0170-48A4-9AAC-E6014A175EC8}">
      <dgm:prSet/>
      <dgm:spPr/>
      <dgm:t>
        <a:bodyPr/>
        <a:lstStyle/>
        <a:p>
          <a:endParaRPr lang="en-US">
            <a:effectLst>
              <a:outerShdw blurRad="38100" dist="38100" dir="2700000" algn="tl">
                <a:srgbClr val="000000">
                  <a:alpha val="43137"/>
                </a:srgbClr>
              </a:outerShdw>
            </a:effectLst>
          </a:endParaRPr>
        </a:p>
      </dgm:t>
    </dgm:pt>
    <dgm:pt modelId="{DD9CCC4E-6DF2-4F4B-A23C-E355EBBDEF78}" type="sibTrans" cxnId="{946E5B24-0170-48A4-9AAC-E6014A175EC8}">
      <dgm:prSet/>
      <dgm:spPr/>
      <dgm:t>
        <a:bodyPr/>
        <a:lstStyle/>
        <a:p>
          <a:endParaRPr lang="en-US">
            <a:effectLst>
              <a:outerShdw blurRad="38100" dist="38100" dir="2700000" algn="tl">
                <a:srgbClr val="000000">
                  <a:alpha val="43137"/>
                </a:srgbClr>
              </a:outerShdw>
            </a:effectLst>
          </a:endParaRPr>
        </a:p>
      </dgm:t>
    </dgm:pt>
    <dgm:pt modelId="{1042F88C-3F91-4BF2-A6CA-E1D5A1D131F8}">
      <dgm:prSet/>
      <dgm:spPr>
        <a:solidFill>
          <a:srgbClr val="EB9540"/>
        </a:solidFill>
        <a:effectLst>
          <a:outerShdw blurRad="508000" dist="190500" dir="5400000" rotWithShape="0">
            <a:srgbClr val="4E3B30">
              <a:alpha val="60000"/>
            </a:srgbClr>
          </a:outerShdw>
        </a:effectLst>
      </dgm:spPr>
      <dgm:t>
        <a:bodyPr>
          <a:scene3d>
            <a:camera prst="orthographicFront"/>
            <a:lightRig rig="soft" dir="t">
              <a:rot lat="0" lon="0" rev="10800000"/>
            </a:lightRig>
          </a:scene3d>
          <a:sp3d>
            <a:bevelT w="27940" h="12700"/>
            <a:contourClr>
              <a:srgbClr val="DDDDDD"/>
            </a:contourClr>
          </a:sp3d>
        </a:bodyPr>
        <a:lstStyle/>
        <a:p>
          <a:r>
            <a:rPr lang="en-US" b="1" cap="none" spc="150" dirty="0">
              <a:ln w="11430"/>
              <a:solidFill>
                <a:schemeClr val="tx1"/>
              </a:solidFill>
              <a:effectLst/>
            </a:rPr>
            <a:t>Personal values</a:t>
          </a:r>
        </a:p>
      </dgm:t>
    </dgm:pt>
    <dgm:pt modelId="{453DDD07-9275-4FEF-AEEE-76FCE193E02D}" type="parTrans" cxnId="{AF576CED-1AD5-4429-B7A5-CF7FFBE16E66}">
      <dgm:prSet/>
      <dgm:spPr/>
      <dgm:t>
        <a:bodyPr/>
        <a:lstStyle/>
        <a:p>
          <a:endParaRPr lang="en-US">
            <a:effectLst>
              <a:outerShdw blurRad="38100" dist="38100" dir="2700000" algn="tl">
                <a:srgbClr val="000000">
                  <a:alpha val="43137"/>
                </a:srgbClr>
              </a:outerShdw>
            </a:effectLst>
          </a:endParaRPr>
        </a:p>
      </dgm:t>
    </dgm:pt>
    <dgm:pt modelId="{18730687-9B3F-409F-81E3-1D5ABDB98926}" type="sibTrans" cxnId="{AF576CED-1AD5-4429-B7A5-CF7FFBE16E66}">
      <dgm:prSet/>
      <dgm:spPr/>
      <dgm:t>
        <a:bodyPr/>
        <a:lstStyle/>
        <a:p>
          <a:endParaRPr lang="en-US">
            <a:effectLst>
              <a:outerShdw blurRad="38100" dist="38100" dir="2700000" algn="tl">
                <a:srgbClr val="000000">
                  <a:alpha val="43137"/>
                </a:srgbClr>
              </a:outerShdw>
            </a:effectLst>
          </a:endParaRPr>
        </a:p>
      </dgm:t>
    </dgm:pt>
    <dgm:pt modelId="{92B37316-430C-435B-8593-DEDDE17448DF}">
      <dgm:prSet/>
      <dgm:spPr>
        <a:solidFill>
          <a:srgbClr val="EB9540"/>
        </a:solidFill>
        <a:effectLst>
          <a:outerShdw blurRad="508000" dist="190500" dir="5400000" rotWithShape="0">
            <a:srgbClr val="4E3B30">
              <a:alpha val="60000"/>
            </a:srgbClr>
          </a:outerShdw>
        </a:effectLst>
      </dgm:spPr>
      <dgm:t>
        <a:bodyPr>
          <a:scene3d>
            <a:camera prst="orthographicFront"/>
            <a:lightRig rig="soft" dir="t">
              <a:rot lat="0" lon="0" rev="10800000"/>
            </a:lightRig>
          </a:scene3d>
          <a:sp3d>
            <a:bevelT w="27940" h="12700"/>
            <a:contourClr>
              <a:srgbClr val="DDDDDD"/>
            </a:contourClr>
          </a:sp3d>
        </a:bodyPr>
        <a:lstStyle/>
        <a:p>
          <a:r>
            <a:rPr lang="en-US" b="1" cap="none" spc="150" dirty="0">
              <a:ln w="11430"/>
              <a:solidFill>
                <a:schemeClr val="tx1"/>
              </a:solidFill>
              <a:effectLst/>
            </a:rPr>
            <a:t>Community pressure</a:t>
          </a:r>
        </a:p>
      </dgm:t>
    </dgm:pt>
    <dgm:pt modelId="{D2473A5B-79B6-4C81-9FA5-80EBE22C7625}" type="parTrans" cxnId="{BF11110B-C16A-4288-9091-BE9266B5C444}">
      <dgm:prSet/>
      <dgm:spPr/>
      <dgm:t>
        <a:bodyPr/>
        <a:lstStyle/>
        <a:p>
          <a:endParaRPr lang="en-US">
            <a:effectLst>
              <a:outerShdw blurRad="38100" dist="38100" dir="2700000" algn="tl">
                <a:srgbClr val="000000">
                  <a:alpha val="43137"/>
                </a:srgbClr>
              </a:outerShdw>
            </a:effectLst>
          </a:endParaRPr>
        </a:p>
      </dgm:t>
    </dgm:pt>
    <dgm:pt modelId="{B9470791-7EE0-4D61-AE8A-EFC47259EED9}" type="sibTrans" cxnId="{BF11110B-C16A-4288-9091-BE9266B5C444}">
      <dgm:prSet/>
      <dgm:spPr/>
      <dgm:t>
        <a:bodyPr/>
        <a:lstStyle/>
        <a:p>
          <a:endParaRPr lang="en-US">
            <a:effectLst>
              <a:outerShdw blurRad="38100" dist="38100" dir="2700000" algn="tl">
                <a:srgbClr val="000000">
                  <a:alpha val="43137"/>
                </a:srgbClr>
              </a:outerShdw>
            </a:effectLst>
          </a:endParaRPr>
        </a:p>
      </dgm:t>
    </dgm:pt>
    <dgm:pt modelId="{351299D0-10C9-4D8F-9B0B-84A38B758B7D}" type="pres">
      <dgm:prSet presAssocID="{A07F593D-DDDA-45A0-9203-1F2A578014C5}" presName="linearFlow" presStyleCnt="0">
        <dgm:presLayoutVars>
          <dgm:dir/>
          <dgm:resizeHandles val="exact"/>
        </dgm:presLayoutVars>
      </dgm:prSet>
      <dgm:spPr/>
    </dgm:pt>
    <dgm:pt modelId="{F79FA50D-2721-45A4-B319-8CB5828017C0}" type="pres">
      <dgm:prSet presAssocID="{44364035-8250-480C-A92B-D868A81BE4C0}" presName="composite" presStyleCnt="0"/>
      <dgm:spPr/>
    </dgm:pt>
    <dgm:pt modelId="{4A67E36E-BC12-4C82-A3F9-BAE0EB641A39}" type="pres">
      <dgm:prSet presAssocID="{44364035-8250-480C-A92B-D868A81BE4C0}" presName="imgShp" presStyleLbl="fgImgPlace1" presStyleIdx="0" presStyleCnt="4" custScaleX="125966"/>
      <dgm:spPr>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solidFill>
            <a:schemeClr val="accent1">
              <a:lumMod val="75000"/>
            </a:schemeClr>
          </a:solidFill>
        </a:ln>
      </dgm:spPr>
      <dgm:t>
        <a:bodyPr/>
        <a:lstStyle/>
        <a:p>
          <a:endParaRPr lang="en-US"/>
        </a:p>
      </dgm:t>
    </dgm:pt>
    <dgm:pt modelId="{F5E24D61-65ED-4B79-84F3-75C6C9F018C7}" type="pres">
      <dgm:prSet presAssocID="{44364035-8250-480C-A92B-D868A81BE4C0}" presName="txShp" presStyleLbl="node1" presStyleIdx="0" presStyleCnt="4" custLinFactNeighborX="330" custLinFactNeighborY="-181">
        <dgm:presLayoutVars>
          <dgm:bulletEnabled val="1"/>
        </dgm:presLayoutVars>
      </dgm:prSet>
      <dgm:spPr/>
      <dgm:t>
        <a:bodyPr/>
        <a:lstStyle/>
        <a:p>
          <a:endParaRPr lang="en-US"/>
        </a:p>
      </dgm:t>
    </dgm:pt>
    <dgm:pt modelId="{42E5C27B-E0AE-47EB-8E04-FA95FF8D0A23}" type="pres">
      <dgm:prSet presAssocID="{D5358423-37A4-4141-A5D0-E7B780D5A8D5}" presName="spacing" presStyleCnt="0"/>
      <dgm:spPr/>
    </dgm:pt>
    <dgm:pt modelId="{EADA54D0-1CB3-4CF6-805E-C433B35D381C}" type="pres">
      <dgm:prSet presAssocID="{02C8770D-2B17-4DCB-BF5A-3CD1F345370D}" presName="composite" presStyleCnt="0"/>
      <dgm:spPr/>
    </dgm:pt>
    <dgm:pt modelId="{D5374701-0AE2-49B0-81AC-9EF6AA914D98}" type="pres">
      <dgm:prSet presAssocID="{02C8770D-2B17-4DCB-BF5A-3CD1F345370D}" presName="imgShp" presStyleLbl="fgImgPlace1" presStyleIdx="1" presStyleCnt="4" custScaleX="122578"/>
      <dgm:spPr>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a:solidFill>
            <a:schemeClr val="accent1">
              <a:lumMod val="75000"/>
            </a:schemeClr>
          </a:solidFill>
        </a:ln>
      </dgm:spPr>
      <dgm:t>
        <a:bodyPr/>
        <a:lstStyle/>
        <a:p>
          <a:endParaRPr lang="en-US"/>
        </a:p>
      </dgm:t>
    </dgm:pt>
    <dgm:pt modelId="{6E04AE48-52AB-4B1F-B379-60BB9BBE67BE}" type="pres">
      <dgm:prSet presAssocID="{02C8770D-2B17-4DCB-BF5A-3CD1F345370D}" presName="txShp" presStyleLbl="node1" presStyleIdx="1" presStyleCnt="4">
        <dgm:presLayoutVars>
          <dgm:bulletEnabled val="1"/>
        </dgm:presLayoutVars>
      </dgm:prSet>
      <dgm:spPr/>
      <dgm:t>
        <a:bodyPr/>
        <a:lstStyle/>
        <a:p>
          <a:endParaRPr lang="en-US"/>
        </a:p>
      </dgm:t>
    </dgm:pt>
    <dgm:pt modelId="{E538CAFF-2453-4373-8EB4-E34DD521BFFD}" type="pres">
      <dgm:prSet presAssocID="{DD9CCC4E-6DF2-4F4B-A23C-E355EBBDEF78}" presName="spacing" presStyleCnt="0"/>
      <dgm:spPr/>
    </dgm:pt>
    <dgm:pt modelId="{9FA32AA8-0AAD-4AEE-A8B9-2429C02885E0}" type="pres">
      <dgm:prSet presAssocID="{1042F88C-3F91-4BF2-A6CA-E1D5A1D131F8}" presName="composite" presStyleCnt="0"/>
      <dgm:spPr/>
    </dgm:pt>
    <dgm:pt modelId="{3B6698AB-AACB-47FB-89C6-F8A6E646780A}" type="pres">
      <dgm:prSet presAssocID="{1042F88C-3F91-4BF2-A6CA-E1D5A1D131F8}" presName="imgShp" presStyleLbl="fgImgPlace1" presStyleIdx="2" presStyleCnt="4" custScaleX="112666" custScaleY="94822" custLinFactNeighborX="-2261" custLinFactNeighborY="-1710"/>
      <dgm:spPr>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solidFill>
            <a:schemeClr val="accent1">
              <a:lumMod val="75000"/>
            </a:schemeClr>
          </a:solidFill>
        </a:ln>
      </dgm:spPr>
      <dgm:t>
        <a:bodyPr/>
        <a:lstStyle/>
        <a:p>
          <a:endParaRPr lang="en-US"/>
        </a:p>
      </dgm:t>
    </dgm:pt>
    <dgm:pt modelId="{D0B6717D-5DBF-4C36-A209-264A667B3456}" type="pres">
      <dgm:prSet presAssocID="{1042F88C-3F91-4BF2-A6CA-E1D5A1D131F8}" presName="txShp" presStyleLbl="node1" presStyleIdx="2" presStyleCnt="4">
        <dgm:presLayoutVars>
          <dgm:bulletEnabled val="1"/>
        </dgm:presLayoutVars>
      </dgm:prSet>
      <dgm:spPr/>
      <dgm:t>
        <a:bodyPr/>
        <a:lstStyle/>
        <a:p>
          <a:endParaRPr lang="en-US"/>
        </a:p>
      </dgm:t>
    </dgm:pt>
    <dgm:pt modelId="{5E1EC8F0-68AD-4E46-882F-995B42B33268}" type="pres">
      <dgm:prSet presAssocID="{18730687-9B3F-409F-81E3-1D5ABDB98926}" presName="spacing" presStyleCnt="0"/>
      <dgm:spPr/>
    </dgm:pt>
    <dgm:pt modelId="{BFCDB4D7-485A-40CA-BB77-E3E903D516D8}" type="pres">
      <dgm:prSet presAssocID="{92B37316-430C-435B-8593-DEDDE17448DF}" presName="composite" presStyleCnt="0"/>
      <dgm:spPr/>
    </dgm:pt>
    <dgm:pt modelId="{4A2E8C4E-D698-4239-B81C-B51FEF7C6773}" type="pres">
      <dgm:prSet presAssocID="{92B37316-430C-435B-8593-DEDDE17448DF}" presName="imgShp" presStyleLbl="fgImgPlace1" presStyleIdx="3" presStyleCnt="4" custScaleX="114477"/>
      <dgm:spPr>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a:solidFill>
            <a:schemeClr val="accent1">
              <a:lumMod val="75000"/>
            </a:schemeClr>
          </a:solidFill>
        </a:ln>
      </dgm:spPr>
      <dgm:t>
        <a:bodyPr/>
        <a:lstStyle/>
        <a:p>
          <a:endParaRPr lang="en-US"/>
        </a:p>
      </dgm:t>
    </dgm:pt>
    <dgm:pt modelId="{3FE42BDE-0567-4CEC-8DD0-EEC39CA5C705}" type="pres">
      <dgm:prSet presAssocID="{92B37316-430C-435B-8593-DEDDE17448DF}" presName="txShp" presStyleLbl="node1" presStyleIdx="3" presStyleCnt="4">
        <dgm:presLayoutVars>
          <dgm:bulletEnabled val="1"/>
        </dgm:presLayoutVars>
      </dgm:prSet>
      <dgm:spPr/>
      <dgm:t>
        <a:bodyPr/>
        <a:lstStyle/>
        <a:p>
          <a:endParaRPr lang="en-US"/>
        </a:p>
      </dgm:t>
    </dgm:pt>
  </dgm:ptLst>
  <dgm:cxnLst>
    <dgm:cxn modelId="{1DE79758-E376-4B9D-A7AD-0347D732B77D}" type="presOf" srcId="{02C8770D-2B17-4DCB-BF5A-3CD1F345370D}" destId="{6E04AE48-52AB-4B1F-B379-60BB9BBE67BE}" srcOrd="0" destOrd="0" presId="urn:microsoft.com/office/officeart/2005/8/layout/vList3#1"/>
    <dgm:cxn modelId="{63888859-D96C-4EAC-A99A-1FC4AC9B49BB}" type="presOf" srcId="{A07F593D-DDDA-45A0-9203-1F2A578014C5}" destId="{351299D0-10C9-4D8F-9B0B-84A38B758B7D}" srcOrd="0" destOrd="0" presId="urn:microsoft.com/office/officeart/2005/8/layout/vList3#1"/>
    <dgm:cxn modelId="{EE8D5D84-1ECA-497D-B7AE-9E86E4B0DA5C}" type="presOf" srcId="{92B37316-430C-435B-8593-DEDDE17448DF}" destId="{3FE42BDE-0567-4CEC-8DD0-EEC39CA5C705}" srcOrd="0" destOrd="0" presId="urn:microsoft.com/office/officeart/2005/8/layout/vList3#1"/>
    <dgm:cxn modelId="{AF576CED-1AD5-4429-B7A5-CF7FFBE16E66}" srcId="{A07F593D-DDDA-45A0-9203-1F2A578014C5}" destId="{1042F88C-3F91-4BF2-A6CA-E1D5A1D131F8}" srcOrd="2" destOrd="0" parTransId="{453DDD07-9275-4FEF-AEEE-76FCE193E02D}" sibTransId="{18730687-9B3F-409F-81E3-1D5ABDB98926}"/>
    <dgm:cxn modelId="{946E5B24-0170-48A4-9AAC-E6014A175EC8}" srcId="{A07F593D-DDDA-45A0-9203-1F2A578014C5}" destId="{02C8770D-2B17-4DCB-BF5A-3CD1F345370D}" srcOrd="1" destOrd="0" parTransId="{78DFE101-D87E-4F2B-88D5-EDB40BD717BA}" sibTransId="{DD9CCC4E-6DF2-4F4B-A23C-E355EBBDEF78}"/>
    <dgm:cxn modelId="{20913D59-DDA6-49EA-BB88-000112F9147E}" type="presOf" srcId="{1042F88C-3F91-4BF2-A6CA-E1D5A1D131F8}" destId="{D0B6717D-5DBF-4C36-A209-264A667B3456}" srcOrd="0" destOrd="0" presId="urn:microsoft.com/office/officeart/2005/8/layout/vList3#1"/>
    <dgm:cxn modelId="{1CE21064-CD15-4793-9F69-96E4294E3A85}" srcId="{A07F593D-DDDA-45A0-9203-1F2A578014C5}" destId="{44364035-8250-480C-A92B-D868A81BE4C0}" srcOrd="0" destOrd="0" parTransId="{DC5A03A2-5BC3-4CC1-A6E8-3B7073806F71}" sibTransId="{D5358423-37A4-4141-A5D0-E7B780D5A8D5}"/>
    <dgm:cxn modelId="{BF11110B-C16A-4288-9091-BE9266B5C444}" srcId="{A07F593D-DDDA-45A0-9203-1F2A578014C5}" destId="{92B37316-430C-435B-8593-DEDDE17448DF}" srcOrd="3" destOrd="0" parTransId="{D2473A5B-79B6-4C81-9FA5-80EBE22C7625}" sibTransId="{B9470791-7EE0-4D61-AE8A-EFC47259EED9}"/>
    <dgm:cxn modelId="{00BE8BB0-B9C8-47AA-8B4E-B4B50877BC41}" type="presOf" srcId="{44364035-8250-480C-A92B-D868A81BE4C0}" destId="{F5E24D61-65ED-4B79-84F3-75C6C9F018C7}" srcOrd="0" destOrd="0" presId="urn:microsoft.com/office/officeart/2005/8/layout/vList3#1"/>
    <dgm:cxn modelId="{C4BC8614-A7D1-4F27-AE1E-3631DA3BD599}" type="presParOf" srcId="{351299D0-10C9-4D8F-9B0B-84A38B758B7D}" destId="{F79FA50D-2721-45A4-B319-8CB5828017C0}" srcOrd="0" destOrd="0" presId="urn:microsoft.com/office/officeart/2005/8/layout/vList3#1"/>
    <dgm:cxn modelId="{6CD1EBBD-C6E7-40C1-8251-0F8DB6835A74}" type="presParOf" srcId="{F79FA50D-2721-45A4-B319-8CB5828017C0}" destId="{4A67E36E-BC12-4C82-A3F9-BAE0EB641A39}" srcOrd="0" destOrd="0" presId="urn:microsoft.com/office/officeart/2005/8/layout/vList3#1"/>
    <dgm:cxn modelId="{7D9A7319-1247-49D7-87C7-8353336F883E}" type="presParOf" srcId="{F79FA50D-2721-45A4-B319-8CB5828017C0}" destId="{F5E24D61-65ED-4B79-84F3-75C6C9F018C7}" srcOrd="1" destOrd="0" presId="urn:microsoft.com/office/officeart/2005/8/layout/vList3#1"/>
    <dgm:cxn modelId="{6D7A6899-6B0C-40ED-87F5-182C27D1B42B}" type="presParOf" srcId="{351299D0-10C9-4D8F-9B0B-84A38B758B7D}" destId="{42E5C27B-E0AE-47EB-8E04-FA95FF8D0A23}" srcOrd="1" destOrd="0" presId="urn:microsoft.com/office/officeart/2005/8/layout/vList3#1"/>
    <dgm:cxn modelId="{014FA354-098C-4CB9-A5B9-2762FFC60CFE}" type="presParOf" srcId="{351299D0-10C9-4D8F-9B0B-84A38B758B7D}" destId="{EADA54D0-1CB3-4CF6-805E-C433B35D381C}" srcOrd="2" destOrd="0" presId="urn:microsoft.com/office/officeart/2005/8/layout/vList3#1"/>
    <dgm:cxn modelId="{54771CC4-BCC9-449F-9DA0-32F73A56B586}" type="presParOf" srcId="{EADA54D0-1CB3-4CF6-805E-C433B35D381C}" destId="{D5374701-0AE2-49B0-81AC-9EF6AA914D98}" srcOrd="0" destOrd="0" presId="urn:microsoft.com/office/officeart/2005/8/layout/vList3#1"/>
    <dgm:cxn modelId="{DA57CF26-B018-4E6A-A0D0-4AE9D5D67405}" type="presParOf" srcId="{EADA54D0-1CB3-4CF6-805E-C433B35D381C}" destId="{6E04AE48-52AB-4B1F-B379-60BB9BBE67BE}" srcOrd="1" destOrd="0" presId="urn:microsoft.com/office/officeart/2005/8/layout/vList3#1"/>
    <dgm:cxn modelId="{CDFBFA88-32B2-4D8D-8667-CB3FB4DA0EA2}" type="presParOf" srcId="{351299D0-10C9-4D8F-9B0B-84A38B758B7D}" destId="{E538CAFF-2453-4373-8EB4-E34DD521BFFD}" srcOrd="3" destOrd="0" presId="urn:microsoft.com/office/officeart/2005/8/layout/vList3#1"/>
    <dgm:cxn modelId="{A3DDA7D4-4F90-4C96-8DA5-D37F15F9893D}" type="presParOf" srcId="{351299D0-10C9-4D8F-9B0B-84A38B758B7D}" destId="{9FA32AA8-0AAD-4AEE-A8B9-2429C02885E0}" srcOrd="4" destOrd="0" presId="urn:microsoft.com/office/officeart/2005/8/layout/vList3#1"/>
    <dgm:cxn modelId="{715A3ECA-E557-44E4-A599-ACF52EF3A30A}" type="presParOf" srcId="{9FA32AA8-0AAD-4AEE-A8B9-2429C02885E0}" destId="{3B6698AB-AACB-47FB-89C6-F8A6E646780A}" srcOrd="0" destOrd="0" presId="urn:microsoft.com/office/officeart/2005/8/layout/vList3#1"/>
    <dgm:cxn modelId="{AA53E54F-ED6D-468A-9D37-01D45EDF618D}" type="presParOf" srcId="{9FA32AA8-0AAD-4AEE-A8B9-2429C02885E0}" destId="{D0B6717D-5DBF-4C36-A209-264A667B3456}" srcOrd="1" destOrd="0" presId="urn:microsoft.com/office/officeart/2005/8/layout/vList3#1"/>
    <dgm:cxn modelId="{7B3EF095-5C83-4457-9B73-0CCF8D5D02C1}" type="presParOf" srcId="{351299D0-10C9-4D8F-9B0B-84A38B758B7D}" destId="{5E1EC8F0-68AD-4E46-882F-995B42B33268}" srcOrd="5" destOrd="0" presId="urn:microsoft.com/office/officeart/2005/8/layout/vList3#1"/>
    <dgm:cxn modelId="{8914950E-8545-4405-AF95-AD111B1B7E61}" type="presParOf" srcId="{351299D0-10C9-4D8F-9B0B-84A38B758B7D}" destId="{BFCDB4D7-485A-40CA-BB77-E3E903D516D8}" srcOrd="6" destOrd="0" presId="urn:microsoft.com/office/officeart/2005/8/layout/vList3#1"/>
    <dgm:cxn modelId="{D8887C30-ECE4-41DE-B718-DBA15F18A771}" type="presParOf" srcId="{BFCDB4D7-485A-40CA-BB77-E3E903D516D8}" destId="{4A2E8C4E-D698-4239-B81C-B51FEF7C6773}" srcOrd="0" destOrd="0" presId="urn:microsoft.com/office/officeart/2005/8/layout/vList3#1"/>
    <dgm:cxn modelId="{0B9014A1-D46D-47F5-AC18-2F94B98FD8F0}" type="presParOf" srcId="{BFCDB4D7-485A-40CA-BB77-E3E903D516D8}" destId="{3FE42BDE-0567-4CEC-8DD0-EEC39CA5C705}"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6ECAF7-C510-4EF1-AE2F-16951EE02C7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5EB51F13-A749-4221-81EE-9A2224EBBE5A}">
      <dgm:prSet phldrT="[Text]"/>
      <dgm:spPr>
        <a:solidFill>
          <a:srgbClr val="EB9540"/>
        </a:solidFill>
      </dgm:spPr>
      <dgm:t>
        <a:bodyPr/>
        <a:lstStyle/>
        <a:p>
          <a:r>
            <a:rPr lang="en-US" dirty="0" smtClean="0">
              <a:solidFill>
                <a:schemeClr val="tx1"/>
              </a:solidFill>
            </a:rPr>
            <a:t>Culture</a:t>
          </a:r>
          <a:endParaRPr lang="en-US" dirty="0">
            <a:solidFill>
              <a:schemeClr val="tx1"/>
            </a:solidFill>
          </a:endParaRPr>
        </a:p>
      </dgm:t>
    </dgm:pt>
    <dgm:pt modelId="{2A27D839-344C-4B55-A4E1-67CB6671F10E}" type="parTrans" cxnId="{F8EDB0FD-76A9-44AE-8837-C08C05745F80}">
      <dgm:prSet/>
      <dgm:spPr/>
      <dgm:t>
        <a:bodyPr/>
        <a:lstStyle/>
        <a:p>
          <a:endParaRPr lang="en-US"/>
        </a:p>
      </dgm:t>
    </dgm:pt>
    <dgm:pt modelId="{43FDDBE8-78D9-44DC-B6B3-3DB0174F8C3A}" type="sibTrans" cxnId="{F8EDB0FD-76A9-44AE-8837-C08C05745F80}">
      <dgm:prSet/>
      <dgm:spPr/>
      <dgm:t>
        <a:bodyPr/>
        <a:lstStyle/>
        <a:p>
          <a:endParaRPr lang="en-US"/>
        </a:p>
      </dgm:t>
    </dgm:pt>
    <dgm:pt modelId="{E835F0F8-D8F6-423F-AD9F-FF4CDBDD905B}">
      <dgm:prSet phldrT="[Text]"/>
      <dgm:spPr>
        <a:solidFill>
          <a:srgbClr val="D7D2CB"/>
        </a:solidFill>
      </dgm:spPr>
      <dgm:t>
        <a:bodyPr/>
        <a:lstStyle/>
        <a:p>
          <a:r>
            <a:rPr lang="en-US" dirty="0" smtClean="0">
              <a:solidFill>
                <a:schemeClr val="tx1"/>
              </a:solidFill>
            </a:rPr>
            <a:t>Ethical Principles</a:t>
          </a:r>
          <a:endParaRPr lang="en-US" dirty="0">
            <a:solidFill>
              <a:schemeClr val="tx1"/>
            </a:solidFill>
          </a:endParaRPr>
        </a:p>
      </dgm:t>
    </dgm:pt>
    <dgm:pt modelId="{4B6FC1D0-7790-4259-AD25-229A672B52AA}" type="parTrans" cxnId="{DF1A57E0-0FDC-434D-964E-DAD7340F5622}">
      <dgm:prSet/>
      <dgm:spPr/>
      <dgm:t>
        <a:bodyPr/>
        <a:lstStyle/>
        <a:p>
          <a:endParaRPr lang="en-US"/>
        </a:p>
      </dgm:t>
    </dgm:pt>
    <dgm:pt modelId="{C53EEF9E-FA13-4CB6-A4B3-E74BE8298A5B}" type="sibTrans" cxnId="{DF1A57E0-0FDC-434D-964E-DAD7340F5622}">
      <dgm:prSet/>
      <dgm:spPr/>
      <dgm:t>
        <a:bodyPr/>
        <a:lstStyle/>
        <a:p>
          <a:endParaRPr lang="en-US"/>
        </a:p>
      </dgm:t>
    </dgm:pt>
    <dgm:pt modelId="{D23E2515-1FDC-487E-8D56-DA7D342FA86D}">
      <dgm:prSet phldrT="[Text]"/>
      <dgm:spPr>
        <a:solidFill>
          <a:srgbClr val="FA839E"/>
        </a:solidFill>
      </dgm:spPr>
      <dgm:t>
        <a:bodyPr/>
        <a:lstStyle/>
        <a:p>
          <a:r>
            <a:rPr lang="en-US" dirty="0" smtClean="0">
              <a:solidFill>
                <a:schemeClr val="tx1"/>
              </a:solidFill>
            </a:rPr>
            <a:t>Ethical Practices</a:t>
          </a:r>
          <a:endParaRPr lang="en-US" dirty="0">
            <a:solidFill>
              <a:schemeClr val="tx1"/>
            </a:solidFill>
          </a:endParaRPr>
        </a:p>
      </dgm:t>
    </dgm:pt>
    <dgm:pt modelId="{424928DC-71FC-458E-B83E-574355FFCFAA}" type="parTrans" cxnId="{900B8BE8-62BF-40C5-8D5C-A8D538C76F97}">
      <dgm:prSet/>
      <dgm:spPr/>
      <dgm:t>
        <a:bodyPr/>
        <a:lstStyle/>
        <a:p>
          <a:endParaRPr lang="en-US"/>
        </a:p>
      </dgm:t>
    </dgm:pt>
    <dgm:pt modelId="{98AC0F6E-80F3-487F-8E70-473E41D93F8A}" type="sibTrans" cxnId="{900B8BE8-62BF-40C5-8D5C-A8D538C76F97}">
      <dgm:prSet/>
      <dgm:spPr/>
      <dgm:t>
        <a:bodyPr/>
        <a:lstStyle/>
        <a:p>
          <a:endParaRPr lang="en-US"/>
        </a:p>
      </dgm:t>
    </dgm:pt>
    <dgm:pt modelId="{7A37DB61-3BE1-4A9F-A268-97B71754FA1F}">
      <dgm:prSet phldrT="[Text]"/>
      <dgm:spPr>
        <a:solidFill>
          <a:srgbClr val="DBD1A9"/>
        </a:solidFill>
      </dgm:spPr>
      <dgm:t>
        <a:bodyPr/>
        <a:lstStyle/>
        <a:p>
          <a:r>
            <a:rPr lang="en-US" dirty="0" smtClean="0">
              <a:solidFill>
                <a:schemeClr val="tx1"/>
              </a:solidFill>
            </a:rPr>
            <a:t>People</a:t>
          </a:r>
          <a:endParaRPr lang="en-US" dirty="0">
            <a:solidFill>
              <a:schemeClr val="tx1"/>
            </a:solidFill>
          </a:endParaRPr>
        </a:p>
      </dgm:t>
    </dgm:pt>
    <dgm:pt modelId="{0FE334F2-48D6-497B-B02E-76E8EAC05809}" type="parTrans" cxnId="{E9A63796-E469-48E5-80A7-4550FE7403CC}">
      <dgm:prSet/>
      <dgm:spPr/>
      <dgm:t>
        <a:bodyPr/>
        <a:lstStyle/>
        <a:p>
          <a:endParaRPr lang="en-US"/>
        </a:p>
      </dgm:t>
    </dgm:pt>
    <dgm:pt modelId="{F2E4E3E9-77F3-4C8C-9C97-099410877534}" type="sibTrans" cxnId="{E9A63796-E469-48E5-80A7-4550FE7403CC}">
      <dgm:prSet/>
      <dgm:spPr/>
      <dgm:t>
        <a:bodyPr/>
        <a:lstStyle/>
        <a:p>
          <a:endParaRPr lang="en-US"/>
        </a:p>
      </dgm:t>
    </dgm:pt>
    <dgm:pt modelId="{75D6B805-B931-4CCF-A770-407D576486C1}">
      <dgm:prSet/>
      <dgm:spPr>
        <a:solidFill>
          <a:srgbClr val="BA9CD5"/>
        </a:solidFill>
      </dgm:spPr>
      <dgm:t>
        <a:bodyPr/>
        <a:lstStyle/>
        <a:p>
          <a:r>
            <a:rPr lang="en-US" dirty="0" smtClean="0">
              <a:solidFill>
                <a:schemeClr val="tx1"/>
              </a:solidFill>
            </a:rPr>
            <a:t>Trauma-Informed</a:t>
          </a:r>
          <a:endParaRPr lang="en-US" dirty="0">
            <a:solidFill>
              <a:schemeClr val="tx1"/>
            </a:solidFill>
          </a:endParaRPr>
        </a:p>
      </dgm:t>
    </dgm:pt>
    <dgm:pt modelId="{15709828-E353-477E-8CC4-8755720CCFEC}" type="parTrans" cxnId="{72E93628-31D9-48A0-B2AF-4CD072F87317}">
      <dgm:prSet/>
      <dgm:spPr/>
      <dgm:t>
        <a:bodyPr/>
        <a:lstStyle/>
        <a:p>
          <a:endParaRPr lang="en-US"/>
        </a:p>
      </dgm:t>
    </dgm:pt>
    <dgm:pt modelId="{BBFF1B34-88F9-4D42-9ED6-FABA82A6325F}" type="sibTrans" cxnId="{72E93628-31D9-48A0-B2AF-4CD072F87317}">
      <dgm:prSet/>
      <dgm:spPr/>
      <dgm:t>
        <a:bodyPr/>
        <a:lstStyle/>
        <a:p>
          <a:endParaRPr lang="en-US"/>
        </a:p>
      </dgm:t>
    </dgm:pt>
    <dgm:pt modelId="{E2E07AE0-882B-435B-8106-4F24AB6BEB9B}">
      <dgm:prSet/>
      <dgm:spPr>
        <a:solidFill>
          <a:srgbClr val="B0E9E5"/>
        </a:solidFill>
      </dgm:spPr>
      <dgm:t>
        <a:bodyPr/>
        <a:lstStyle/>
        <a:p>
          <a:r>
            <a:rPr lang="en-US" dirty="0" smtClean="0">
              <a:solidFill>
                <a:schemeClr val="tx1"/>
              </a:solidFill>
            </a:rPr>
            <a:t>APS Policies</a:t>
          </a:r>
          <a:endParaRPr lang="en-US" dirty="0">
            <a:solidFill>
              <a:schemeClr val="tx1"/>
            </a:solidFill>
          </a:endParaRPr>
        </a:p>
      </dgm:t>
    </dgm:pt>
    <dgm:pt modelId="{C65F6540-1607-4A2D-82F4-E96469267E99}" type="parTrans" cxnId="{8082FC06-58B2-4C89-A606-48F73B30EB1E}">
      <dgm:prSet/>
      <dgm:spPr/>
      <dgm:t>
        <a:bodyPr/>
        <a:lstStyle/>
        <a:p>
          <a:endParaRPr lang="en-US"/>
        </a:p>
      </dgm:t>
    </dgm:pt>
    <dgm:pt modelId="{528D702A-4DEA-4613-ABA6-6239F092D535}" type="sibTrans" cxnId="{8082FC06-58B2-4C89-A606-48F73B30EB1E}">
      <dgm:prSet/>
      <dgm:spPr/>
      <dgm:t>
        <a:bodyPr/>
        <a:lstStyle/>
        <a:p>
          <a:endParaRPr lang="en-US"/>
        </a:p>
      </dgm:t>
    </dgm:pt>
    <dgm:pt modelId="{B0CCEE00-E447-4C46-AC64-A49BC4DD8931}" type="pres">
      <dgm:prSet presAssocID="{5A6ECAF7-C510-4EF1-AE2F-16951EE02C71}" presName="Name0" presStyleCnt="0">
        <dgm:presLayoutVars>
          <dgm:chMax val="7"/>
          <dgm:resizeHandles val="exact"/>
        </dgm:presLayoutVars>
      </dgm:prSet>
      <dgm:spPr/>
      <dgm:t>
        <a:bodyPr/>
        <a:lstStyle/>
        <a:p>
          <a:endParaRPr lang="en-US"/>
        </a:p>
      </dgm:t>
    </dgm:pt>
    <dgm:pt modelId="{75DC42DD-FCB0-4C45-9538-7DAB67434191}" type="pres">
      <dgm:prSet presAssocID="{5A6ECAF7-C510-4EF1-AE2F-16951EE02C71}" presName="comp1" presStyleCnt="0"/>
      <dgm:spPr/>
    </dgm:pt>
    <dgm:pt modelId="{91FF6D10-5CA8-4B17-82FB-4CFF463C944C}" type="pres">
      <dgm:prSet presAssocID="{5A6ECAF7-C510-4EF1-AE2F-16951EE02C71}" presName="circle1" presStyleLbl="node1" presStyleIdx="0" presStyleCnt="6"/>
      <dgm:spPr/>
      <dgm:t>
        <a:bodyPr/>
        <a:lstStyle/>
        <a:p>
          <a:endParaRPr lang="en-US"/>
        </a:p>
      </dgm:t>
    </dgm:pt>
    <dgm:pt modelId="{9E537733-300F-4596-8CF3-9495BB3AB6D6}" type="pres">
      <dgm:prSet presAssocID="{5A6ECAF7-C510-4EF1-AE2F-16951EE02C71}" presName="c1text" presStyleLbl="node1" presStyleIdx="0" presStyleCnt="6">
        <dgm:presLayoutVars>
          <dgm:bulletEnabled val="1"/>
        </dgm:presLayoutVars>
      </dgm:prSet>
      <dgm:spPr/>
      <dgm:t>
        <a:bodyPr/>
        <a:lstStyle/>
        <a:p>
          <a:endParaRPr lang="en-US"/>
        </a:p>
      </dgm:t>
    </dgm:pt>
    <dgm:pt modelId="{5B182541-4055-4E4A-B23C-4304BC7B31A6}" type="pres">
      <dgm:prSet presAssocID="{5A6ECAF7-C510-4EF1-AE2F-16951EE02C71}" presName="comp2" presStyleCnt="0"/>
      <dgm:spPr/>
    </dgm:pt>
    <dgm:pt modelId="{0C393302-F00A-46E2-A8BF-92E06F154566}" type="pres">
      <dgm:prSet presAssocID="{5A6ECAF7-C510-4EF1-AE2F-16951EE02C71}" presName="circle2" presStyleLbl="node1" presStyleIdx="1" presStyleCnt="6" custLinFactNeighborY="402"/>
      <dgm:spPr/>
      <dgm:t>
        <a:bodyPr/>
        <a:lstStyle/>
        <a:p>
          <a:endParaRPr lang="en-US"/>
        </a:p>
      </dgm:t>
    </dgm:pt>
    <dgm:pt modelId="{1F3471AF-C7FF-43FF-9648-EA33ACC8780B}" type="pres">
      <dgm:prSet presAssocID="{5A6ECAF7-C510-4EF1-AE2F-16951EE02C71}" presName="c2text" presStyleLbl="node1" presStyleIdx="1" presStyleCnt="6">
        <dgm:presLayoutVars>
          <dgm:bulletEnabled val="1"/>
        </dgm:presLayoutVars>
      </dgm:prSet>
      <dgm:spPr/>
      <dgm:t>
        <a:bodyPr/>
        <a:lstStyle/>
        <a:p>
          <a:endParaRPr lang="en-US"/>
        </a:p>
      </dgm:t>
    </dgm:pt>
    <dgm:pt modelId="{B64D0DA4-CD61-4815-865E-93C005B88857}" type="pres">
      <dgm:prSet presAssocID="{5A6ECAF7-C510-4EF1-AE2F-16951EE02C71}" presName="comp3" presStyleCnt="0"/>
      <dgm:spPr/>
    </dgm:pt>
    <dgm:pt modelId="{2D8D2737-29A2-4A5C-AB37-CA8804A4A017}" type="pres">
      <dgm:prSet presAssocID="{5A6ECAF7-C510-4EF1-AE2F-16951EE02C71}" presName="circle3" presStyleLbl="node1" presStyleIdx="2" presStyleCnt="6" custLinFactNeighborY="488"/>
      <dgm:spPr/>
      <dgm:t>
        <a:bodyPr/>
        <a:lstStyle/>
        <a:p>
          <a:endParaRPr lang="en-US"/>
        </a:p>
      </dgm:t>
    </dgm:pt>
    <dgm:pt modelId="{D5AC76CC-D016-4033-BB4B-8E0E2A4B53E1}" type="pres">
      <dgm:prSet presAssocID="{5A6ECAF7-C510-4EF1-AE2F-16951EE02C71}" presName="c3text" presStyleLbl="node1" presStyleIdx="2" presStyleCnt="6">
        <dgm:presLayoutVars>
          <dgm:bulletEnabled val="1"/>
        </dgm:presLayoutVars>
      </dgm:prSet>
      <dgm:spPr/>
      <dgm:t>
        <a:bodyPr/>
        <a:lstStyle/>
        <a:p>
          <a:endParaRPr lang="en-US"/>
        </a:p>
      </dgm:t>
    </dgm:pt>
    <dgm:pt modelId="{297D3267-A012-4E1C-8FB6-F1C90EDF172D}" type="pres">
      <dgm:prSet presAssocID="{5A6ECAF7-C510-4EF1-AE2F-16951EE02C71}" presName="comp4" presStyleCnt="0"/>
      <dgm:spPr/>
    </dgm:pt>
    <dgm:pt modelId="{FC7957C8-0D99-4013-B88E-823649B26FAE}" type="pres">
      <dgm:prSet presAssocID="{5A6ECAF7-C510-4EF1-AE2F-16951EE02C71}" presName="circle4" presStyleLbl="node1" presStyleIdx="3" presStyleCnt="6" custLinFactNeighborY="621"/>
      <dgm:spPr/>
      <dgm:t>
        <a:bodyPr/>
        <a:lstStyle/>
        <a:p>
          <a:endParaRPr lang="en-US"/>
        </a:p>
      </dgm:t>
    </dgm:pt>
    <dgm:pt modelId="{DD753BF5-E336-4ABB-B073-1DD03C28A413}" type="pres">
      <dgm:prSet presAssocID="{5A6ECAF7-C510-4EF1-AE2F-16951EE02C71}" presName="c4text" presStyleLbl="node1" presStyleIdx="3" presStyleCnt="6">
        <dgm:presLayoutVars>
          <dgm:bulletEnabled val="1"/>
        </dgm:presLayoutVars>
      </dgm:prSet>
      <dgm:spPr/>
      <dgm:t>
        <a:bodyPr/>
        <a:lstStyle/>
        <a:p>
          <a:endParaRPr lang="en-US"/>
        </a:p>
      </dgm:t>
    </dgm:pt>
    <dgm:pt modelId="{37CC0C22-21B8-4251-811F-5DC1ADA5EDA0}" type="pres">
      <dgm:prSet presAssocID="{5A6ECAF7-C510-4EF1-AE2F-16951EE02C71}" presName="comp5" presStyleCnt="0"/>
      <dgm:spPr/>
    </dgm:pt>
    <dgm:pt modelId="{BBCE03BD-BAEE-423F-8B5F-5FB10CAB8512}" type="pres">
      <dgm:prSet presAssocID="{5A6ECAF7-C510-4EF1-AE2F-16951EE02C71}" presName="circle5" presStyleLbl="node1" presStyleIdx="4" presStyleCnt="6" custLinFactNeighborY="854"/>
      <dgm:spPr/>
      <dgm:t>
        <a:bodyPr/>
        <a:lstStyle/>
        <a:p>
          <a:endParaRPr lang="en-US"/>
        </a:p>
      </dgm:t>
    </dgm:pt>
    <dgm:pt modelId="{776056B3-DF3C-4630-AAF3-9BC22C026682}" type="pres">
      <dgm:prSet presAssocID="{5A6ECAF7-C510-4EF1-AE2F-16951EE02C71}" presName="c5text" presStyleLbl="node1" presStyleIdx="4" presStyleCnt="6">
        <dgm:presLayoutVars>
          <dgm:bulletEnabled val="1"/>
        </dgm:presLayoutVars>
      </dgm:prSet>
      <dgm:spPr/>
      <dgm:t>
        <a:bodyPr/>
        <a:lstStyle/>
        <a:p>
          <a:endParaRPr lang="en-US"/>
        </a:p>
      </dgm:t>
    </dgm:pt>
    <dgm:pt modelId="{EC256E0E-FB54-4629-9D77-30F7A807161B}" type="pres">
      <dgm:prSet presAssocID="{5A6ECAF7-C510-4EF1-AE2F-16951EE02C71}" presName="comp6" presStyleCnt="0"/>
      <dgm:spPr/>
    </dgm:pt>
    <dgm:pt modelId="{A02FE048-1748-4893-BFB7-759E36873EAE}" type="pres">
      <dgm:prSet presAssocID="{5A6ECAF7-C510-4EF1-AE2F-16951EE02C71}" presName="circle6" presStyleLbl="node1" presStyleIdx="5" presStyleCnt="6" custLinFactNeighborY="1367"/>
      <dgm:spPr/>
      <dgm:t>
        <a:bodyPr/>
        <a:lstStyle/>
        <a:p>
          <a:endParaRPr lang="en-US"/>
        </a:p>
      </dgm:t>
    </dgm:pt>
    <dgm:pt modelId="{F07B3880-05EA-4A15-9C61-C58D9F4695EA}" type="pres">
      <dgm:prSet presAssocID="{5A6ECAF7-C510-4EF1-AE2F-16951EE02C71}" presName="c6text" presStyleLbl="node1" presStyleIdx="5" presStyleCnt="6">
        <dgm:presLayoutVars>
          <dgm:bulletEnabled val="1"/>
        </dgm:presLayoutVars>
      </dgm:prSet>
      <dgm:spPr/>
      <dgm:t>
        <a:bodyPr/>
        <a:lstStyle/>
        <a:p>
          <a:endParaRPr lang="en-US"/>
        </a:p>
      </dgm:t>
    </dgm:pt>
  </dgm:ptLst>
  <dgm:cxnLst>
    <dgm:cxn modelId="{E9A63796-E469-48E5-80A7-4550FE7403CC}" srcId="{5A6ECAF7-C510-4EF1-AE2F-16951EE02C71}" destId="{7A37DB61-3BE1-4A9F-A268-97B71754FA1F}" srcOrd="5" destOrd="0" parTransId="{0FE334F2-48D6-497B-B02E-76E8EAC05809}" sibTransId="{F2E4E3E9-77F3-4C8C-9C97-099410877534}"/>
    <dgm:cxn modelId="{DF1A57E0-0FDC-434D-964E-DAD7340F5622}" srcId="{5A6ECAF7-C510-4EF1-AE2F-16951EE02C71}" destId="{E835F0F8-D8F6-423F-AD9F-FF4CDBDD905B}" srcOrd="1" destOrd="0" parTransId="{4B6FC1D0-7790-4259-AD25-229A672B52AA}" sibTransId="{C53EEF9E-FA13-4CB6-A4B3-E74BE8298A5B}"/>
    <dgm:cxn modelId="{214FE4C2-C5EA-4CF5-B6D4-7F0EBDC6B949}" type="presOf" srcId="{D23E2515-1FDC-487E-8D56-DA7D342FA86D}" destId="{D5AC76CC-D016-4033-BB4B-8E0E2A4B53E1}" srcOrd="1" destOrd="0" presId="urn:microsoft.com/office/officeart/2005/8/layout/venn2"/>
    <dgm:cxn modelId="{900B8BE8-62BF-40C5-8D5C-A8D538C76F97}" srcId="{5A6ECAF7-C510-4EF1-AE2F-16951EE02C71}" destId="{D23E2515-1FDC-487E-8D56-DA7D342FA86D}" srcOrd="2" destOrd="0" parTransId="{424928DC-71FC-458E-B83E-574355FFCFAA}" sibTransId="{98AC0F6E-80F3-487F-8E70-473E41D93F8A}"/>
    <dgm:cxn modelId="{D771C804-FC07-4655-8D8F-5F65DE2153A4}" type="presOf" srcId="{5A6ECAF7-C510-4EF1-AE2F-16951EE02C71}" destId="{B0CCEE00-E447-4C46-AC64-A49BC4DD8931}" srcOrd="0" destOrd="0" presId="urn:microsoft.com/office/officeart/2005/8/layout/venn2"/>
    <dgm:cxn modelId="{3808E8FC-AA27-4C1E-8274-9307E2D8A105}" type="presOf" srcId="{5EB51F13-A749-4221-81EE-9A2224EBBE5A}" destId="{9E537733-300F-4596-8CF3-9495BB3AB6D6}" srcOrd="1" destOrd="0" presId="urn:microsoft.com/office/officeart/2005/8/layout/venn2"/>
    <dgm:cxn modelId="{6F6B25A5-0813-4300-8AA5-0E7FDE69CF6C}" type="presOf" srcId="{75D6B805-B931-4CCF-A770-407D576486C1}" destId="{776056B3-DF3C-4630-AAF3-9BC22C026682}" srcOrd="1" destOrd="0" presId="urn:microsoft.com/office/officeart/2005/8/layout/venn2"/>
    <dgm:cxn modelId="{B4008302-DCCD-436B-86FA-289C5B182ACD}" type="presOf" srcId="{5EB51F13-A749-4221-81EE-9A2224EBBE5A}" destId="{91FF6D10-5CA8-4B17-82FB-4CFF463C944C}" srcOrd="0" destOrd="0" presId="urn:microsoft.com/office/officeart/2005/8/layout/venn2"/>
    <dgm:cxn modelId="{C727F563-C2BC-4892-B0F4-F6B04B701762}" type="presOf" srcId="{E2E07AE0-882B-435B-8106-4F24AB6BEB9B}" destId="{DD753BF5-E336-4ABB-B073-1DD03C28A413}" srcOrd="1" destOrd="0" presId="urn:microsoft.com/office/officeart/2005/8/layout/venn2"/>
    <dgm:cxn modelId="{313426C6-35AC-4F65-8F24-A86B5287A3E4}" type="presOf" srcId="{E835F0F8-D8F6-423F-AD9F-FF4CDBDD905B}" destId="{1F3471AF-C7FF-43FF-9648-EA33ACC8780B}" srcOrd="1" destOrd="0" presId="urn:microsoft.com/office/officeart/2005/8/layout/venn2"/>
    <dgm:cxn modelId="{F8EDB0FD-76A9-44AE-8837-C08C05745F80}" srcId="{5A6ECAF7-C510-4EF1-AE2F-16951EE02C71}" destId="{5EB51F13-A749-4221-81EE-9A2224EBBE5A}" srcOrd="0" destOrd="0" parTransId="{2A27D839-344C-4B55-A4E1-67CB6671F10E}" sibTransId="{43FDDBE8-78D9-44DC-B6B3-3DB0174F8C3A}"/>
    <dgm:cxn modelId="{70EE754C-0B02-4F0F-9BCD-9DBA5A77907B}" type="presOf" srcId="{D23E2515-1FDC-487E-8D56-DA7D342FA86D}" destId="{2D8D2737-29A2-4A5C-AB37-CA8804A4A017}" srcOrd="0" destOrd="0" presId="urn:microsoft.com/office/officeart/2005/8/layout/venn2"/>
    <dgm:cxn modelId="{8082FC06-58B2-4C89-A606-48F73B30EB1E}" srcId="{5A6ECAF7-C510-4EF1-AE2F-16951EE02C71}" destId="{E2E07AE0-882B-435B-8106-4F24AB6BEB9B}" srcOrd="3" destOrd="0" parTransId="{C65F6540-1607-4A2D-82F4-E96469267E99}" sibTransId="{528D702A-4DEA-4613-ABA6-6239F092D535}"/>
    <dgm:cxn modelId="{9EE5A2E9-F6F9-472F-AE31-A00AE41ADBF4}" type="presOf" srcId="{E2E07AE0-882B-435B-8106-4F24AB6BEB9B}" destId="{FC7957C8-0D99-4013-B88E-823649B26FAE}" srcOrd="0" destOrd="0" presId="urn:microsoft.com/office/officeart/2005/8/layout/venn2"/>
    <dgm:cxn modelId="{CB92687D-79F1-43D5-B78C-42A707C77ED6}" type="presOf" srcId="{75D6B805-B931-4CCF-A770-407D576486C1}" destId="{BBCE03BD-BAEE-423F-8B5F-5FB10CAB8512}" srcOrd="0" destOrd="0" presId="urn:microsoft.com/office/officeart/2005/8/layout/venn2"/>
    <dgm:cxn modelId="{C1772B1F-CED0-49FC-9744-586EED1F6D56}" type="presOf" srcId="{7A37DB61-3BE1-4A9F-A268-97B71754FA1F}" destId="{A02FE048-1748-4893-BFB7-759E36873EAE}" srcOrd="0" destOrd="0" presId="urn:microsoft.com/office/officeart/2005/8/layout/venn2"/>
    <dgm:cxn modelId="{72E93628-31D9-48A0-B2AF-4CD072F87317}" srcId="{5A6ECAF7-C510-4EF1-AE2F-16951EE02C71}" destId="{75D6B805-B931-4CCF-A770-407D576486C1}" srcOrd="4" destOrd="0" parTransId="{15709828-E353-477E-8CC4-8755720CCFEC}" sibTransId="{BBFF1B34-88F9-4D42-9ED6-FABA82A6325F}"/>
    <dgm:cxn modelId="{C9F22A76-220A-4C8E-8563-BE01FE9294B2}" type="presOf" srcId="{7A37DB61-3BE1-4A9F-A268-97B71754FA1F}" destId="{F07B3880-05EA-4A15-9C61-C58D9F4695EA}" srcOrd="1" destOrd="0" presId="urn:microsoft.com/office/officeart/2005/8/layout/venn2"/>
    <dgm:cxn modelId="{C6BCDB3F-B7D9-4365-8D77-1E8F0E38F327}" type="presOf" srcId="{E835F0F8-D8F6-423F-AD9F-FF4CDBDD905B}" destId="{0C393302-F00A-46E2-A8BF-92E06F154566}" srcOrd="0" destOrd="0" presId="urn:microsoft.com/office/officeart/2005/8/layout/venn2"/>
    <dgm:cxn modelId="{1F133C1E-194C-4DA8-8F6D-69394CCBA9FB}" type="presParOf" srcId="{B0CCEE00-E447-4C46-AC64-A49BC4DD8931}" destId="{75DC42DD-FCB0-4C45-9538-7DAB67434191}" srcOrd="0" destOrd="0" presId="urn:microsoft.com/office/officeart/2005/8/layout/venn2"/>
    <dgm:cxn modelId="{18AE976B-B109-4548-ADE4-4447C67B63B3}" type="presParOf" srcId="{75DC42DD-FCB0-4C45-9538-7DAB67434191}" destId="{91FF6D10-5CA8-4B17-82FB-4CFF463C944C}" srcOrd="0" destOrd="0" presId="urn:microsoft.com/office/officeart/2005/8/layout/venn2"/>
    <dgm:cxn modelId="{2CE1C17E-607F-4136-99E3-4E1017DA6859}" type="presParOf" srcId="{75DC42DD-FCB0-4C45-9538-7DAB67434191}" destId="{9E537733-300F-4596-8CF3-9495BB3AB6D6}" srcOrd="1" destOrd="0" presId="urn:microsoft.com/office/officeart/2005/8/layout/venn2"/>
    <dgm:cxn modelId="{D5915CE1-A6C9-4AE3-A0D4-DEA84CA10862}" type="presParOf" srcId="{B0CCEE00-E447-4C46-AC64-A49BC4DD8931}" destId="{5B182541-4055-4E4A-B23C-4304BC7B31A6}" srcOrd="1" destOrd="0" presId="urn:microsoft.com/office/officeart/2005/8/layout/venn2"/>
    <dgm:cxn modelId="{6178D160-6A1C-4E83-9128-1A271867BC26}" type="presParOf" srcId="{5B182541-4055-4E4A-B23C-4304BC7B31A6}" destId="{0C393302-F00A-46E2-A8BF-92E06F154566}" srcOrd="0" destOrd="0" presId="urn:microsoft.com/office/officeart/2005/8/layout/venn2"/>
    <dgm:cxn modelId="{55F4346E-E88F-47DE-B11B-F4428EFCB138}" type="presParOf" srcId="{5B182541-4055-4E4A-B23C-4304BC7B31A6}" destId="{1F3471AF-C7FF-43FF-9648-EA33ACC8780B}" srcOrd="1" destOrd="0" presId="urn:microsoft.com/office/officeart/2005/8/layout/venn2"/>
    <dgm:cxn modelId="{01843F86-BC5A-458F-9125-48CB01634B2F}" type="presParOf" srcId="{B0CCEE00-E447-4C46-AC64-A49BC4DD8931}" destId="{B64D0DA4-CD61-4815-865E-93C005B88857}" srcOrd="2" destOrd="0" presId="urn:microsoft.com/office/officeart/2005/8/layout/venn2"/>
    <dgm:cxn modelId="{6AA54A12-40CB-49C3-A871-A2042DEEC87E}" type="presParOf" srcId="{B64D0DA4-CD61-4815-865E-93C005B88857}" destId="{2D8D2737-29A2-4A5C-AB37-CA8804A4A017}" srcOrd="0" destOrd="0" presId="urn:microsoft.com/office/officeart/2005/8/layout/venn2"/>
    <dgm:cxn modelId="{B74541D3-6AAE-48FA-A222-E7616D230A31}" type="presParOf" srcId="{B64D0DA4-CD61-4815-865E-93C005B88857}" destId="{D5AC76CC-D016-4033-BB4B-8E0E2A4B53E1}" srcOrd="1" destOrd="0" presId="urn:microsoft.com/office/officeart/2005/8/layout/venn2"/>
    <dgm:cxn modelId="{75050024-DDE2-444D-A151-92B7E7824F9A}" type="presParOf" srcId="{B0CCEE00-E447-4C46-AC64-A49BC4DD8931}" destId="{297D3267-A012-4E1C-8FB6-F1C90EDF172D}" srcOrd="3" destOrd="0" presId="urn:microsoft.com/office/officeart/2005/8/layout/venn2"/>
    <dgm:cxn modelId="{06DBF28F-092E-487D-9364-62CCEDE7C4DD}" type="presParOf" srcId="{297D3267-A012-4E1C-8FB6-F1C90EDF172D}" destId="{FC7957C8-0D99-4013-B88E-823649B26FAE}" srcOrd="0" destOrd="0" presId="urn:microsoft.com/office/officeart/2005/8/layout/venn2"/>
    <dgm:cxn modelId="{2CAFC0BC-8A45-46CE-8B8D-1AB946C95F5F}" type="presParOf" srcId="{297D3267-A012-4E1C-8FB6-F1C90EDF172D}" destId="{DD753BF5-E336-4ABB-B073-1DD03C28A413}" srcOrd="1" destOrd="0" presId="urn:microsoft.com/office/officeart/2005/8/layout/venn2"/>
    <dgm:cxn modelId="{A5AAF842-72C9-4862-A2CB-EF7D40BF7A20}" type="presParOf" srcId="{B0CCEE00-E447-4C46-AC64-A49BC4DD8931}" destId="{37CC0C22-21B8-4251-811F-5DC1ADA5EDA0}" srcOrd="4" destOrd="0" presId="urn:microsoft.com/office/officeart/2005/8/layout/venn2"/>
    <dgm:cxn modelId="{9D5CACC8-747A-4F44-A6CD-6891F483E160}" type="presParOf" srcId="{37CC0C22-21B8-4251-811F-5DC1ADA5EDA0}" destId="{BBCE03BD-BAEE-423F-8B5F-5FB10CAB8512}" srcOrd="0" destOrd="0" presId="urn:microsoft.com/office/officeart/2005/8/layout/venn2"/>
    <dgm:cxn modelId="{5E0FB45B-C738-487A-99F0-05D290031A0B}" type="presParOf" srcId="{37CC0C22-21B8-4251-811F-5DC1ADA5EDA0}" destId="{776056B3-DF3C-4630-AAF3-9BC22C026682}" srcOrd="1" destOrd="0" presId="urn:microsoft.com/office/officeart/2005/8/layout/venn2"/>
    <dgm:cxn modelId="{CBF196CE-BBA3-481C-9F38-41E253C9951F}" type="presParOf" srcId="{B0CCEE00-E447-4C46-AC64-A49BC4DD8931}" destId="{EC256E0E-FB54-4629-9D77-30F7A807161B}" srcOrd="5" destOrd="0" presId="urn:microsoft.com/office/officeart/2005/8/layout/venn2"/>
    <dgm:cxn modelId="{7F30B854-4439-4CFA-A27F-254EA89CF599}" type="presParOf" srcId="{EC256E0E-FB54-4629-9D77-30F7A807161B}" destId="{A02FE048-1748-4893-BFB7-759E36873EAE}" srcOrd="0" destOrd="0" presId="urn:microsoft.com/office/officeart/2005/8/layout/venn2"/>
    <dgm:cxn modelId="{86DADCD8-A5AB-4C87-8AA9-D401C79844F8}" type="presParOf" srcId="{EC256E0E-FB54-4629-9D77-30F7A807161B}" destId="{F07B3880-05EA-4A15-9C61-C58D9F4695E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92830-B3D4-4DEB-8CF6-B3A2BA8776D5}">
      <dsp:nvSpPr>
        <dsp:cNvPr id="0" name=""/>
        <dsp:cNvSpPr/>
      </dsp:nvSpPr>
      <dsp:spPr>
        <a:xfrm>
          <a:off x="0" y="229732"/>
          <a:ext cx="740180" cy="444108"/>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Service</a:t>
          </a:r>
        </a:p>
      </dsp:txBody>
      <dsp:txXfrm>
        <a:off x="0" y="229732"/>
        <a:ext cx="740180" cy="444108"/>
      </dsp:txXfrm>
    </dsp:sp>
    <dsp:sp modelId="{1B4812D7-D1AB-4D5A-A60E-62456D6267A5}">
      <dsp:nvSpPr>
        <dsp:cNvPr id="0" name=""/>
        <dsp:cNvSpPr/>
      </dsp:nvSpPr>
      <dsp:spPr>
        <a:xfrm>
          <a:off x="806810" y="236375"/>
          <a:ext cx="740180" cy="444108"/>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Social Justice</a:t>
          </a:r>
        </a:p>
      </dsp:txBody>
      <dsp:txXfrm>
        <a:off x="806810" y="236375"/>
        <a:ext cx="740180" cy="444108"/>
      </dsp:txXfrm>
    </dsp:sp>
    <dsp:sp modelId="{A8FD859A-FAD7-4C87-B0DE-11AF584A742D}">
      <dsp:nvSpPr>
        <dsp:cNvPr id="0" name=""/>
        <dsp:cNvSpPr/>
      </dsp:nvSpPr>
      <dsp:spPr>
        <a:xfrm>
          <a:off x="1639831" y="252572"/>
          <a:ext cx="689137" cy="436229"/>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Individual Dignity</a:t>
          </a:r>
        </a:p>
      </dsp:txBody>
      <dsp:txXfrm>
        <a:off x="1639831" y="252572"/>
        <a:ext cx="689137" cy="436229"/>
      </dsp:txXfrm>
    </dsp:sp>
    <dsp:sp modelId="{5A83FB5E-0B46-4D61-96E2-4DA88F04740A}">
      <dsp:nvSpPr>
        <dsp:cNvPr id="0" name=""/>
        <dsp:cNvSpPr/>
      </dsp:nvSpPr>
      <dsp:spPr>
        <a:xfrm>
          <a:off x="1120" y="754502"/>
          <a:ext cx="740180" cy="444108"/>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Human Relationships</a:t>
          </a:r>
        </a:p>
      </dsp:txBody>
      <dsp:txXfrm>
        <a:off x="1120" y="754502"/>
        <a:ext cx="740180" cy="444108"/>
      </dsp:txXfrm>
    </dsp:sp>
    <dsp:sp modelId="{D0F6419F-B371-4CA8-8B44-F51BFB5181F9}">
      <dsp:nvSpPr>
        <dsp:cNvPr id="0" name=""/>
        <dsp:cNvSpPr/>
      </dsp:nvSpPr>
      <dsp:spPr>
        <a:xfrm>
          <a:off x="815318" y="754502"/>
          <a:ext cx="740180" cy="444108"/>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Integrity</a:t>
          </a:r>
        </a:p>
      </dsp:txBody>
      <dsp:txXfrm>
        <a:off x="815318" y="754502"/>
        <a:ext cx="740180" cy="444108"/>
      </dsp:txXfrm>
    </dsp:sp>
    <dsp:sp modelId="{DC15C594-1BC2-405A-A258-BC374A525FF2}">
      <dsp:nvSpPr>
        <dsp:cNvPr id="0" name=""/>
        <dsp:cNvSpPr/>
      </dsp:nvSpPr>
      <dsp:spPr>
        <a:xfrm>
          <a:off x="1629516" y="754502"/>
          <a:ext cx="712312" cy="444108"/>
        </a:xfrm>
        <a:prstGeom prst="rect">
          <a:avLst/>
        </a:prstGeom>
        <a:solidFill>
          <a:srgbClr val="EB954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dirty="0"/>
            <a:t>Competence</a:t>
          </a:r>
        </a:p>
      </dsp:txBody>
      <dsp:txXfrm>
        <a:off x="1629516" y="754502"/>
        <a:ext cx="712312" cy="444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24D61-65ED-4B79-84F3-75C6C9F018C7}">
      <dsp:nvSpPr>
        <dsp:cNvPr id="0" name=""/>
        <dsp:cNvSpPr/>
      </dsp:nvSpPr>
      <dsp:spPr>
        <a:xfrm rot="10800000">
          <a:off x="1207698" y="0"/>
          <a:ext cx="3892600" cy="680773"/>
        </a:xfrm>
        <a:prstGeom prst="homePlate">
          <a:avLst/>
        </a:prstGeom>
        <a:solidFill>
          <a:srgbClr val="EB9540"/>
        </a:solidFill>
        <a:ln>
          <a:noFill/>
        </a:ln>
        <a:effectLst>
          <a:outerShdw blurRad="508000" dist="177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0202" tIns="76200" rIns="142240" bIns="76200" numCol="1" spcCol="1270" anchor="ctr" anchorCtr="0">
          <a:noAutofit/>
          <a:scene3d>
            <a:camera prst="orthographicFront"/>
            <a:lightRig rig="soft" dir="t">
              <a:rot lat="0" lon="0" rev="10800000"/>
            </a:lightRig>
          </a:scene3d>
          <a:sp3d>
            <a:bevelT w="27940" h="12700"/>
            <a:contourClr>
              <a:srgbClr val="DDDDDD"/>
            </a:contourClr>
          </a:sp3d>
        </a:bodyPr>
        <a:lstStyle/>
        <a:p>
          <a:pPr lvl="0" algn="ctr" defTabSz="889000">
            <a:lnSpc>
              <a:spcPct val="90000"/>
            </a:lnSpc>
            <a:spcBef>
              <a:spcPct val="0"/>
            </a:spcBef>
            <a:spcAft>
              <a:spcPct val="35000"/>
            </a:spcAft>
          </a:pPr>
          <a:r>
            <a:rPr lang="en-US" sz="2000" b="1" kern="1200" cap="none" spc="150" dirty="0">
              <a:ln w="11430"/>
              <a:solidFill>
                <a:schemeClr val="tx1"/>
              </a:solidFill>
              <a:effectLst/>
            </a:rPr>
            <a:t>Client wishes</a:t>
          </a:r>
        </a:p>
      </dsp:txBody>
      <dsp:txXfrm rot="10800000">
        <a:off x="1377891" y="0"/>
        <a:ext cx="3722407" cy="680773"/>
      </dsp:txXfrm>
    </dsp:sp>
    <dsp:sp modelId="{4A67E36E-BC12-4C82-A3F9-BAE0EB641A39}">
      <dsp:nvSpPr>
        <dsp:cNvPr id="0" name=""/>
        <dsp:cNvSpPr/>
      </dsp:nvSpPr>
      <dsp:spPr>
        <a:xfrm>
          <a:off x="766081" y="787"/>
          <a:ext cx="857543" cy="68077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solidFill>
            <a:schemeClr val="accent1">
              <a:lumMod val="75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E04AE48-52AB-4B1F-B379-60BB9BBE67BE}">
      <dsp:nvSpPr>
        <dsp:cNvPr id="0" name=""/>
        <dsp:cNvSpPr/>
      </dsp:nvSpPr>
      <dsp:spPr>
        <a:xfrm rot="10800000">
          <a:off x="1189086" y="884777"/>
          <a:ext cx="3892600" cy="680773"/>
        </a:xfrm>
        <a:prstGeom prst="homePlate">
          <a:avLst/>
        </a:prstGeom>
        <a:solidFill>
          <a:srgbClr val="EB9540"/>
        </a:solidFill>
        <a:ln>
          <a:noFill/>
        </a:ln>
        <a:effectLst>
          <a:outerShdw blurRad="508000" dist="1905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0202" tIns="76200" rIns="142240" bIns="76200" numCol="1" spcCol="1270" anchor="ctr" anchorCtr="0">
          <a:noAutofit/>
          <a:scene3d>
            <a:camera prst="orthographicFront"/>
            <a:lightRig rig="soft" dir="t">
              <a:rot lat="0" lon="0" rev="10800000"/>
            </a:lightRig>
          </a:scene3d>
          <a:sp3d>
            <a:bevelT w="27940" h="12700"/>
            <a:contourClr>
              <a:srgbClr val="DDDDDD"/>
            </a:contourClr>
          </a:sp3d>
        </a:bodyPr>
        <a:lstStyle/>
        <a:p>
          <a:pPr lvl="0" algn="ctr" defTabSz="889000">
            <a:lnSpc>
              <a:spcPct val="90000"/>
            </a:lnSpc>
            <a:spcBef>
              <a:spcPct val="0"/>
            </a:spcBef>
            <a:spcAft>
              <a:spcPct val="35000"/>
            </a:spcAft>
          </a:pPr>
          <a:r>
            <a:rPr lang="en-US" sz="2000" b="1" kern="1200" cap="none" spc="150" dirty="0">
              <a:ln w="11430"/>
              <a:solidFill>
                <a:schemeClr val="tx1"/>
              </a:solidFill>
              <a:effectLst/>
            </a:rPr>
            <a:t>Professional obligations</a:t>
          </a:r>
        </a:p>
      </dsp:txBody>
      <dsp:txXfrm rot="10800000">
        <a:off x="1359279" y="884777"/>
        <a:ext cx="3722407" cy="680773"/>
      </dsp:txXfrm>
    </dsp:sp>
    <dsp:sp modelId="{D5374701-0AE2-49B0-81AC-9EF6AA914D98}">
      <dsp:nvSpPr>
        <dsp:cNvPr id="0" name=""/>
        <dsp:cNvSpPr/>
      </dsp:nvSpPr>
      <dsp:spPr>
        <a:xfrm>
          <a:off x="771847" y="884777"/>
          <a:ext cx="834478" cy="680773"/>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a:solidFill>
            <a:schemeClr val="accent1">
              <a:lumMod val="75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0B6717D-5DBF-4C36-A209-264A667B3456}">
      <dsp:nvSpPr>
        <dsp:cNvPr id="0" name=""/>
        <dsp:cNvSpPr/>
      </dsp:nvSpPr>
      <dsp:spPr>
        <a:xfrm rot="10800000">
          <a:off x="1172216" y="1768766"/>
          <a:ext cx="3892600" cy="680773"/>
        </a:xfrm>
        <a:prstGeom prst="homePlate">
          <a:avLst/>
        </a:prstGeom>
        <a:solidFill>
          <a:srgbClr val="EB9540"/>
        </a:solidFill>
        <a:ln>
          <a:noFill/>
        </a:ln>
        <a:effectLst>
          <a:outerShdw blurRad="508000" dist="1905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0202" tIns="76200" rIns="142240" bIns="76200" numCol="1" spcCol="1270" anchor="ctr" anchorCtr="0">
          <a:noAutofit/>
          <a:scene3d>
            <a:camera prst="orthographicFront"/>
            <a:lightRig rig="soft" dir="t">
              <a:rot lat="0" lon="0" rev="10800000"/>
            </a:lightRig>
          </a:scene3d>
          <a:sp3d>
            <a:bevelT w="27940" h="12700"/>
            <a:contourClr>
              <a:srgbClr val="DDDDDD"/>
            </a:contourClr>
          </a:sp3d>
        </a:bodyPr>
        <a:lstStyle/>
        <a:p>
          <a:pPr lvl="0" algn="ctr" defTabSz="889000">
            <a:lnSpc>
              <a:spcPct val="90000"/>
            </a:lnSpc>
            <a:spcBef>
              <a:spcPct val="0"/>
            </a:spcBef>
            <a:spcAft>
              <a:spcPct val="35000"/>
            </a:spcAft>
          </a:pPr>
          <a:r>
            <a:rPr lang="en-US" sz="2000" b="1" kern="1200" cap="none" spc="150" dirty="0">
              <a:ln w="11430"/>
              <a:solidFill>
                <a:schemeClr val="tx1"/>
              </a:solidFill>
              <a:effectLst/>
            </a:rPr>
            <a:t>Personal values</a:t>
          </a:r>
        </a:p>
      </dsp:txBody>
      <dsp:txXfrm rot="10800000">
        <a:off x="1342409" y="1768766"/>
        <a:ext cx="3722407" cy="680773"/>
      </dsp:txXfrm>
    </dsp:sp>
    <dsp:sp modelId="{3B6698AB-AACB-47FB-89C6-F8A6E646780A}">
      <dsp:nvSpPr>
        <dsp:cNvPr id="0" name=""/>
        <dsp:cNvSpPr/>
      </dsp:nvSpPr>
      <dsp:spPr>
        <a:xfrm>
          <a:off x="773324" y="1774750"/>
          <a:ext cx="767000" cy="645522"/>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solidFill>
            <a:schemeClr val="accent1">
              <a:lumMod val="75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FE42BDE-0567-4CEC-8DD0-EEC39CA5C705}">
      <dsp:nvSpPr>
        <dsp:cNvPr id="0" name=""/>
        <dsp:cNvSpPr/>
      </dsp:nvSpPr>
      <dsp:spPr>
        <a:xfrm rot="10800000">
          <a:off x="1175299" y="2652755"/>
          <a:ext cx="3892600" cy="680773"/>
        </a:xfrm>
        <a:prstGeom prst="homePlate">
          <a:avLst/>
        </a:prstGeom>
        <a:solidFill>
          <a:srgbClr val="EB9540"/>
        </a:solidFill>
        <a:ln>
          <a:noFill/>
        </a:ln>
        <a:effectLst>
          <a:outerShdw blurRad="508000" dist="1905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0202" tIns="76200" rIns="142240" bIns="76200" numCol="1" spcCol="1270" anchor="ctr" anchorCtr="0">
          <a:noAutofit/>
          <a:scene3d>
            <a:camera prst="orthographicFront"/>
            <a:lightRig rig="soft" dir="t">
              <a:rot lat="0" lon="0" rev="10800000"/>
            </a:lightRig>
          </a:scene3d>
          <a:sp3d>
            <a:bevelT w="27940" h="12700"/>
            <a:contourClr>
              <a:srgbClr val="DDDDDD"/>
            </a:contourClr>
          </a:sp3d>
        </a:bodyPr>
        <a:lstStyle/>
        <a:p>
          <a:pPr lvl="0" algn="ctr" defTabSz="889000">
            <a:lnSpc>
              <a:spcPct val="90000"/>
            </a:lnSpc>
            <a:spcBef>
              <a:spcPct val="0"/>
            </a:spcBef>
            <a:spcAft>
              <a:spcPct val="35000"/>
            </a:spcAft>
          </a:pPr>
          <a:r>
            <a:rPr lang="en-US" sz="2000" b="1" kern="1200" cap="none" spc="150" dirty="0">
              <a:ln w="11430"/>
              <a:solidFill>
                <a:schemeClr val="tx1"/>
              </a:solidFill>
              <a:effectLst/>
            </a:rPr>
            <a:t>Community pressure</a:t>
          </a:r>
        </a:p>
      </dsp:txBody>
      <dsp:txXfrm rot="10800000">
        <a:off x="1345492" y="2652755"/>
        <a:ext cx="3722407" cy="680773"/>
      </dsp:txXfrm>
    </dsp:sp>
    <dsp:sp modelId="{4A2E8C4E-D698-4239-B81C-B51FEF7C6773}">
      <dsp:nvSpPr>
        <dsp:cNvPr id="0" name=""/>
        <dsp:cNvSpPr/>
      </dsp:nvSpPr>
      <dsp:spPr>
        <a:xfrm>
          <a:off x="785634" y="2652755"/>
          <a:ext cx="779329" cy="680773"/>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a:solidFill>
            <a:schemeClr val="accent1">
              <a:lumMod val="75000"/>
            </a:schemeClr>
          </a:solid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F6D10-5CA8-4B17-82FB-4CFF463C944C}">
      <dsp:nvSpPr>
        <dsp:cNvPr id="0" name=""/>
        <dsp:cNvSpPr/>
      </dsp:nvSpPr>
      <dsp:spPr>
        <a:xfrm>
          <a:off x="1419144" y="0"/>
          <a:ext cx="3877250" cy="3877250"/>
        </a:xfrm>
        <a:prstGeom prst="ellipse">
          <a:avLst/>
        </a:prstGeom>
        <a:solidFill>
          <a:srgbClr val="EB95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Culture</a:t>
          </a:r>
          <a:endParaRPr lang="en-US" sz="900" kern="1200" dirty="0">
            <a:solidFill>
              <a:schemeClr val="tx1"/>
            </a:solidFill>
          </a:endParaRPr>
        </a:p>
      </dsp:txBody>
      <dsp:txXfrm>
        <a:off x="2630785" y="193862"/>
        <a:ext cx="1453968" cy="387725"/>
      </dsp:txXfrm>
    </dsp:sp>
    <dsp:sp modelId="{0C393302-F00A-46E2-A8BF-92E06F154566}">
      <dsp:nvSpPr>
        <dsp:cNvPr id="0" name=""/>
        <dsp:cNvSpPr/>
      </dsp:nvSpPr>
      <dsp:spPr>
        <a:xfrm>
          <a:off x="1709938" y="581587"/>
          <a:ext cx="3295662" cy="3295662"/>
        </a:xfrm>
        <a:prstGeom prst="ellipse">
          <a:avLst/>
        </a:prstGeom>
        <a:solidFill>
          <a:srgbClr val="D7D2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Ethical Principles</a:t>
          </a:r>
          <a:endParaRPr lang="en-US" sz="900" kern="1200" dirty="0">
            <a:solidFill>
              <a:schemeClr val="tx1"/>
            </a:solidFill>
          </a:endParaRPr>
        </a:p>
      </dsp:txBody>
      <dsp:txXfrm>
        <a:off x="2647142" y="771088"/>
        <a:ext cx="1421254" cy="379001"/>
      </dsp:txXfrm>
    </dsp:sp>
    <dsp:sp modelId="{2D8D2737-29A2-4A5C-AB37-CA8804A4A017}">
      <dsp:nvSpPr>
        <dsp:cNvPr id="0" name=""/>
        <dsp:cNvSpPr/>
      </dsp:nvSpPr>
      <dsp:spPr>
        <a:xfrm>
          <a:off x="2000732" y="1163174"/>
          <a:ext cx="2714075" cy="2714075"/>
        </a:xfrm>
        <a:prstGeom prst="ellipse">
          <a:avLst/>
        </a:prstGeom>
        <a:solidFill>
          <a:srgbClr val="FA83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Ethical Practices</a:t>
          </a:r>
          <a:endParaRPr lang="en-US" sz="900" kern="1200" dirty="0">
            <a:solidFill>
              <a:schemeClr val="tx1"/>
            </a:solidFill>
          </a:endParaRPr>
        </a:p>
      </dsp:txBody>
      <dsp:txXfrm>
        <a:off x="2655502" y="1350446"/>
        <a:ext cx="1404533" cy="374542"/>
      </dsp:txXfrm>
    </dsp:sp>
    <dsp:sp modelId="{FC7957C8-0D99-4013-B88E-823649B26FAE}">
      <dsp:nvSpPr>
        <dsp:cNvPr id="0" name=""/>
        <dsp:cNvSpPr/>
      </dsp:nvSpPr>
      <dsp:spPr>
        <a:xfrm>
          <a:off x="2291525" y="1744762"/>
          <a:ext cx="2132487" cy="2132487"/>
        </a:xfrm>
        <a:prstGeom prst="ellipse">
          <a:avLst/>
        </a:prstGeom>
        <a:solidFill>
          <a:srgbClr val="B0E9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APS Policies</a:t>
          </a:r>
          <a:endParaRPr lang="en-US" sz="900" kern="1200" dirty="0">
            <a:solidFill>
              <a:schemeClr val="tx1"/>
            </a:solidFill>
          </a:endParaRPr>
        </a:p>
      </dsp:txBody>
      <dsp:txXfrm>
        <a:off x="2781997" y="1936686"/>
        <a:ext cx="1151543" cy="383847"/>
      </dsp:txXfrm>
    </dsp:sp>
    <dsp:sp modelId="{BBCE03BD-BAEE-423F-8B5F-5FB10CAB8512}">
      <dsp:nvSpPr>
        <dsp:cNvPr id="0" name=""/>
        <dsp:cNvSpPr/>
      </dsp:nvSpPr>
      <dsp:spPr>
        <a:xfrm>
          <a:off x="2582319" y="2326350"/>
          <a:ext cx="1550900" cy="1550900"/>
        </a:xfrm>
        <a:prstGeom prst="ellipse">
          <a:avLst/>
        </a:prstGeom>
        <a:solidFill>
          <a:srgbClr val="BA9C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Trauma-Informed</a:t>
          </a:r>
          <a:endParaRPr lang="en-US" sz="900" kern="1200" dirty="0">
            <a:solidFill>
              <a:schemeClr val="tx1"/>
            </a:solidFill>
          </a:endParaRPr>
        </a:p>
      </dsp:txBody>
      <dsp:txXfrm>
        <a:off x="2853727" y="2520212"/>
        <a:ext cx="1008085" cy="387725"/>
      </dsp:txXfrm>
    </dsp:sp>
    <dsp:sp modelId="{A02FE048-1748-4893-BFB7-759E36873EAE}">
      <dsp:nvSpPr>
        <dsp:cNvPr id="0" name=""/>
        <dsp:cNvSpPr/>
      </dsp:nvSpPr>
      <dsp:spPr>
        <a:xfrm>
          <a:off x="2873113" y="2907937"/>
          <a:ext cx="969312" cy="969312"/>
        </a:xfrm>
        <a:prstGeom prst="ellipse">
          <a:avLst/>
        </a:prstGeom>
        <a:solidFill>
          <a:srgbClr val="DBD1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People</a:t>
          </a:r>
          <a:endParaRPr lang="en-US" sz="900" kern="1200" dirty="0">
            <a:solidFill>
              <a:schemeClr val="tx1"/>
            </a:solidFill>
          </a:endParaRPr>
        </a:p>
      </dsp:txBody>
      <dsp:txXfrm>
        <a:off x="3015065" y="3150265"/>
        <a:ext cx="685407" cy="4846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900"/>
          </a:p>
        </p:txBody>
      </p:sp>
      <p:sp>
        <p:nvSpPr>
          <p:cNvPr id="48" name="Google Shape;4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087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89" name="Google Shape;89;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84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156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2" name="Google Shape;132;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66</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2" name="Google Shape;12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67</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1"/>
        <p:cNvGrpSpPr/>
        <p:nvPr/>
      </p:nvGrpSpPr>
      <p:grpSpPr>
        <a:xfrm>
          <a:off x="0" y="0"/>
          <a:ext cx="0" cy="0"/>
          <a:chOff x="0" y="0"/>
          <a:chExt cx="0" cy="0"/>
        </a:xfrm>
      </p:grpSpPr>
      <p:sp>
        <p:nvSpPr>
          <p:cNvPr id="2" name="Google Shape;14;p3"/>
          <p:cNvSpPr txBox="1">
            <a:spLocks noGrp="1"/>
          </p:cNvSpPr>
          <p:nvPr>
            <p:ph type="body" idx="1"/>
          </p:nvPr>
        </p:nvSpPr>
        <p:spPr>
          <a:xfrm>
            <a:off x="457200" y="942975"/>
            <a:ext cx="8229600" cy="3394500"/>
          </a:xfrm>
          <a:prstGeom prst="rect">
            <a:avLst/>
          </a:prstGeom>
          <a:noFill/>
          <a:ln>
            <a:noFill/>
          </a:ln>
        </p:spPr>
        <p:txBody>
          <a:bodyPr spcFirstLastPara="1" wrap="square" lIns="91425" tIns="91425" rIns="91425" bIns="91425" anchor="t" anchorCtr="0"/>
          <a:lstStyle>
            <a:lvl1pPr marL="419100" marR="0" lvl="0" indent="-342900" algn="l" rtl="0">
              <a:spcBef>
                <a:spcPts val="480"/>
              </a:spcBef>
              <a:spcAft>
                <a:spcPts val="0"/>
              </a:spcAft>
              <a:buClr>
                <a:schemeClr val="tx1"/>
              </a:buClr>
              <a:buSzPts val="2400"/>
              <a:buFont typeface="Trebuchet MS" panose="020B0603020202020204" pitchFamily="34" charset="0"/>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Tx/>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460375" marR="0" lvl="2" indent="0" algn="l" rtl="0">
              <a:spcBef>
                <a:spcPts val="360"/>
              </a:spcBef>
              <a:spcAft>
                <a:spcPts val="0"/>
              </a:spcAft>
              <a:buClrTx/>
              <a:buSzPct val="88000"/>
              <a:buFont typeface="Arial" panose="020B0604020202020204" pitchFamily="34" charset="0"/>
              <a:buNone/>
              <a:defRPr sz="20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1968500" marR="0" lvl="4" indent="0" algn="l" rtl="0">
              <a:spcBef>
                <a:spcPts val="280"/>
              </a:spcBef>
              <a:spcAft>
                <a:spcPts val="0"/>
              </a:spcAft>
              <a:buClr>
                <a:srgbClr val="666666"/>
              </a:buClr>
              <a:buSzPts val="1400"/>
              <a:buFont typeface="Trebuchet MS"/>
              <a:buNone/>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pPr lvl="2"/>
            <a:endParaRPr lang="en-US" dirty="0" smtClean="0"/>
          </a:p>
        </p:txBody>
      </p:sp>
    </p:spTree>
    <p:custDataLst>
      <p:tags r:id="rId1"/>
    </p:custDataLst>
    <p:extLst>
      <p:ext uri="{BB962C8B-B14F-4D97-AF65-F5344CB8AC3E}">
        <p14:creationId xmlns:p14="http://schemas.microsoft.com/office/powerpoint/2010/main" val="663156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30"/>
        <p:cNvGrpSpPr/>
        <p:nvPr/>
      </p:nvGrpSpPr>
      <p:grpSpPr>
        <a:xfrm>
          <a:off x="0" y="0"/>
          <a:ext cx="0" cy="0"/>
          <a:chOff x="0" y="0"/>
          <a:chExt cx="0" cy="0"/>
        </a:xfrm>
      </p:grpSpPr>
      <p:sp>
        <p:nvSpPr>
          <p:cNvPr id="31" name="Google Shape;31;p7"/>
          <p:cNvSpPr/>
          <p:nvPr/>
        </p:nvSpPr>
        <p:spPr>
          <a:xfrm>
            <a:off x="148925" y="137000"/>
            <a:ext cx="3760135"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j-lt"/>
              </a:defRPr>
            </a:lvl1pPr>
          </a:lstStyle>
          <a:p>
            <a:pPr lvl="0"/>
            <a:r>
              <a:rPr lang="en-US" dirty="0"/>
              <a:t>Add messaging or images here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reserve="1" userDrawn="1">
  <p:cSld name="1_Blank 1 1">
    <p:spTree>
      <p:nvGrpSpPr>
        <p:cNvPr id="1" name="Shape 36"/>
        <p:cNvGrpSpPr/>
        <p:nvPr/>
      </p:nvGrpSpPr>
      <p:grpSpPr>
        <a:xfrm>
          <a:off x="0" y="0"/>
          <a:ext cx="0" cy="0"/>
          <a:chOff x="0" y="0"/>
          <a:chExt cx="0" cy="0"/>
        </a:xfrm>
      </p:grpSpPr>
      <p:sp>
        <p:nvSpPr>
          <p:cNvPr id="37" name="Google Shape;37;p9"/>
          <p:cNvSpPr/>
          <p:nvPr/>
        </p:nvSpPr>
        <p:spPr>
          <a:xfrm>
            <a:off x="148925" y="137000"/>
            <a:ext cx="3744895"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j-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82135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22647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886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96374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60715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CEC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77360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8" name="Google Shape;15;p3"/>
          <p:cNvSpPr/>
          <p:nvPr userDrawn="1"/>
        </p:nvSpPr>
        <p:spPr>
          <a:xfrm>
            <a:off x="6477712" y="137000"/>
            <a:ext cx="2539962" cy="652039"/>
          </a:xfrm>
          <a:prstGeom prst="rect">
            <a:avLst/>
          </a:prstGeom>
          <a:solidFill>
            <a:srgbClr val="EB9540">
              <a:alpha val="9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EB9540"/>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EB9540"/>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EB9540"/>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EB9540"/>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EB9540"/>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pic>
        <p:nvPicPr>
          <p:cNvPr id="3" name="Picture 2" descr="A picture containing drawing&#10;&#10;Description automatically generated">
            <a:extLst>
              <a:ext uri="{FF2B5EF4-FFF2-40B4-BE49-F238E27FC236}">
                <a16:creationId xmlns:a16="http://schemas.microsoft.com/office/drawing/2014/main" id="{6ECB67D2-CD55-44DB-B7B9-1B9A8F8E8134}"/>
              </a:ext>
            </a:extLst>
          </p:cNvPr>
          <p:cNvPicPr>
            <a:picLocks noChangeAspect="1"/>
          </p:cNvPicPr>
          <p:nvPr userDrawn="1"/>
        </p:nvPicPr>
        <p:blipFill>
          <a:blip r:embed="rId3"/>
          <a:stretch>
            <a:fillRect/>
          </a:stretch>
        </p:blipFill>
        <p:spPr>
          <a:xfrm>
            <a:off x="7558169" y="222285"/>
            <a:ext cx="1128632" cy="474653"/>
          </a:xfrm>
          <a:prstGeom prst="rect">
            <a:avLst/>
          </a:prstGeom>
        </p:spPr>
      </p:pic>
      <p:sp>
        <p:nvSpPr>
          <p:cNvPr id="7" name="Google Shape;16;p3"/>
          <p:cNvSpPr/>
          <p:nvPr userDrawn="1"/>
        </p:nvSpPr>
        <p:spPr>
          <a:xfrm>
            <a:off x="5738304" y="137000"/>
            <a:ext cx="1410056" cy="652039"/>
          </a:xfrm>
          <a:prstGeom prst="rect">
            <a:avLst/>
          </a:prstGeom>
          <a:solidFill>
            <a:srgbClr val="D07700">
              <a:alpha val="3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0449544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chemeClr val="tx1"/>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0" name="Google Shape;15;p3"/>
          <p:cNvSpPr/>
          <p:nvPr userDrawn="1"/>
        </p:nvSpPr>
        <p:spPr>
          <a:xfrm>
            <a:off x="6477712" y="137000"/>
            <a:ext cx="2539962" cy="652039"/>
          </a:xfrm>
          <a:prstGeom prst="rect">
            <a:avLst/>
          </a:prstGeom>
          <a:solidFill>
            <a:srgbClr val="D2C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958640">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tx1"/>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chemeClr val="tx1"/>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Tx/>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27233393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009FA1">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006E6D">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03706F"/>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03706F"/>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03706F"/>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03706F"/>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03706F"/>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8866AC">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02E68">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a:solidFill>
                  <a:srgbClr val="8B69AE"/>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8"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8B69AE"/>
              </a:buClr>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8B69AE"/>
              </a:buClr>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
                <a:srgbClr val="8B69AE"/>
              </a:buClr>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
                <a:srgbClr val="8B69AE"/>
              </a:buClr>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145502814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chemeClr val="tx1"/>
                </a:solidFill>
                <a:latin typeface="+mj-lt"/>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0" name="Google Shape;15;p3"/>
          <p:cNvSpPr/>
          <p:nvPr userDrawn="1"/>
        </p:nvSpPr>
        <p:spPr>
          <a:xfrm>
            <a:off x="6477712" y="137000"/>
            <a:ext cx="2539962" cy="652039"/>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E4540">
              <a:alpha val="2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7"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Tx/>
              <a:buSzPts val="2400"/>
              <a:buFont typeface="Trebuchet MS"/>
              <a:buChar char="●"/>
              <a:defRPr sz="200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Tx/>
              <a:buSzPct val="100000"/>
              <a:buFont typeface="Arial" panose="020B0604020202020204" pitchFamily="34" charset="0"/>
              <a:buChar char="●"/>
              <a:defRPr sz="1800" i="0" u="none" strike="noStrike" cap="none" baseline="0">
                <a:solidFill>
                  <a:schemeClr val="tx1"/>
                </a:solidFill>
                <a:latin typeface="+mn-lt"/>
                <a:ea typeface="Trebuchet MS"/>
                <a:cs typeface="Trebuchet MS"/>
                <a:sym typeface="Trebuchet MS"/>
              </a:defRPr>
            </a:lvl2pPr>
            <a:lvl3pPr marL="1371600" marR="0" lvl="2" indent="-342900" algn="l" rtl="0">
              <a:spcBef>
                <a:spcPts val="360"/>
              </a:spcBef>
              <a:spcAft>
                <a:spcPts val="0"/>
              </a:spcAft>
              <a:buClrTx/>
              <a:buSzPct val="88000"/>
              <a:buFont typeface="Arial" panose="020B0604020202020204" pitchFamily="34" charset="0"/>
              <a:buChar char="●"/>
              <a:defRPr sz="1600" i="0" u="none" strike="noStrike" cap="none">
                <a:solidFill>
                  <a:schemeClr val="tx1"/>
                </a:solidFill>
                <a:latin typeface="+mn-lt"/>
                <a:ea typeface="Trebuchet MS"/>
                <a:cs typeface="Trebuchet MS"/>
                <a:sym typeface="Trebuchet MS"/>
              </a:defRPr>
            </a:lvl3pPr>
            <a:lvl4pPr marL="1828800" marR="0" lvl="3" indent="-330200" algn="l" rtl="0">
              <a:spcBef>
                <a:spcPts val="320"/>
              </a:spcBef>
              <a:spcAft>
                <a:spcPts val="0"/>
              </a:spcAft>
              <a:buClrTx/>
              <a:buSzPct val="80000"/>
              <a:buFont typeface="Trebuchet MS" panose="020B0603020202020204" pitchFamily="34" charset="0"/>
              <a:buChar char="●"/>
              <a:defRPr sz="1400" i="0" u="none" strike="noStrike" cap="none">
                <a:solidFill>
                  <a:schemeClr val="tx1"/>
                </a:solidFill>
                <a:latin typeface="+mn-lt"/>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Arial 20pt, Black text 1</a:t>
            </a:r>
          </a:p>
          <a:p>
            <a:pPr lvl="1"/>
            <a:r>
              <a:rPr lang="en-US" dirty="0"/>
              <a:t>Arial 18pt, Black text 1</a:t>
            </a:r>
          </a:p>
          <a:p>
            <a:pPr lvl="2"/>
            <a:r>
              <a:rPr lang="en-US" dirty="0"/>
              <a:t>Arial 16pt, Black text 1</a:t>
            </a:r>
          </a:p>
          <a:p>
            <a:pPr lvl="3"/>
            <a:r>
              <a:rPr lang="en-US" dirty="0"/>
              <a:t>Arial 14pt, Black text 1</a:t>
            </a:r>
            <a:endParaRPr dirty="0"/>
          </a:p>
        </p:txBody>
      </p:sp>
    </p:spTree>
    <p:custDataLst>
      <p:tags r:id="rId1"/>
    </p:custDataLst>
    <p:extLst>
      <p:ext uri="{BB962C8B-B14F-4D97-AF65-F5344CB8AC3E}">
        <p14:creationId xmlns:p14="http://schemas.microsoft.com/office/powerpoint/2010/main" val="368395149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1 1 1" preserve="1" userDrawn="1">
  <p:cSld name="1_Blank 1 1 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chemeClr val="tx1"/>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12669350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2045300579"/>
      </p:ext>
    </p:extLst>
  </p:cSld>
  <p:clrMapOvr>
    <a:masterClrMapping/>
  </p:clrMapOvr>
  <p:extLst>
    <p:ext uri="{DCECCB84-F9BA-43D5-87BE-67443E8EF086}">
      <p15:sldGuideLst xmlns:p15="http://schemas.microsoft.com/office/powerpoint/2012/main">
        <p15:guide id="1" orient="horz" pos="1620">
          <p15:clr>
            <a:srgbClr val="FBAE40"/>
          </p15:clr>
        </p15:guide>
        <p15:guide id="2" pos="3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8A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j-lt"/>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dirty="0"/>
          </a:p>
        </p:txBody>
      </p:sp>
      <p:sp>
        <p:nvSpPr>
          <p:cNvPr id="4"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n-lt"/>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4032818562"/>
      </p:ext>
    </p:extLst>
  </p:cSld>
  <p:clrMapOvr>
    <a:masterClrMapping/>
  </p:clrMapOvr>
  <p:extLst>
    <p:ext uri="{DCECCB84-F9BA-43D5-87BE-67443E8EF086}">
      <p15:sldGuideLst xmlns:p15="http://schemas.microsoft.com/office/powerpoint/2012/main">
        <p15:guide id="1" orient="horz" pos="1620">
          <p15:clr>
            <a:srgbClr val="FBAE40"/>
          </p15:clr>
        </p15:guide>
        <p15:guide id="2" pos="33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ustDataLst>
      <p:tags r:id="rId18"/>
    </p:custDataLst>
  </p:cSld>
  <p:clrMap bg1="lt1" tx1="dk1" bg2="dk2" tx2="lt2" accent1="accent1" accent2="accent2" accent3="accent3" accent4="accent4" accent5="accent5" accent6="accent6" hlink="hlink" folHlink="folHlink"/>
  <p:sldLayoutIdLst>
    <p:sldLayoutId id="2147483672" r:id="rId1"/>
    <p:sldLayoutId id="2147483664" r:id="rId2"/>
    <p:sldLayoutId id="2147483666" r:id="rId3"/>
    <p:sldLayoutId id="2147483649" r:id="rId4"/>
    <p:sldLayoutId id="2147483663" r:id="rId5"/>
    <p:sldLayoutId id="2147483665" r:id="rId6"/>
    <p:sldLayoutId id="2147483661" r:id="rId7"/>
    <p:sldLayoutId id="2147483662" r:id="rId8"/>
    <p:sldLayoutId id="2147483660" r:id="rId9"/>
    <p:sldLayoutId id="2147483653" r:id="rId10"/>
    <p:sldLayoutId id="2147483667" r:id="rId11"/>
    <p:sldLayoutId id="2147483657" r:id="rId12"/>
    <p:sldLayoutId id="2147483668" r:id="rId13"/>
    <p:sldLayoutId id="2147483669" r:id="rId14"/>
    <p:sldLayoutId id="2147483670" r:id="rId15"/>
    <p:sldLayoutId id="2147483671" r:id="rId16"/>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xml"/><Relationship Id="rId7"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ags" Target="../tags/tag21.xml"/><Relationship Id="rId6" Type="http://schemas.microsoft.com/office/2007/relationships/hdphoto" Target="../media/hdphoto1.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Rectangle 2"/>
          <p:cNvSpPr/>
          <p:nvPr/>
        </p:nvSpPr>
        <p:spPr>
          <a:xfrm>
            <a:off x="126125" y="4221699"/>
            <a:ext cx="8895412" cy="81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6125" y="3964265"/>
            <a:ext cx="8895412" cy="1056770"/>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600" dirty="0" smtClean="0">
                <a:latin typeface="+mj-lt"/>
              </a:rPr>
              <a:t>We create </a:t>
            </a:r>
            <a:r>
              <a:rPr lang="en-US" sz="1600" dirty="0">
                <a:latin typeface="+mj-lt"/>
              </a:rPr>
              <a:t>experiences that transform the heart, </a:t>
            </a:r>
            <a:r>
              <a:rPr lang="en-US" sz="1600" dirty="0" smtClean="0">
                <a:latin typeface="+mj-lt"/>
              </a:rPr>
              <a:t>mind, </a:t>
            </a:r>
            <a:r>
              <a:rPr lang="en-US" sz="1600" dirty="0">
                <a:latin typeface="+mj-lt"/>
              </a:rPr>
              <a:t>and practice.</a:t>
            </a:r>
          </a:p>
        </p:txBody>
      </p:sp>
      <p:sp>
        <p:nvSpPr>
          <p:cNvPr id="10" name="Google Shape;50;p13"/>
          <p:cNvSpPr txBox="1">
            <a:spLocks noGrp="1"/>
          </p:cNvSpPr>
          <p:nvPr>
            <p:ph type="title" idx="4294967295"/>
          </p:nvPr>
        </p:nvSpPr>
        <p:spPr>
          <a:xfrm>
            <a:off x="645495" y="2129116"/>
            <a:ext cx="8035925" cy="1671637"/>
          </a:xfrm>
          <a:prstGeom prst="rect">
            <a:avLst/>
          </a:prstGeom>
        </p:spPr>
        <p:txBody>
          <a:bodyPr spcFirstLastPara="1" wrap="square" lIns="91425" tIns="91425" rIns="91425" bIns="91425" anchor="t" anchorCtr="0">
            <a:noAutofit/>
          </a:bodyPr>
          <a:lstStyle/>
          <a:p>
            <a:pPr lvl="0"/>
            <a:r>
              <a:rPr lang="en-US" sz="3200" b="1" spc="150" dirty="0">
                <a:ln w="11430"/>
                <a:solidFill>
                  <a:srgbClr val="EB9540"/>
                </a:solidFill>
                <a:effectLst>
                  <a:outerShdw blurRad="25400" algn="tl" rotWithShape="0">
                    <a:srgbClr val="000000">
                      <a:alpha val="43000"/>
                    </a:srgbClr>
                  </a:outerShdw>
                </a:effectLst>
              </a:rPr>
              <a:t>ETHICS, VALUES AND CULTURAL </a:t>
            </a:r>
            <a:r>
              <a:rPr lang="en-US" sz="3200" b="1" spc="150" dirty="0" smtClean="0">
                <a:ln w="11430"/>
                <a:solidFill>
                  <a:srgbClr val="EB9540"/>
                </a:solidFill>
                <a:effectLst>
                  <a:outerShdw blurRad="25400" algn="tl" rotWithShape="0">
                    <a:srgbClr val="000000">
                      <a:alpha val="43000"/>
                    </a:srgbClr>
                  </a:outerShdw>
                </a:effectLst>
              </a:rPr>
              <a:t>RESPONSIVENESS IN </a:t>
            </a:r>
            <a:r>
              <a:rPr lang="en-US" sz="3200" b="1" spc="150" dirty="0">
                <a:ln w="11430"/>
                <a:solidFill>
                  <a:srgbClr val="EB9540"/>
                </a:solidFill>
                <a:effectLst>
                  <a:outerShdw blurRad="25400" algn="tl" rotWithShape="0">
                    <a:srgbClr val="000000">
                      <a:alpha val="43000"/>
                    </a:srgbClr>
                  </a:outerShdw>
                </a:effectLst>
              </a:rPr>
              <a:t>ADULT PROTECTIVE SERVICES</a:t>
            </a:r>
            <a:endParaRPr sz="2400" dirty="0">
              <a:solidFill>
                <a:srgbClr val="EB9540"/>
              </a:solidFill>
            </a:endParaRPr>
          </a:p>
        </p:txBody>
      </p:sp>
      <p:pic>
        <p:nvPicPr>
          <p:cNvPr id="5" name="Picture 4">
            <a:extLst>
              <a:ext uri="{FF2B5EF4-FFF2-40B4-BE49-F238E27FC236}">
                <a16:creationId xmlns:a16="http://schemas.microsoft.com/office/drawing/2014/main" id="{00398E6A-7F10-44A7-82A8-DACC0DF2D57E}"/>
              </a:ext>
            </a:extLst>
          </p:cNvPr>
          <p:cNvPicPr>
            <a:picLocks noChangeAspect="1"/>
          </p:cNvPicPr>
          <p:nvPr/>
        </p:nvPicPr>
        <p:blipFill rotWithShape="1">
          <a:blip r:embed="rId4"/>
          <a:srcRect b="22184"/>
          <a:stretch/>
        </p:blipFill>
        <p:spPr>
          <a:xfrm>
            <a:off x="7117759" y="4178244"/>
            <a:ext cx="1580969" cy="6144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93" y="416512"/>
            <a:ext cx="2744438" cy="1005608"/>
          </a:xfrm>
          <a:prstGeom prst="rect">
            <a:avLst/>
          </a:prstGeom>
        </p:spPr>
      </p:pic>
      <p:pic>
        <p:nvPicPr>
          <p:cNvPr id="8" name="Picture 7">
            <a:extLst>
              <a:ext uri="{FF2B5EF4-FFF2-40B4-BE49-F238E27FC236}">
                <a16:creationId xmlns:a16="http://schemas.microsoft.com/office/drawing/2014/main" id="{88995977-07FA-4CF0-B87F-88B91C2937F2}"/>
              </a:ext>
            </a:extLst>
          </p:cNvPr>
          <p:cNvPicPr>
            <a:picLocks noChangeAspect="1"/>
          </p:cNvPicPr>
          <p:nvPr/>
        </p:nvPicPr>
        <p:blipFill>
          <a:blip r:embed="rId6"/>
          <a:stretch>
            <a:fillRect/>
          </a:stretch>
        </p:blipFill>
        <p:spPr>
          <a:xfrm>
            <a:off x="122463" y="3818083"/>
            <a:ext cx="8895412" cy="172545"/>
          </a:xfrm>
          <a:prstGeom prst="rect">
            <a:avLst/>
          </a:prstGeom>
        </p:spPr>
      </p:pic>
    </p:spTree>
    <p:custDataLst>
      <p:tags r:id="rId1"/>
    </p:custDataLst>
    <p:extLst>
      <p:ext uri="{BB962C8B-B14F-4D97-AF65-F5344CB8AC3E}">
        <p14:creationId xmlns:p14="http://schemas.microsoft.com/office/powerpoint/2010/main" val="2535882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odes </a:t>
            </a:r>
            <a:r>
              <a:rPr lang="en-US" dirty="0"/>
              <a:t>of </a:t>
            </a:r>
            <a:r>
              <a:rPr lang="en-US" dirty="0" smtClean="0"/>
              <a:t>Ethics</a:t>
            </a:r>
            <a:endParaRPr lang="en-US" dirty="0"/>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Why do we need them?</a:t>
            </a:r>
          </a:p>
          <a:p>
            <a:pPr>
              <a:buFont typeface="Arial" panose="020B0604020202020204" pitchFamily="34" charset="0"/>
              <a:buChar char="•"/>
            </a:pPr>
            <a:endParaRPr lang="en-US" sz="1200" dirty="0"/>
          </a:p>
          <a:p>
            <a:pPr>
              <a:buFont typeface="Arial" panose="020B0604020202020204" pitchFamily="34" charset="0"/>
              <a:buChar char="•"/>
            </a:pPr>
            <a:r>
              <a:rPr lang="en-US" dirty="0"/>
              <a:t>How do they guide us professionally?</a:t>
            </a:r>
          </a:p>
          <a:p>
            <a:pPr>
              <a:buFont typeface="Arial" panose="020B0604020202020204" pitchFamily="34" charset="0"/>
              <a:buChar char="•"/>
            </a:pPr>
            <a:endParaRPr lang="en-US" dirty="0"/>
          </a:p>
          <a:p>
            <a:pPr>
              <a:buFont typeface="Arial" panose="020B0604020202020204" pitchFamily="34" charset="0"/>
              <a:buChar char="•"/>
            </a:pPr>
            <a:r>
              <a:rPr lang="en-US" dirty="0"/>
              <a:t>Cannot guarantee ethical behavior.</a:t>
            </a:r>
          </a:p>
          <a:p>
            <a:pPr>
              <a:buFont typeface="Arial" panose="020B0604020202020204" pitchFamily="34" charset="0"/>
              <a:buChar char="•"/>
            </a:pPr>
            <a:endParaRPr lang="en-US" dirty="0"/>
          </a:p>
          <a:p>
            <a:pPr>
              <a:buFont typeface="Arial" panose="020B0604020202020204" pitchFamily="34" charset="0"/>
              <a:buChar char="•"/>
            </a:pPr>
            <a:r>
              <a:rPr lang="en-US" dirty="0"/>
              <a:t>Sets forth values, ethical principals and standards to which professionals aspire and by which their actions can be judged. </a:t>
            </a:r>
          </a:p>
          <a:p>
            <a:endParaRPr lang="en-US" dirty="0"/>
          </a:p>
        </p:txBody>
      </p:sp>
    </p:spTree>
    <p:extLst>
      <p:ext uri="{BB962C8B-B14F-4D97-AF65-F5344CB8AC3E}">
        <p14:creationId xmlns:p14="http://schemas.microsoft.com/office/powerpoint/2010/main" val="28197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NASW Code of Ethics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98" b="2120"/>
          <a:stretch/>
        </p:blipFill>
        <p:spPr>
          <a:xfrm>
            <a:off x="990601" y="899703"/>
            <a:ext cx="6005944" cy="4129577"/>
          </a:xfrm>
          <a:prstGeom prst="rect">
            <a:avLst/>
          </a:prstGeom>
        </p:spPr>
      </p:pic>
      <p:graphicFrame>
        <p:nvGraphicFramePr>
          <p:cNvPr id="5" name="Diagram 4"/>
          <p:cNvGraphicFramePr/>
          <p:nvPr>
            <p:extLst>
              <p:ext uri="{D42A27DB-BD31-4B8C-83A1-F6EECF244321}">
                <p14:modId xmlns:p14="http://schemas.microsoft.com/office/powerpoint/2010/main" val="502693847"/>
              </p:ext>
            </p:extLst>
          </p:nvPr>
        </p:nvGraphicFramePr>
        <p:xfrm>
          <a:off x="2822098" y="2112215"/>
          <a:ext cx="2342950" cy="1434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432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NAPSA (or APS) Code of Ethics</a:t>
            </a:r>
          </a:p>
        </p:txBody>
      </p:sp>
      <p:sp>
        <p:nvSpPr>
          <p:cNvPr id="3" name="Text Placeholder 2"/>
          <p:cNvSpPr>
            <a:spLocks noGrp="1"/>
          </p:cNvSpPr>
          <p:nvPr>
            <p:ph type="body" idx="1"/>
          </p:nvPr>
        </p:nvSpPr>
        <p:spPr/>
        <p:txBody>
          <a:bodyPr/>
          <a:lstStyle/>
          <a:p>
            <a:pPr marL="0" indent="0">
              <a:buNone/>
            </a:pPr>
            <a:r>
              <a:rPr lang="en-US" dirty="0"/>
              <a:t>Guiding Values:</a:t>
            </a:r>
          </a:p>
          <a:p>
            <a:pPr>
              <a:buFont typeface="Arial" panose="020B0604020202020204" pitchFamily="34" charset="0"/>
              <a:buChar char="•"/>
            </a:pPr>
            <a:r>
              <a:rPr lang="en-US" dirty="0"/>
              <a:t>Every action taken by APS must balance the duty to protect with the right to </a:t>
            </a:r>
            <a:r>
              <a:rPr lang="en-US" dirty="0" smtClean="0"/>
              <a:t>self-determination</a:t>
            </a:r>
            <a:endParaRPr lang="en-US" dirty="0"/>
          </a:p>
          <a:p>
            <a:pPr>
              <a:buFont typeface="Arial" panose="020B0604020202020204" pitchFamily="34" charset="0"/>
              <a:buChar char="•"/>
            </a:pPr>
            <a:r>
              <a:rPr lang="en-US" dirty="0" smtClean="0"/>
              <a:t>Older </a:t>
            </a:r>
            <a:r>
              <a:rPr lang="en-US" dirty="0"/>
              <a:t>people and people with disabilities who are victims of abuse, exploitation or neglect should be treated with honesty, caring and </a:t>
            </a:r>
            <a:r>
              <a:rPr lang="en-US" dirty="0" smtClean="0"/>
              <a:t>respect</a:t>
            </a:r>
            <a:endParaRPr lang="en-US" dirty="0"/>
          </a:p>
          <a:p>
            <a:endParaRPr lang="en-US" dirty="0"/>
          </a:p>
        </p:txBody>
      </p:sp>
    </p:spTree>
    <p:extLst>
      <p:ext uri="{BB962C8B-B14F-4D97-AF65-F5344CB8AC3E}">
        <p14:creationId xmlns:p14="http://schemas.microsoft.com/office/powerpoint/2010/main" val="4026973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NAPSA: APS Ethical Principles</a:t>
            </a:r>
            <a:endParaRPr lang="en-US" dirty="0"/>
          </a:p>
        </p:txBody>
      </p:sp>
      <p:sp>
        <p:nvSpPr>
          <p:cNvPr id="4" name="Content Placeholder 3"/>
          <p:cNvSpPr>
            <a:spLocks noGrp="1"/>
          </p:cNvSpPr>
          <p:nvPr>
            <p:ph type="body" idx="1"/>
          </p:nvPr>
        </p:nvSpPr>
        <p:spPr>
          <a:xfrm>
            <a:off x="377571" y="989357"/>
            <a:ext cx="3975767" cy="3834434"/>
          </a:xfrm>
        </p:spPr>
        <p:txBody>
          <a:bodyPr>
            <a:noAutofit/>
          </a:bodyPr>
          <a:lstStyle/>
          <a:p>
            <a:pPr marL="609600" indent="-609600">
              <a:lnSpc>
                <a:spcPct val="110000"/>
              </a:lnSpc>
              <a:spcBef>
                <a:spcPts val="0"/>
              </a:spcBef>
              <a:buClrTx/>
              <a:buSzPct val="100000"/>
              <a:buFont typeface="Arial" panose="020B0604020202020204" pitchFamily="34" charset="0"/>
              <a:buChar char="•"/>
            </a:pPr>
            <a:r>
              <a:rPr lang="en-US"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Adults have the right to be </a:t>
            </a:r>
            <a:r>
              <a:rPr lang="en-US" b="1"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safe.</a:t>
            </a:r>
          </a:p>
          <a:p>
            <a:pPr marL="609600" indent="-609600">
              <a:lnSpc>
                <a:spcPct val="110000"/>
              </a:lnSpc>
              <a:spcBef>
                <a:spcPts val="0"/>
              </a:spcBef>
              <a:buClrTx/>
              <a:buSzPct val="100000"/>
              <a:buFont typeface="Arial" panose="020B0604020202020204" pitchFamily="34" charset="0"/>
              <a:buChar char="•"/>
            </a:pPr>
            <a:endParaRPr lang="en-US"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endParaRPr>
          </a:p>
          <a:p>
            <a:pPr marL="609600" indent="-609600">
              <a:lnSpc>
                <a:spcPct val="110000"/>
              </a:lnSpc>
              <a:spcBef>
                <a:spcPts val="0"/>
              </a:spcBef>
              <a:buClr>
                <a:srgbClr val="C00000"/>
              </a:buClr>
              <a:buSzPct val="100000"/>
              <a:buFont typeface="Arial" panose="020B0604020202020204" pitchFamily="34" charset="0"/>
              <a:buChar char="•"/>
            </a:pPr>
            <a:r>
              <a:rPr lang="en-US" b="1"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Adults retain all their civil and constitutional rights </a:t>
            </a:r>
            <a:r>
              <a:rPr lang="en-US"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unless some of these rights have been restricted by court action.</a:t>
            </a:r>
          </a:p>
          <a:p>
            <a:pPr marL="609600" indent="-609600">
              <a:lnSpc>
                <a:spcPct val="110000"/>
              </a:lnSpc>
              <a:spcBef>
                <a:spcPts val="0"/>
              </a:spcBef>
              <a:buClrTx/>
              <a:buSzPct val="100000"/>
              <a:buFont typeface="Arial" panose="020B0604020202020204" pitchFamily="34" charset="0"/>
              <a:buChar char="•"/>
            </a:pPr>
            <a:endParaRPr lang="en-US"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endParaRPr>
          </a:p>
          <a:p>
            <a:pPr marL="609600" indent="-609600">
              <a:lnSpc>
                <a:spcPct val="110000"/>
              </a:lnSpc>
              <a:spcBef>
                <a:spcPts val="0"/>
              </a:spcBef>
              <a:buClrTx/>
              <a:buSzPct val="100000"/>
              <a:buFont typeface="Arial" panose="020B0604020202020204" pitchFamily="34" charset="0"/>
              <a:buChar char="•"/>
            </a:pPr>
            <a:r>
              <a:rPr lang="en-US" b="1"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Adults have the right to accept or refuse </a:t>
            </a:r>
            <a:r>
              <a:rPr lang="en-US" b="1" dirty="0" smtClean="0">
                <a:ln w="1905"/>
                <a:effectLst>
                  <a:innerShdw blurRad="69850" dist="43180" dir="5400000">
                    <a:srgbClr val="000000">
                      <a:alpha val="65000"/>
                    </a:srgbClr>
                  </a:innerShdw>
                </a:effectLst>
                <a:latin typeface="Arial" panose="020B0604020202020204" pitchFamily="34" charset="0"/>
                <a:cs typeface="Arial" panose="020B0604020202020204" pitchFamily="34" charset="0"/>
              </a:rPr>
              <a:t>services.</a:t>
            </a:r>
            <a:endParaRPr lang="en-US" b="1" dirty="0">
              <a:ln w="1905"/>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5" name="Content Placeholder 4"/>
          <p:cNvSpPr txBox="1">
            <a:spLocks/>
          </p:cNvSpPr>
          <p:nvPr/>
        </p:nvSpPr>
        <p:spPr>
          <a:xfrm>
            <a:off x="4830302" y="1042366"/>
            <a:ext cx="4038600" cy="339450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09600" indent="-609600">
              <a:lnSpc>
                <a:spcPct val="110000"/>
              </a:lnSpc>
              <a:buClr>
                <a:srgbClr val="C55A11"/>
              </a:buClr>
              <a:buFont typeface="Arial" panose="020B0604020202020204" pitchFamily="34" charset="0"/>
              <a:buChar char="•"/>
            </a:pPr>
            <a:r>
              <a:rPr lang="en-US" sz="2000" b="1" dirty="0" smtClean="0">
                <a:ln w="1905"/>
                <a:solidFill>
                  <a:schemeClr val="tx1"/>
                </a:solidFill>
                <a:effectLst>
                  <a:innerShdw blurRad="69850" dist="43180" dir="5400000">
                    <a:srgbClr val="000000">
                      <a:alpha val="65000"/>
                    </a:srgbClr>
                  </a:innerShdw>
                </a:effectLst>
              </a:rPr>
              <a:t>Adults have the right to make decisions </a:t>
            </a:r>
            <a:r>
              <a:rPr lang="en-US" sz="2000" dirty="0" smtClean="0">
                <a:ln w="1905"/>
                <a:solidFill>
                  <a:schemeClr val="tx1"/>
                </a:solidFill>
                <a:effectLst>
                  <a:innerShdw blurRad="69850" dist="43180" dir="5400000">
                    <a:srgbClr val="000000">
                      <a:alpha val="65000"/>
                    </a:srgbClr>
                  </a:innerShdw>
                </a:effectLst>
              </a:rPr>
              <a:t>that do not conform with societal norms as long as these decisions do not harm others.</a:t>
            </a:r>
          </a:p>
          <a:p>
            <a:pPr marL="609600" indent="-609600">
              <a:lnSpc>
                <a:spcPct val="110000"/>
              </a:lnSpc>
              <a:buClr>
                <a:srgbClr val="C55A11"/>
              </a:buClr>
              <a:buFont typeface="Arial" panose="020B0604020202020204" pitchFamily="34" charset="0"/>
              <a:buChar char="•"/>
            </a:pPr>
            <a:endParaRPr lang="en-US" sz="2000" dirty="0" smtClean="0">
              <a:ln w="1905"/>
              <a:solidFill>
                <a:schemeClr val="tx1"/>
              </a:solidFill>
              <a:effectLst>
                <a:innerShdw blurRad="69850" dist="43180" dir="5400000">
                  <a:srgbClr val="000000">
                    <a:alpha val="65000"/>
                  </a:srgbClr>
                </a:innerShdw>
              </a:effectLst>
            </a:endParaRPr>
          </a:p>
          <a:p>
            <a:pPr marL="609600" indent="-609600">
              <a:lnSpc>
                <a:spcPct val="110000"/>
              </a:lnSpc>
              <a:buClr>
                <a:srgbClr val="C55A11"/>
              </a:buClr>
              <a:buFont typeface="Arial" panose="020B0604020202020204" pitchFamily="34" charset="0"/>
              <a:buChar char="•"/>
            </a:pPr>
            <a:r>
              <a:rPr lang="en-US" sz="2000" b="1" dirty="0" smtClean="0">
                <a:ln w="1905"/>
                <a:solidFill>
                  <a:schemeClr val="tx1"/>
                </a:solidFill>
                <a:effectLst>
                  <a:innerShdw blurRad="69850" dist="43180" dir="5400000">
                    <a:srgbClr val="000000">
                      <a:alpha val="65000"/>
                    </a:srgbClr>
                  </a:innerShdw>
                </a:effectLst>
              </a:rPr>
              <a:t>Adults are presumed to have decision-making capacity </a:t>
            </a:r>
            <a:r>
              <a:rPr lang="en-US" sz="2000" dirty="0" smtClean="0">
                <a:ln w="1905"/>
                <a:solidFill>
                  <a:schemeClr val="tx1"/>
                </a:solidFill>
                <a:effectLst>
                  <a:innerShdw blurRad="69850" dist="43180" dir="5400000">
                    <a:srgbClr val="000000">
                      <a:alpha val="65000"/>
                    </a:srgbClr>
                  </a:innerShdw>
                </a:effectLst>
              </a:rPr>
              <a:t>unless a court adjudicates otherwise.</a:t>
            </a:r>
            <a:endParaRPr lang="en-US" sz="4400" dirty="0" smtClean="0">
              <a:ln w="1905"/>
              <a:solidFill>
                <a:schemeClr val="tx1"/>
              </a:solidFill>
              <a:effectLst>
                <a:innerShdw blurRad="69850" dist="43180" dir="5400000">
                  <a:srgbClr val="000000">
                    <a:alpha val="65000"/>
                  </a:srgbClr>
                </a:innerShdw>
              </a:effectLst>
            </a:endParaRPr>
          </a:p>
          <a:p>
            <a:pPr marL="285750" indent="-285750">
              <a:buClr>
                <a:srgbClr val="C55A11"/>
              </a:buClr>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5274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Principles</a:t>
            </a:r>
          </a:p>
        </p:txBody>
      </p:sp>
      <p:sp>
        <p:nvSpPr>
          <p:cNvPr id="3" name="Text Placeholder 2"/>
          <p:cNvSpPr>
            <a:spLocks noGrp="1"/>
          </p:cNvSpPr>
          <p:nvPr>
            <p:ph type="body" idx="1"/>
          </p:nvPr>
        </p:nvSpPr>
        <p:spPr/>
        <p:txBody>
          <a:bodyPr/>
          <a:lstStyle/>
          <a:p>
            <a:pPr lvl="0">
              <a:spcBef>
                <a:spcPts val="0"/>
              </a:spcBef>
            </a:pPr>
            <a:endParaRPr lang="en-US" b="1" dirty="0" smtClean="0"/>
          </a:p>
          <a:p>
            <a:pPr lvl="0">
              <a:spcBef>
                <a:spcPts val="0"/>
              </a:spcBef>
              <a:buFont typeface="Arial" panose="020B0604020202020204" pitchFamily="34" charset="0"/>
              <a:buChar char="•"/>
            </a:pPr>
            <a:r>
              <a:rPr lang="en-US" b="1" dirty="0" smtClean="0"/>
              <a:t>Autonomy</a:t>
            </a:r>
            <a:endParaRPr lang="en-US" b="1" dirty="0"/>
          </a:p>
          <a:p>
            <a:pPr lvl="0">
              <a:spcBef>
                <a:spcPts val="0"/>
              </a:spcBef>
              <a:buFont typeface="Arial" panose="020B0604020202020204" pitchFamily="34" charset="0"/>
              <a:buChar char="•"/>
            </a:pPr>
            <a:endParaRPr lang="en-US" sz="600" dirty="0"/>
          </a:p>
          <a:p>
            <a:pPr lvl="0">
              <a:spcBef>
                <a:spcPts val="0"/>
              </a:spcBef>
              <a:buFont typeface="Arial" panose="020B0604020202020204" pitchFamily="34" charset="0"/>
              <a:buChar char="•"/>
            </a:pPr>
            <a:r>
              <a:rPr lang="en-US" b="1" dirty="0"/>
              <a:t>Beneficence</a:t>
            </a:r>
          </a:p>
          <a:p>
            <a:pPr lvl="0">
              <a:spcBef>
                <a:spcPts val="0"/>
              </a:spcBef>
              <a:buFont typeface="Arial" panose="020B0604020202020204" pitchFamily="34" charset="0"/>
              <a:buChar char="•"/>
            </a:pPr>
            <a:endParaRPr lang="en-US" sz="600" b="1" dirty="0"/>
          </a:p>
          <a:p>
            <a:pPr lvl="0">
              <a:spcBef>
                <a:spcPts val="0"/>
              </a:spcBef>
              <a:buFont typeface="Arial" panose="020B0604020202020204" pitchFamily="34" charset="0"/>
              <a:buChar char="•"/>
            </a:pPr>
            <a:r>
              <a:rPr lang="en-US" b="1" dirty="0" smtClean="0"/>
              <a:t>Non-maleficence</a:t>
            </a:r>
            <a:endParaRPr lang="en-US" b="1" dirty="0"/>
          </a:p>
          <a:p>
            <a:pPr lvl="0">
              <a:spcBef>
                <a:spcPts val="0"/>
              </a:spcBef>
              <a:buFont typeface="Arial" panose="020B0604020202020204" pitchFamily="34" charset="0"/>
              <a:buChar char="•"/>
            </a:pPr>
            <a:endParaRPr lang="en-US" sz="600" b="1" dirty="0"/>
          </a:p>
          <a:p>
            <a:pPr lvl="0">
              <a:spcBef>
                <a:spcPts val="0"/>
              </a:spcBef>
              <a:buFont typeface="Arial" panose="020B0604020202020204" pitchFamily="34" charset="0"/>
              <a:buChar char="•"/>
            </a:pPr>
            <a:r>
              <a:rPr lang="en-US" b="1" dirty="0"/>
              <a:t>Privacy</a:t>
            </a:r>
          </a:p>
          <a:p>
            <a:pPr lvl="0">
              <a:spcBef>
                <a:spcPts val="0"/>
              </a:spcBef>
              <a:buFont typeface="Arial" panose="020B0604020202020204" pitchFamily="34" charset="0"/>
              <a:buChar char="•"/>
            </a:pPr>
            <a:endParaRPr lang="en-US" sz="600" b="1" dirty="0"/>
          </a:p>
          <a:p>
            <a:pPr lvl="0">
              <a:spcBef>
                <a:spcPts val="0"/>
              </a:spcBef>
              <a:buFont typeface="Arial" panose="020B0604020202020204" pitchFamily="34" charset="0"/>
              <a:buChar char="•"/>
            </a:pPr>
            <a:r>
              <a:rPr lang="en-US" b="1" dirty="0"/>
              <a:t>Fidelity</a:t>
            </a:r>
          </a:p>
          <a:p>
            <a:pPr lvl="0">
              <a:spcBef>
                <a:spcPts val="0"/>
              </a:spcBef>
              <a:buFont typeface="Arial" panose="020B0604020202020204" pitchFamily="34" charset="0"/>
              <a:buChar char="•"/>
            </a:pPr>
            <a:endParaRPr lang="en-US" sz="600" b="1" dirty="0"/>
          </a:p>
          <a:p>
            <a:pPr lvl="0">
              <a:spcBef>
                <a:spcPts val="0"/>
              </a:spcBef>
              <a:buFont typeface="Arial" panose="020B0604020202020204" pitchFamily="34" charset="0"/>
              <a:buChar char="•"/>
            </a:pPr>
            <a:r>
              <a:rPr lang="en-US" b="1" dirty="0"/>
              <a:t>Accountability</a:t>
            </a:r>
          </a:p>
          <a:p>
            <a:pPr lvl="0">
              <a:spcBef>
                <a:spcPts val="0"/>
              </a:spcBef>
              <a:buFont typeface="Arial" panose="020B0604020202020204" pitchFamily="34" charset="0"/>
              <a:buChar char="•"/>
            </a:pPr>
            <a:endParaRPr lang="en-US" sz="600" b="1" dirty="0"/>
          </a:p>
          <a:p>
            <a:pPr lvl="0">
              <a:spcBef>
                <a:spcPts val="0"/>
              </a:spcBef>
              <a:buFont typeface="Arial" panose="020B0604020202020204" pitchFamily="34" charset="0"/>
              <a:buChar char="•"/>
            </a:pPr>
            <a:r>
              <a:rPr lang="en-US" b="1" dirty="0"/>
              <a:t>Justice</a:t>
            </a:r>
          </a:p>
          <a:p>
            <a:pPr>
              <a:buFont typeface="Arial" panose="020B0604020202020204" pitchFamily="34" charset="0"/>
              <a:buChar char="•"/>
            </a:pPr>
            <a:endParaRPr lang="en-US" dirty="0"/>
          </a:p>
        </p:txBody>
      </p:sp>
      <p:pic>
        <p:nvPicPr>
          <p:cNvPr id="4"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0122" y="1385975"/>
            <a:ext cx="4489058" cy="2994772"/>
          </a:xfrm>
          <a:prstGeom prst="rect">
            <a:avLst/>
          </a:prstGeom>
        </p:spPr>
      </p:pic>
    </p:spTree>
    <p:extLst>
      <p:ext uri="{BB962C8B-B14F-4D97-AF65-F5344CB8AC3E}">
        <p14:creationId xmlns:p14="http://schemas.microsoft.com/office/powerpoint/2010/main" val="3517735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Autonomy</a:t>
            </a:r>
          </a:p>
        </p:txBody>
      </p:sp>
      <p:sp>
        <p:nvSpPr>
          <p:cNvPr id="3" name="Text Placeholder 2"/>
          <p:cNvSpPr>
            <a:spLocks noGrp="1"/>
          </p:cNvSpPr>
          <p:nvPr>
            <p:ph type="body" idx="1"/>
          </p:nvPr>
        </p:nvSpPr>
        <p:spPr>
          <a:xfrm>
            <a:off x="457200" y="942975"/>
            <a:ext cx="8229600" cy="3894068"/>
          </a:xfrm>
        </p:spPr>
        <p:txBody>
          <a:bodyPr/>
          <a:lstStyle/>
          <a:p>
            <a:pPr marL="76200" indent="0">
              <a:buNone/>
            </a:pPr>
            <a:r>
              <a:rPr lang="en-US" sz="1800" dirty="0"/>
              <a:t>Right of individuals to make choices as long as they have decision-making capacity and cause no harm to others.  Decisions should be voluntary, intentional and not due to coercion, duress, or undue </a:t>
            </a:r>
            <a:r>
              <a:rPr lang="en-US" sz="1800" dirty="0" smtClean="0"/>
              <a:t>influence.</a:t>
            </a:r>
            <a:endParaRPr lang="en-US" sz="1800" b="1" dirty="0"/>
          </a:p>
          <a:p>
            <a:pPr marL="76200" indent="0">
              <a:buNone/>
            </a:pPr>
            <a:r>
              <a:rPr lang="en-US" sz="1600" b="1" dirty="0"/>
              <a:t>Decision of Autonomy &amp; Autonomy of Execution</a:t>
            </a:r>
          </a:p>
          <a:p>
            <a:pPr>
              <a:buFont typeface="Arial" panose="020B0604020202020204" pitchFamily="34" charset="0"/>
              <a:buChar char="•"/>
            </a:pPr>
            <a:r>
              <a:rPr lang="en-US" sz="1600" b="1" dirty="0"/>
              <a:t>APS professionals:</a:t>
            </a:r>
            <a:r>
              <a:rPr lang="en-US" sz="1600" dirty="0"/>
              <a:t> Respect the client’s </a:t>
            </a:r>
            <a:r>
              <a:rPr lang="en-US" sz="1600" dirty="0" smtClean="0"/>
              <a:t>self-determination</a:t>
            </a:r>
            <a:r>
              <a:rPr lang="en-US" sz="1600" dirty="0"/>
              <a:t>.</a:t>
            </a:r>
          </a:p>
          <a:p>
            <a:pPr>
              <a:buFont typeface="Arial" panose="020B0604020202020204" pitchFamily="34" charset="0"/>
              <a:buChar char="•"/>
            </a:pPr>
            <a:r>
              <a:rPr lang="en-US" sz="1200" dirty="0"/>
              <a:t>Consider:</a:t>
            </a:r>
          </a:p>
          <a:p>
            <a:pPr lvl="1">
              <a:buFont typeface="Arial" panose="020B0604020202020204" pitchFamily="34" charset="0"/>
              <a:buChar char="•"/>
            </a:pPr>
            <a:r>
              <a:rPr lang="en-US" sz="1200" dirty="0"/>
              <a:t>Physical disability </a:t>
            </a:r>
          </a:p>
          <a:p>
            <a:pPr lvl="1">
              <a:buFont typeface="Arial" panose="020B0604020202020204" pitchFamily="34" charset="0"/>
              <a:buChar char="•"/>
            </a:pPr>
            <a:r>
              <a:rPr lang="en-US" sz="1200" dirty="0"/>
              <a:t>Mental illness or cognitive impairment </a:t>
            </a:r>
          </a:p>
          <a:p>
            <a:pPr lvl="1">
              <a:buFont typeface="Arial" panose="020B0604020202020204" pitchFamily="34" charset="0"/>
              <a:buChar char="•"/>
            </a:pPr>
            <a:r>
              <a:rPr lang="en-US" sz="1200" dirty="0"/>
              <a:t>Financial limitations </a:t>
            </a:r>
          </a:p>
          <a:p>
            <a:pPr lvl="1">
              <a:buFont typeface="Arial" panose="020B0604020202020204" pitchFamily="34" charset="0"/>
              <a:buChar char="•"/>
            </a:pPr>
            <a:r>
              <a:rPr lang="en-US" sz="1200" dirty="0"/>
              <a:t>Lack of resources </a:t>
            </a:r>
            <a:endParaRPr lang="en-US" sz="1200" dirty="0" smtClean="0"/>
          </a:p>
          <a:p>
            <a:pPr lvl="1">
              <a:buFont typeface="Arial" panose="020B0604020202020204" pitchFamily="34" charset="0"/>
              <a:buChar char="•"/>
            </a:pPr>
            <a:r>
              <a:rPr lang="en-US" sz="1200" dirty="0" smtClean="0"/>
              <a:t>Lack </a:t>
            </a:r>
            <a:r>
              <a:rPr lang="en-US" sz="1200" dirty="0"/>
              <a:t>of information </a:t>
            </a:r>
          </a:p>
          <a:p>
            <a:pPr lvl="1">
              <a:buFont typeface="Arial" panose="020B0604020202020204" pitchFamily="34" charset="0"/>
              <a:buChar char="•"/>
            </a:pPr>
            <a:r>
              <a:rPr lang="en-US" sz="1200" dirty="0"/>
              <a:t>Religion </a:t>
            </a:r>
          </a:p>
          <a:p>
            <a:pPr lvl="1">
              <a:buFont typeface="Arial" panose="020B0604020202020204" pitchFamily="34" charset="0"/>
              <a:buChar char="•"/>
            </a:pPr>
            <a:r>
              <a:rPr lang="en-US" sz="1200" dirty="0"/>
              <a:t>Culture </a:t>
            </a:r>
          </a:p>
          <a:p>
            <a:pPr lvl="1">
              <a:buFont typeface="Arial" panose="020B0604020202020204" pitchFamily="34" charset="0"/>
              <a:buChar char="•"/>
            </a:pPr>
            <a:r>
              <a:rPr lang="en-US" sz="1200" dirty="0"/>
              <a:t>Influence of family members: loyalty, fear, shame</a:t>
            </a:r>
          </a:p>
          <a:p>
            <a:pPr marL="7620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3868" y="1974574"/>
            <a:ext cx="1802289" cy="12023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754" y="3281952"/>
            <a:ext cx="2119524" cy="1413992"/>
          </a:xfrm>
          <a:prstGeom prst="rect">
            <a:avLst/>
          </a:prstGeom>
        </p:spPr>
      </p:pic>
    </p:spTree>
    <p:extLst>
      <p:ext uri="{BB962C8B-B14F-4D97-AF65-F5344CB8AC3E}">
        <p14:creationId xmlns:p14="http://schemas.microsoft.com/office/powerpoint/2010/main" val="2258126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Beneficence</a:t>
            </a:r>
          </a:p>
        </p:txBody>
      </p:sp>
      <p:sp>
        <p:nvSpPr>
          <p:cNvPr id="3" name="Text Placeholder 2"/>
          <p:cNvSpPr>
            <a:spLocks noGrp="1"/>
          </p:cNvSpPr>
          <p:nvPr>
            <p:ph type="body" idx="1"/>
          </p:nvPr>
        </p:nvSpPr>
        <p:spPr>
          <a:xfrm>
            <a:off x="457200" y="942974"/>
            <a:ext cx="5943600" cy="3933825"/>
          </a:xfrm>
        </p:spPr>
        <p:txBody>
          <a:bodyPr/>
          <a:lstStyle/>
          <a:p>
            <a:pPr marL="0" indent="0">
              <a:buNone/>
            </a:pPr>
            <a:r>
              <a:rPr lang="en-US" dirty="0"/>
              <a:t>Right to receive care by others that maintains and/or enhances the client’s welfare.</a:t>
            </a:r>
          </a:p>
          <a:p>
            <a:endParaRPr lang="en-US" dirty="0"/>
          </a:p>
          <a:p>
            <a:pPr>
              <a:buFont typeface="Arial" panose="020B0604020202020204" pitchFamily="34" charset="0"/>
              <a:buChar char="•"/>
            </a:pPr>
            <a:r>
              <a:rPr lang="en-US" b="1" dirty="0"/>
              <a:t>APS professionals:</a:t>
            </a:r>
            <a:r>
              <a:rPr lang="en-US" dirty="0"/>
              <a:t> Do good for </a:t>
            </a:r>
            <a:r>
              <a:rPr lang="en-US" dirty="0" smtClean="0"/>
              <a:t>others. Promote </a:t>
            </a:r>
            <a:r>
              <a:rPr lang="en-US" dirty="0"/>
              <a:t>the welfare of others.</a:t>
            </a:r>
          </a:p>
          <a:p>
            <a:pPr lvl="1">
              <a:buFont typeface="Arial" panose="020B0604020202020204" pitchFamily="34" charset="0"/>
              <a:buChar char="•"/>
            </a:pPr>
            <a:r>
              <a:rPr lang="en-US" dirty="0"/>
              <a:t>Empowerment</a:t>
            </a:r>
          </a:p>
          <a:p>
            <a:pPr lvl="1">
              <a:buFont typeface="Arial" panose="020B0604020202020204" pitchFamily="34" charset="0"/>
              <a:buChar char="•"/>
            </a:pPr>
            <a:r>
              <a:rPr lang="en-US" dirty="0"/>
              <a:t>Advocacy</a:t>
            </a:r>
          </a:p>
          <a:p>
            <a:pPr lvl="1">
              <a:buFont typeface="Arial" panose="020B0604020202020204" pitchFamily="34" charset="0"/>
              <a:buChar char="•"/>
            </a:pPr>
            <a:r>
              <a:rPr lang="en-US" dirty="0"/>
              <a:t>Persuasion (look for opportunities </a:t>
            </a:r>
            <a:r>
              <a:rPr lang="en-US" dirty="0" smtClean="0"/>
              <a:t>to </a:t>
            </a:r>
            <a:r>
              <a:rPr lang="en-US" dirty="0"/>
              <a:t>compromise)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0863" y="2460184"/>
            <a:ext cx="2815937" cy="1877291"/>
          </a:xfrm>
          <a:prstGeom prst="rect">
            <a:avLst/>
          </a:prstGeom>
        </p:spPr>
      </p:pic>
    </p:spTree>
    <p:extLst>
      <p:ext uri="{BB962C8B-B14F-4D97-AF65-F5344CB8AC3E}">
        <p14:creationId xmlns:p14="http://schemas.microsoft.com/office/powerpoint/2010/main" val="3626372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a:t>
            </a:r>
            <a:r>
              <a:rPr lang="en-US" dirty="0" smtClean="0"/>
              <a:t>Non-maleficence</a:t>
            </a:r>
            <a:endParaRPr lang="en-US" dirty="0"/>
          </a:p>
        </p:txBody>
      </p:sp>
      <p:sp>
        <p:nvSpPr>
          <p:cNvPr id="3" name="Text Placeholder 2"/>
          <p:cNvSpPr>
            <a:spLocks noGrp="1"/>
          </p:cNvSpPr>
          <p:nvPr>
            <p:ph type="body" idx="1"/>
          </p:nvPr>
        </p:nvSpPr>
        <p:spPr/>
        <p:txBody>
          <a:bodyPr/>
          <a:lstStyle/>
          <a:p>
            <a:pPr>
              <a:lnSpc>
                <a:spcPct val="90000"/>
              </a:lnSpc>
              <a:buFont typeface="Arial" panose="020B0604020202020204" pitchFamily="34" charset="0"/>
              <a:buChar char="•"/>
            </a:pPr>
            <a:r>
              <a:rPr lang="en-US" dirty="0"/>
              <a:t>Right to expect others to “do no harm” in the maintenance or enhancement of the client’s </a:t>
            </a:r>
            <a:r>
              <a:rPr lang="en-US" dirty="0" smtClean="0"/>
              <a:t>welfare.</a:t>
            </a:r>
            <a:endParaRPr lang="en-US" dirty="0"/>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r>
              <a:rPr lang="en-US" b="1" dirty="0"/>
              <a:t>APS professional:</a:t>
            </a:r>
            <a:r>
              <a:rPr lang="en-US" dirty="0"/>
              <a:t> Do not act in a way that will inflict harm on others. Weigh out all the possible consequences of your actions.</a:t>
            </a:r>
          </a:p>
          <a:p>
            <a:endParaRPr lang="en-US" dirty="0"/>
          </a:p>
        </p:txBody>
      </p:sp>
    </p:spTree>
    <p:extLst>
      <p:ext uri="{BB962C8B-B14F-4D97-AF65-F5344CB8AC3E}">
        <p14:creationId xmlns:p14="http://schemas.microsoft.com/office/powerpoint/2010/main" val="1071763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a:t>
            </a:r>
            <a:r>
              <a:rPr lang="en-US" dirty="0" smtClean="0"/>
              <a:t>Privacy</a:t>
            </a:r>
            <a:endParaRPr lang="en-US" dirty="0"/>
          </a:p>
        </p:txBody>
      </p:sp>
      <p:sp>
        <p:nvSpPr>
          <p:cNvPr id="3" name="Text Placeholder 2"/>
          <p:cNvSpPr>
            <a:spLocks noGrp="1"/>
          </p:cNvSpPr>
          <p:nvPr>
            <p:ph type="body" idx="1"/>
          </p:nvPr>
        </p:nvSpPr>
        <p:spPr/>
        <p:txBody>
          <a:bodyPr/>
          <a:lstStyle/>
          <a:p>
            <a:pPr marL="0" indent="0">
              <a:lnSpc>
                <a:spcPct val="90000"/>
              </a:lnSpc>
              <a:buNone/>
            </a:pPr>
            <a:r>
              <a:rPr lang="en-US" dirty="0"/>
              <a:t>Right to maintain privacy regarding personal information, interpersonal relationships, physical environment, and lifestyle, as long as it does not infringe on the rights of others.</a:t>
            </a:r>
          </a:p>
          <a:p>
            <a:pPr>
              <a:lnSpc>
                <a:spcPct val="90000"/>
              </a:lnSpc>
            </a:pPr>
            <a:endParaRPr lang="en-US" dirty="0"/>
          </a:p>
          <a:p>
            <a:pPr>
              <a:lnSpc>
                <a:spcPct val="90000"/>
              </a:lnSpc>
              <a:buFont typeface="Arial" panose="020B0604020202020204" pitchFamily="34" charset="0"/>
              <a:buChar char="•"/>
            </a:pPr>
            <a:r>
              <a:rPr lang="en-US" b="1" dirty="0"/>
              <a:t>APS professional:</a:t>
            </a:r>
            <a:r>
              <a:rPr lang="en-US" dirty="0"/>
              <a:t> Respect client’s right to control information about themselves.</a:t>
            </a:r>
          </a:p>
          <a:p>
            <a:endParaRPr lang="en-US" dirty="0"/>
          </a:p>
        </p:txBody>
      </p:sp>
    </p:spTree>
    <p:extLst>
      <p:ext uri="{BB962C8B-B14F-4D97-AF65-F5344CB8AC3E}">
        <p14:creationId xmlns:p14="http://schemas.microsoft.com/office/powerpoint/2010/main" val="1871371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Fidelity</a:t>
            </a:r>
          </a:p>
        </p:txBody>
      </p:sp>
      <p:sp>
        <p:nvSpPr>
          <p:cNvPr id="3" name="Text Placeholder 2"/>
          <p:cNvSpPr>
            <a:spLocks noGrp="1"/>
          </p:cNvSpPr>
          <p:nvPr>
            <p:ph type="body" idx="1"/>
          </p:nvPr>
        </p:nvSpPr>
        <p:spPr/>
        <p:txBody>
          <a:bodyPr/>
          <a:lstStyle/>
          <a:p>
            <a:pPr marL="0" indent="0">
              <a:lnSpc>
                <a:spcPct val="90000"/>
              </a:lnSpc>
              <a:buNone/>
            </a:pPr>
            <a:r>
              <a:rPr lang="en-US" dirty="0"/>
              <a:t>Right to have others show loyalty or commitment to the client when they need help.</a:t>
            </a:r>
          </a:p>
          <a:p>
            <a:pPr marL="0" indent="0">
              <a:lnSpc>
                <a:spcPct val="90000"/>
              </a:lnSpc>
              <a:buNone/>
            </a:pPr>
            <a:r>
              <a:rPr lang="en-US" dirty="0"/>
              <a:t>Right and responsibility of family members to care for and assist one another (e.g. filial piety).</a:t>
            </a:r>
          </a:p>
          <a:p>
            <a:pPr>
              <a:lnSpc>
                <a:spcPct val="90000"/>
              </a:lnSpc>
              <a:buNone/>
            </a:pPr>
            <a:endParaRPr lang="en-US" dirty="0"/>
          </a:p>
          <a:p>
            <a:pPr>
              <a:lnSpc>
                <a:spcPct val="90000"/>
              </a:lnSpc>
              <a:buFont typeface="Arial" panose="020B0604020202020204" pitchFamily="34" charset="0"/>
              <a:buChar char="•"/>
            </a:pPr>
            <a:r>
              <a:rPr lang="en-US" b="1" dirty="0"/>
              <a:t>APS professionals</a:t>
            </a:r>
            <a:r>
              <a:rPr lang="en-US" i="1" dirty="0"/>
              <a:t>:</a:t>
            </a:r>
            <a:r>
              <a:rPr lang="en-US" dirty="0"/>
              <a:t> Include and </a:t>
            </a:r>
            <a:endParaRPr lang="en-US" dirty="0" smtClean="0"/>
          </a:p>
          <a:p>
            <a:pPr marL="76200" indent="0">
              <a:lnSpc>
                <a:spcPct val="90000"/>
              </a:lnSpc>
              <a:buNone/>
            </a:pPr>
            <a:r>
              <a:rPr lang="en-US" dirty="0"/>
              <a:t> </a:t>
            </a:r>
            <a:r>
              <a:rPr lang="en-US" dirty="0" smtClean="0"/>
              <a:t>    respect </a:t>
            </a:r>
            <a:r>
              <a:rPr lang="en-US" dirty="0"/>
              <a:t>ideas of family members </a:t>
            </a:r>
            <a:endParaRPr lang="en-US" dirty="0" smtClean="0"/>
          </a:p>
          <a:p>
            <a:pPr marL="76200" indent="0">
              <a:lnSpc>
                <a:spcPct val="90000"/>
              </a:lnSpc>
              <a:buNone/>
            </a:pPr>
            <a:r>
              <a:rPr lang="en-US" dirty="0"/>
              <a:t> </a:t>
            </a:r>
            <a:r>
              <a:rPr lang="en-US" dirty="0" smtClean="0"/>
              <a:t>    and </a:t>
            </a:r>
            <a:r>
              <a:rPr lang="en-US" dirty="0"/>
              <a:t>significant others.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182" y="2306491"/>
            <a:ext cx="3046477" cy="2030984"/>
          </a:xfrm>
          <a:prstGeom prst="rect">
            <a:avLst/>
          </a:prstGeom>
        </p:spPr>
      </p:pic>
    </p:spTree>
    <p:extLst>
      <p:ext uri="{BB962C8B-B14F-4D97-AF65-F5344CB8AC3E}">
        <p14:creationId xmlns:p14="http://schemas.microsoft.com/office/powerpoint/2010/main" val="3626000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70"/>
          <a:stretch/>
        </p:blipFill>
        <p:spPr>
          <a:xfrm>
            <a:off x="415949" y="77028"/>
            <a:ext cx="2022452" cy="12213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19" b="3836"/>
          <a:stretch/>
        </p:blipFill>
        <p:spPr>
          <a:xfrm>
            <a:off x="5268955" y="1047554"/>
            <a:ext cx="3417980" cy="23680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282" y="3725107"/>
            <a:ext cx="1114804" cy="448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58" y="3725915"/>
            <a:ext cx="1047685" cy="45094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358" y="3725915"/>
            <a:ext cx="1169063" cy="45094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5071" y="3723926"/>
            <a:ext cx="960523" cy="45236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8003" y="3731756"/>
            <a:ext cx="556225" cy="45236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0361" y="3725028"/>
            <a:ext cx="846678" cy="45236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3432" y="3724146"/>
            <a:ext cx="1042703" cy="452366"/>
          </a:xfrm>
          <a:prstGeom prst="rect">
            <a:avLst/>
          </a:prstGeom>
        </p:spPr>
      </p:pic>
      <p:sp>
        <p:nvSpPr>
          <p:cNvPr id="15" name="Text Placeholder 14"/>
          <p:cNvSpPr>
            <a:spLocks noGrp="1"/>
          </p:cNvSpPr>
          <p:nvPr>
            <p:ph type="body" idx="1"/>
          </p:nvPr>
        </p:nvSpPr>
        <p:spPr>
          <a:xfrm>
            <a:off x="457200" y="1144896"/>
            <a:ext cx="4505325" cy="2469889"/>
          </a:xfrm>
        </p:spPr>
        <p:txBody>
          <a:bodyPr/>
          <a:lstStyle/>
          <a:p>
            <a:pPr marL="76200" indent="0">
              <a:buNone/>
            </a:pPr>
            <a:r>
              <a:rPr lang="en-US" sz="1600" dirty="0"/>
              <a:t>The Academy is a project of San Diego State School of Social Work. </a:t>
            </a:r>
          </a:p>
          <a:p>
            <a:pPr marL="76200" indent="0">
              <a:buNone/>
            </a:pPr>
            <a:r>
              <a:rPr lang="en-US" sz="1600" dirty="0"/>
              <a:t>Serving over 20,000 health and human services professionals annually, the Academy’s mission is to provide exceptional workforce development and learning experiences for the transformation of individuals, organizations and communities.</a:t>
            </a:r>
          </a:p>
          <a:p>
            <a:pPr marL="76200" indent="0">
              <a:buNone/>
            </a:pPr>
            <a:endParaRPr lang="en-US" sz="1800" dirty="0"/>
          </a:p>
        </p:txBody>
      </p:sp>
      <p:sp>
        <p:nvSpPr>
          <p:cNvPr id="16" name="Rectangle 15">
            <a:extLst>
              <a:ext uri="{FF2B5EF4-FFF2-40B4-BE49-F238E27FC236}">
                <a16:creationId xmlns:a16="http://schemas.microsoft.com/office/drawing/2014/main" id="{324DAD28-D358-4E61-9C4C-76B32BDDF54C}"/>
              </a:ext>
            </a:extLst>
          </p:cNvPr>
          <p:cNvSpPr/>
          <p:nvPr/>
        </p:nvSpPr>
        <p:spPr>
          <a:xfrm>
            <a:off x="126125" y="4335235"/>
            <a:ext cx="8895412" cy="685799"/>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600" dirty="0" smtClean="0"/>
              <a:t>We create </a:t>
            </a:r>
            <a:r>
              <a:rPr lang="en-US" sz="1600" dirty="0"/>
              <a:t>experiences that transform the heart, </a:t>
            </a:r>
            <a:r>
              <a:rPr lang="en-US" sz="1600" dirty="0" smtClean="0"/>
              <a:t>mind, </a:t>
            </a:r>
            <a:r>
              <a:rPr lang="en-US" sz="1600" dirty="0"/>
              <a:t>and practice.</a:t>
            </a:r>
          </a:p>
        </p:txBody>
      </p:sp>
    </p:spTree>
    <p:custDataLst>
      <p:tags r:id="rId1"/>
    </p:custDataLst>
    <p:extLst>
      <p:ext uri="{BB962C8B-B14F-4D97-AF65-F5344CB8AC3E}">
        <p14:creationId xmlns:p14="http://schemas.microsoft.com/office/powerpoint/2010/main" val="2327071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Accountability</a:t>
            </a:r>
          </a:p>
        </p:txBody>
      </p:sp>
      <p:sp>
        <p:nvSpPr>
          <p:cNvPr id="3" name="Text Placeholder 2"/>
          <p:cNvSpPr>
            <a:spLocks noGrp="1"/>
          </p:cNvSpPr>
          <p:nvPr>
            <p:ph type="body" idx="1"/>
          </p:nvPr>
        </p:nvSpPr>
        <p:spPr/>
        <p:txBody>
          <a:bodyPr/>
          <a:lstStyle/>
          <a:p>
            <a:pPr marL="0" indent="0">
              <a:lnSpc>
                <a:spcPct val="90000"/>
              </a:lnSpc>
              <a:buNone/>
            </a:pPr>
            <a:r>
              <a:rPr lang="en-US" dirty="0"/>
              <a:t>Right to expect others to tell the truth and be responsible for their actions.</a:t>
            </a:r>
          </a:p>
          <a:p>
            <a:pPr marL="0" indent="0">
              <a:lnSpc>
                <a:spcPct val="90000"/>
              </a:lnSpc>
              <a:buNone/>
            </a:pPr>
            <a:r>
              <a:rPr lang="en-US" dirty="0"/>
              <a:t>Right to expect others to expose the deception and irresponsibility of others.</a:t>
            </a:r>
          </a:p>
          <a:p>
            <a:pPr>
              <a:lnSpc>
                <a:spcPct val="90000"/>
              </a:lnSpc>
            </a:pPr>
            <a:endParaRPr lang="en-US" dirty="0"/>
          </a:p>
          <a:p>
            <a:pPr>
              <a:lnSpc>
                <a:spcPct val="90000"/>
              </a:lnSpc>
              <a:buFont typeface="Arial" panose="020B0604020202020204" pitchFamily="34" charset="0"/>
              <a:buChar char="•"/>
            </a:pPr>
            <a:r>
              <a:rPr lang="en-US" b="1" dirty="0"/>
              <a:t>APS professionals:</a:t>
            </a:r>
            <a:r>
              <a:rPr lang="en-US" dirty="0"/>
              <a:t> Be accountable and responsible for your actions and expect others to do the same.</a:t>
            </a:r>
          </a:p>
          <a:p>
            <a:endParaRPr lang="en-US" dirty="0"/>
          </a:p>
        </p:txBody>
      </p:sp>
    </p:spTree>
    <p:extLst>
      <p:ext uri="{BB962C8B-B14F-4D97-AF65-F5344CB8AC3E}">
        <p14:creationId xmlns:p14="http://schemas.microsoft.com/office/powerpoint/2010/main" val="990838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Principle: </a:t>
            </a:r>
            <a:r>
              <a:rPr lang="en-US" dirty="0" smtClean="0"/>
              <a:t>Justice</a:t>
            </a:r>
            <a:endParaRPr lang="en-US" dirty="0"/>
          </a:p>
        </p:txBody>
      </p:sp>
      <p:sp>
        <p:nvSpPr>
          <p:cNvPr id="3" name="Text Placeholder 2"/>
          <p:cNvSpPr>
            <a:spLocks noGrp="1"/>
          </p:cNvSpPr>
          <p:nvPr>
            <p:ph type="body" idx="1"/>
          </p:nvPr>
        </p:nvSpPr>
        <p:spPr/>
        <p:txBody>
          <a:bodyPr/>
          <a:lstStyle/>
          <a:p>
            <a:pPr marL="0" indent="0">
              <a:buNone/>
            </a:pPr>
            <a:r>
              <a:rPr lang="en-US" dirty="0"/>
              <a:t>Right to be treated equitably whether they are a caregiver or care receiver.</a:t>
            </a:r>
          </a:p>
          <a:p>
            <a:endParaRPr lang="en-US" dirty="0"/>
          </a:p>
          <a:p>
            <a:pPr>
              <a:buFont typeface="Arial" panose="020B0604020202020204" pitchFamily="34" charset="0"/>
              <a:buChar char="•"/>
            </a:pPr>
            <a:r>
              <a:rPr lang="en-US" b="1" dirty="0"/>
              <a:t>APS professionals</a:t>
            </a:r>
            <a:r>
              <a:rPr lang="en-US" i="1" dirty="0"/>
              <a:t>:</a:t>
            </a:r>
            <a:r>
              <a:rPr lang="en-US" dirty="0"/>
              <a:t> Fairly distribute benefits (or costs or harms) among individuals.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498" y="2733051"/>
            <a:ext cx="3044952" cy="2031370"/>
          </a:xfrm>
          <a:prstGeom prst="rect">
            <a:avLst/>
          </a:prstGeom>
        </p:spPr>
      </p:pic>
    </p:spTree>
    <p:extLst>
      <p:ext uri="{BB962C8B-B14F-4D97-AF65-F5344CB8AC3E}">
        <p14:creationId xmlns:p14="http://schemas.microsoft.com/office/powerpoint/2010/main" val="158166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3" y="85575"/>
            <a:ext cx="8229600" cy="857400"/>
          </a:xfrm>
        </p:spPr>
        <p:txBody>
          <a:bodyPr/>
          <a:lstStyle/>
          <a:p>
            <a:r>
              <a:rPr lang="en-US" dirty="0"/>
              <a:t>Ethical Principles: Impact</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Typical problems begin with specific situations: </a:t>
            </a:r>
          </a:p>
          <a:p>
            <a:pPr lvl="1">
              <a:buFont typeface="Arial" panose="020B0604020202020204" pitchFamily="34" charset="0"/>
              <a:buChar char="•"/>
            </a:pPr>
            <a:r>
              <a:rPr lang="en-US" dirty="0"/>
              <a:t>Limited, specific, individual focus, requiring…</a:t>
            </a:r>
          </a:p>
          <a:p>
            <a:pPr lvl="1">
              <a:buFont typeface="Arial" panose="020B0604020202020204" pitchFamily="34" charset="0"/>
              <a:buChar char="•"/>
            </a:pPr>
            <a:r>
              <a:rPr lang="en-US" dirty="0"/>
              <a:t>Limited, specific, individual answers. </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At </a:t>
            </a:r>
            <a:r>
              <a:rPr lang="en-US" dirty="0"/>
              <a:t>the same time, we use a set of standards in order to analyze situations.</a:t>
            </a:r>
          </a:p>
          <a:p>
            <a:endParaRPr lang="en-US" dirty="0"/>
          </a:p>
        </p:txBody>
      </p:sp>
    </p:spTree>
    <p:extLst>
      <p:ext uri="{BB962C8B-B14F-4D97-AF65-F5344CB8AC3E}">
        <p14:creationId xmlns:p14="http://schemas.microsoft.com/office/powerpoint/2010/main" val="2216220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a:t>
            </a:r>
            <a:r>
              <a:rPr lang="en-US" dirty="0" smtClean="0"/>
              <a:t>Dilemma</a:t>
            </a:r>
            <a:r>
              <a:rPr lang="en-US" dirty="0"/>
              <a:t>: </a:t>
            </a:r>
            <a:r>
              <a:rPr lang="en-US" dirty="0" smtClean="0"/>
              <a:t>Definition</a:t>
            </a:r>
            <a:endParaRPr lang="en-US" dirty="0"/>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An ethical dilemma presents a choice between two relevant sets of values, two good things.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212" y="1948856"/>
            <a:ext cx="3465576" cy="2311980"/>
          </a:xfrm>
          <a:prstGeom prst="rect">
            <a:avLst/>
          </a:prstGeom>
        </p:spPr>
      </p:pic>
    </p:spTree>
    <p:extLst>
      <p:ext uri="{BB962C8B-B14F-4D97-AF65-F5344CB8AC3E}">
        <p14:creationId xmlns:p14="http://schemas.microsoft.com/office/powerpoint/2010/main" val="1309984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Dilemmas- Scenarios</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Individually read scenarios on handout.</a:t>
            </a:r>
          </a:p>
          <a:p>
            <a:pPr>
              <a:buFont typeface="Arial" panose="020B0604020202020204" pitchFamily="34" charset="0"/>
              <a:buChar char="•"/>
            </a:pPr>
            <a:endParaRPr lang="en-US" dirty="0"/>
          </a:p>
          <a:p>
            <a:pPr>
              <a:buFont typeface="Arial" panose="020B0604020202020204" pitchFamily="34" charset="0"/>
              <a:buChar char="•"/>
            </a:pPr>
            <a:r>
              <a:rPr lang="en-US" dirty="0"/>
              <a:t>Share ethical issues and dilemmas found </a:t>
            </a:r>
            <a:r>
              <a:rPr lang="en-US" dirty="0" smtClean="0"/>
              <a:t>with </a:t>
            </a:r>
            <a:r>
              <a:rPr lang="en-US" dirty="0"/>
              <a:t>large group.</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3548" y="2244945"/>
            <a:ext cx="3733684" cy="2489123"/>
          </a:xfrm>
          <a:prstGeom prst="rect">
            <a:avLst/>
          </a:prstGeom>
        </p:spPr>
      </p:pic>
    </p:spTree>
    <p:extLst>
      <p:ext uri="{BB962C8B-B14F-4D97-AF65-F5344CB8AC3E}">
        <p14:creationId xmlns:p14="http://schemas.microsoft.com/office/powerpoint/2010/main" val="1953658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14" y="210176"/>
            <a:ext cx="8229600" cy="857400"/>
          </a:xfrm>
        </p:spPr>
        <p:txBody>
          <a:bodyPr/>
          <a:lstStyle/>
          <a:p>
            <a:r>
              <a:rPr lang="en-US" dirty="0"/>
              <a:t>Influences on Ethical </a:t>
            </a:r>
            <a:r>
              <a:rPr lang="en-US" dirty="0" smtClean="0"/>
              <a:t>Decision-Making</a:t>
            </a:r>
            <a:br>
              <a:rPr lang="en-US" dirty="0" smtClean="0"/>
            </a:br>
            <a:r>
              <a:rPr lang="en-US" dirty="0" smtClean="0"/>
              <a:t>(</a:t>
            </a:r>
            <a:r>
              <a:rPr lang="en-US" dirty="0"/>
              <a:t>Part 1)</a:t>
            </a:r>
          </a:p>
        </p:txBody>
      </p:sp>
      <p:sp>
        <p:nvSpPr>
          <p:cNvPr id="3" name="Text Placeholder 2"/>
          <p:cNvSpPr>
            <a:spLocks noGrp="1"/>
          </p:cNvSpPr>
          <p:nvPr>
            <p:ph type="body" idx="1"/>
          </p:nvPr>
        </p:nvSpPr>
        <p:spPr/>
        <p:txBody>
          <a:bodyPr/>
          <a:lstStyle/>
          <a:p>
            <a:pPr marL="0" indent="0">
              <a:buNone/>
            </a:pPr>
            <a:r>
              <a:rPr lang="en-US" dirty="0"/>
              <a:t>Part 1:</a:t>
            </a:r>
          </a:p>
          <a:p>
            <a:pPr>
              <a:buFont typeface="Arial" panose="020B0604020202020204" pitchFamily="34" charset="0"/>
              <a:buChar char="•"/>
            </a:pPr>
            <a:r>
              <a:rPr lang="en-US" dirty="0"/>
              <a:t>Small groups discuss one influence</a:t>
            </a:r>
          </a:p>
          <a:p>
            <a:pPr lvl="1">
              <a:buFont typeface="Arial" panose="020B0604020202020204" pitchFamily="34" charset="0"/>
              <a:buChar char="•"/>
            </a:pPr>
            <a:r>
              <a:rPr lang="en-US" dirty="0"/>
              <a:t>Report out will be shared with large group in Part 2</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175" y="2355574"/>
            <a:ext cx="3393649" cy="2286000"/>
          </a:xfrm>
          <a:prstGeom prst="rect">
            <a:avLst/>
          </a:prstGeom>
        </p:spPr>
      </p:pic>
    </p:spTree>
    <p:extLst>
      <p:ext uri="{BB962C8B-B14F-4D97-AF65-F5344CB8AC3E}">
        <p14:creationId xmlns:p14="http://schemas.microsoft.com/office/powerpoint/2010/main" val="95580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50" y="187775"/>
            <a:ext cx="8229600" cy="857400"/>
          </a:xfrm>
        </p:spPr>
        <p:txBody>
          <a:bodyPr/>
          <a:lstStyle/>
          <a:p>
            <a:r>
              <a:rPr lang="en-US" dirty="0"/>
              <a:t>Influences On Ethical </a:t>
            </a:r>
            <a:r>
              <a:rPr lang="en-US" dirty="0" smtClean="0"/>
              <a:t>Decision-Making </a:t>
            </a:r>
            <a:br>
              <a:rPr lang="en-US" dirty="0" smtClean="0"/>
            </a:br>
            <a:r>
              <a:rPr lang="en-US" dirty="0" smtClean="0"/>
              <a:t>(</a:t>
            </a:r>
            <a:r>
              <a:rPr lang="en-US" dirty="0"/>
              <a:t>Part 2) </a:t>
            </a:r>
          </a:p>
        </p:txBody>
      </p:sp>
      <p:graphicFrame>
        <p:nvGraphicFramePr>
          <p:cNvPr id="4" name="Content Placeholder 4"/>
          <p:cNvGraphicFramePr>
            <a:graphicFrameLocks noGrp="1"/>
          </p:cNvGraphicFramePr>
          <p:nvPr>
            <p:ph sz="half" idx="1"/>
            <p:extLst>
              <p:ext uri="{D42A27DB-BD31-4B8C-83A1-F6EECF244321}">
                <p14:modId xmlns:p14="http://schemas.microsoft.com/office/powerpoint/2010/main" val="3548852178"/>
              </p:ext>
            </p:extLst>
          </p:nvPr>
        </p:nvGraphicFramePr>
        <p:xfrm>
          <a:off x="1501423" y="1298222"/>
          <a:ext cx="5853534" cy="3334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4206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the United States</a:t>
            </a:r>
          </a:p>
        </p:txBody>
      </p:sp>
      <p:sp>
        <p:nvSpPr>
          <p:cNvPr id="3" name="Text Placeholder 2"/>
          <p:cNvSpPr>
            <a:spLocks noGrp="1"/>
          </p:cNvSpPr>
          <p:nvPr>
            <p:ph type="body" idx="1"/>
          </p:nvPr>
        </p:nvSpPr>
        <p:spPr/>
        <p:txBody>
          <a:bodyPr/>
          <a:lstStyle/>
          <a:p>
            <a:pPr marL="76200" indent="0">
              <a:buNone/>
            </a:pPr>
            <a:r>
              <a:rPr lang="en-US" dirty="0" smtClean="0"/>
              <a:t>This afternoon, we are going to focus primarily on:</a:t>
            </a:r>
          </a:p>
          <a:p>
            <a:pPr>
              <a:buFont typeface="Arial" panose="020B0604020202020204" pitchFamily="34" charset="0"/>
              <a:buChar char="•"/>
            </a:pPr>
            <a:r>
              <a:rPr lang="en-US" dirty="0" smtClean="0"/>
              <a:t>Changes in the U.S. that affect APS work and why they matter</a:t>
            </a:r>
          </a:p>
          <a:p>
            <a:pPr>
              <a:buFont typeface="Arial" panose="020B0604020202020204" pitchFamily="34" charset="0"/>
              <a:buChar char="•"/>
            </a:pPr>
            <a:r>
              <a:rPr lang="en-US" dirty="0" smtClean="0"/>
              <a:t>Increasing Self-Awareness and Practicing Ongoing Self-Reflection</a:t>
            </a:r>
          </a:p>
          <a:p>
            <a:pPr>
              <a:buFont typeface="Arial" panose="020B0604020202020204" pitchFamily="34" charset="0"/>
              <a:buChar char="•"/>
            </a:pPr>
            <a:r>
              <a:rPr lang="en-US" dirty="0" smtClean="0"/>
              <a:t>Understanding Implicit Bias and Recognizing Intersectionality</a:t>
            </a:r>
          </a:p>
          <a:p>
            <a:pPr>
              <a:buFont typeface="Arial" panose="020B0604020202020204" pitchFamily="34" charset="0"/>
              <a:buChar char="•"/>
            </a:pPr>
            <a:r>
              <a:rPr lang="en-US" dirty="0" smtClean="0"/>
              <a:t>Cultural Humility. Culturally Learned Assumptions. Cultural Bias.</a:t>
            </a:r>
          </a:p>
          <a:p>
            <a:pPr>
              <a:buFont typeface="Arial" panose="020B0604020202020204" pitchFamily="34" charset="0"/>
              <a:buChar char="•"/>
            </a:pPr>
            <a:r>
              <a:rPr lang="en-US" dirty="0" smtClean="0"/>
              <a:t>Cultural Responsiveness in Practice</a:t>
            </a:r>
          </a:p>
          <a:p>
            <a:pPr>
              <a:buFont typeface="Arial" panose="020B0604020202020204" pitchFamily="34" charset="0"/>
              <a:buChar char="•"/>
            </a:pPr>
            <a:r>
              <a:rPr lang="en-US" dirty="0" smtClean="0"/>
              <a:t>Employing a Trauma-Informed Approach </a:t>
            </a:r>
          </a:p>
          <a:p>
            <a:pPr>
              <a:buFont typeface="Arial" panose="020B0604020202020204" pitchFamily="34" charset="0"/>
              <a:buChar char="•"/>
            </a:pPr>
            <a:r>
              <a:rPr lang="en-US" dirty="0" smtClean="0"/>
              <a:t>Ethical and Culturally Responsive Decision-Making</a:t>
            </a:r>
            <a:endParaRPr lang="en-US" dirty="0"/>
          </a:p>
        </p:txBody>
      </p:sp>
    </p:spTree>
    <p:extLst>
      <p:ext uri="{BB962C8B-B14F-4D97-AF65-F5344CB8AC3E}">
        <p14:creationId xmlns:p14="http://schemas.microsoft.com/office/powerpoint/2010/main" val="3884370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in the United States</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Currently, about </a:t>
            </a:r>
            <a:r>
              <a:rPr lang="en-US" dirty="0" smtClean="0"/>
              <a:t>10,000 </a:t>
            </a:r>
            <a:r>
              <a:rPr lang="en-US" dirty="0"/>
              <a:t>people a day turn 65 in the U.S. </a:t>
            </a:r>
          </a:p>
          <a:p>
            <a:pPr lvl="0">
              <a:buFont typeface="Arial" panose="020B0604020202020204" pitchFamily="34" charset="0"/>
              <a:buChar char="•"/>
            </a:pPr>
            <a:r>
              <a:rPr lang="en-US" dirty="0" smtClean="0"/>
              <a:t>There </a:t>
            </a:r>
            <a:r>
              <a:rPr lang="en-US" dirty="0"/>
              <a:t>are also distinctive needs and values for different aging generations, i.e. the Greatest Generation, Silent Generation, Baby Boomers and Generation X… “young old”, “old”, “oldest old”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421" y="2607095"/>
            <a:ext cx="3631961" cy="2044418"/>
          </a:xfrm>
          <a:prstGeom prst="rect">
            <a:avLst/>
          </a:prstGeom>
        </p:spPr>
      </p:pic>
    </p:spTree>
    <p:extLst>
      <p:ext uri="{BB962C8B-B14F-4D97-AF65-F5344CB8AC3E}">
        <p14:creationId xmlns:p14="http://schemas.microsoft.com/office/powerpoint/2010/main" val="250349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Increased Population Variety</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There are many changes in the types of populations that live within this country.</a:t>
            </a:r>
            <a:r>
              <a:rPr lang="en-US" b="1" dirty="0"/>
              <a:t> </a:t>
            </a:r>
          </a:p>
          <a:p>
            <a:pPr>
              <a:buFont typeface="Arial" panose="020B0604020202020204" pitchFamily="34" charset="0"/>
              <a:buChar char="•"/>
            </a:pPr>
            <a:endParaRPr lang="en-US" dirty="0"/>
          </a:p>
          <a:p>
            <a:pPr lvl="0">
              <a:buFont typeface="Arial" panose="020B0604020202020204" pitchFamily="34" charset="0"/>
              <a:buChar char="•"/>
            </a:pPr>
            <a:r>
              <a:rPr lang="en-US" dirty="0"/>
              <a:t>This requires consideration of variables such as age, disabilities, race, ethnicity, social class, educational background, immigration status, gender, etc. </a:t>
            </a:r>
          </a:p>
          <a:p>
            <a:endParaRPr lang="en-US" dirty="0"/>
          </a:p>
        </p:txBody>
      </p:sp>
    </p:spTree>
    <p:extLst>
      <p:ext uri="{BB962C8B-B14F-4D97-AF65-F5344CB8AC3E}">
        <p14:creationId xmlns:p14="http://schemas.microsoft.com/office/powerpoint/2010/main" val="2223322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45054"/>
              </a:buClr>
              <a:buSzPts val="2600"/>
              <a:buFont typeface="Trebuchet MS"/>
              <a:buNone/>
            </a:pPr>
            <a:r>
              <a:rPr lang="en-US" dirty="0"/>
              <a:t>About APSWI &amp; </a:t>
            </a:r>
            <a:r>
              <a:rPr lang="en-US" dirty="0" smtClean="0"/>
              <a:t>The </a:t>
            </a:r>
            <a:r>
              <a:rPr lang="en-US" dirty="0"/>
              <a:t>Academy</a:t>
            </a:r>
            <a:endParaRPr dirty="0"/>
          </a:p>
        </p:txBody>
      </p:sp>
      <p:sp>
        <p:nvSpPr>
          <p:cNvPr id="10" name="Text Placeholder 2"/>
          <p:cNvSpPr>
            <a:spLocks noGrp="1"/>
          </p:cNvSpPr>
          <p:nvPr>
            <p:ph type="body" idx="1"/>
          </p:nvPr>
        </p:nvSpPr>
        <p:spPr>
          <a:xfrm>
            <a:off x="457201" y="839925"/>
            <a:ext cx="5181600" cy="3733950"/>
          </a:xfrm>
        </p:spPr>
        <p:txBody>
          <a:bodyPr/>
          <a:lstStyle/>
          <a:p>
            <a:pPr>
              <a:buSzPct val="100000"/>
            </a:pPr>
            <a:r>
              <a:rPr lang="en-US" sz="1600" dirty="0"/>
              <a:t>Adult Protective Services Workforce Innovations (APSWI)</a:t>
            </a:r>
          </a:p>
          <a:p>
            <a:pPr lvl="1"/>
            <a:r>
              <a:rPr lang="en-US" sz="1400" dirty="0"/>
              <a:t>Training program of the Academy for Professional Excellence, a project of the San Diego State University School of Social Work</a:t>
            </a:r>
            <a:r>
              <a:rPr lang="en-US" sz="1400" dirty="0" smtClean="0"/>
              <a:t>.</a:t>
            </a:r>
          </a:p>
          <a:p>
            <a:pPr marL="546100" lvl="1" indent="0">
              <a:buNone/>
            </a:pPr>
            <a:endParaRPr lang="en-US" sz="1400" dirty="0"/>
          </a:p>
          <a:p>
            <a:pPr lvl="1">
              <a:spcAft>
                <a:spcPts val="600"/>
              </a:spcAft>
              <a:buSzPct val="88000"/>
            </a:pPr>
            <a:r>
              <a:rPr lang="en-US" sz="1400" dirty="0"/>
              <a:t>APSWI provides innovative workforce development to APS professionals and their partners</a:t>
            </a:r>
            <a:r>
              <a:rPr lang="en-US" sz="1400" dirty="0" smtClean="0"/>
              <a:t>.</a:t>
            </a:r>
          </a:p>
          <a:p>
            <a:pPr marL="546100" lvl="1" indent="0">
              <a:spcAft>
                <a:spcPts val="600"/>
              </a:spcAft>
              <a:buSzPct val="88000"/>
              <a:buNone/>
            </a:pPr>
            <a:endParaRPr lang="en-US" sz="1200" dirty="0"/>
          </a:p>
          <a:p>
            <a:pPr>
              <a:buSzPct val="100000"/>
            </a:pPr>
            <a:r>
              <a:rPr lang="en-US" sz="1600" dirty="0"/>
              <a:t>The Academy provides workforce development and learning experiences to health and human service professionals.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497" y="2926667"/>
            <a:ext cx="1352061" cy="5440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77" y="1543245"/>
            <a:ext cx="1270657" cy="5469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479" y="1543337"/>
            <a:ext cx="1417868" cy="54691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1479" y="2236781"/>
            <a:ext cx="1164945" cy="54864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935" y="3585786"/>
            <a:ext cx="798031" cy="64902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2177" y="2241497"/>
            <a:ext cx="1026871" cy="54864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1479" y="2922116"/>
            <a:ext cx="1264615" cy="548640"/>
          </a:xfrm>
          <a:prstGeom prst="rect">
            <a:avLst/>
          </a:prstGeom>
        </p:spPr>
      </p:pic>
      <p:sp>
        <p:nvSpPr>
          <p:cNvPr id="22" name="Rectangle 21">
            <a:extLst>
              <a:ext uri="{FF2B5EF4-FFF2-40B4-BE49-F238E27FC236}">
                <a16:creationId xmlns:a16="http://schemas.microsoft.com/office/drawing/2014/main" id="{882ECADE-C870-49D8-A7F9-5CACBA3400F4}"/>
              </a:ext>
            </a:extLst>
          </p:cNvPr>
          <p:cNvSpPr/>
          <p:nvPr/>
        </p:nvSpPr>
        <p:spPr>
          <a:xfrm>
            <a:off x="126125" y="4335235"/>
            <a:ext cx="8895412" cy="685799"/>
          </a:xfrm>
          <a:prstGeom prst="rect">
            <a:avLst/>
          </a:prstGeom>
          <a:solidFill>
            <a:srgbClr val="CEC39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600" dirty="0" smtClean="0"/>
              <a:t>	           We create </a:t>
            </a:r>
            <a:r>
              <a:rPr lang="en-US" sz="1600" dirty="0"/>
              <a:t>experiences that transform the heart, </a:t>
            </a:r>
            <a:r>
              <a:rPr lang="en-US" sz="1600" dirty="0" smtClean="0"/>
              <a:t>mind, </a:t>
            </a:r>
            <a:r>
              <a:rPr lang="en-US" sz="1600" dirty="0"/>
              <a:t>and practice.</a:t>
            </a:r>
          </a:p>
        </p:txBody>
      </p:sp>
      <p:pic>
        <p:nvPicPr>
          <p:cNvPr id="23" name="Picture 22">
            <a:extLst>
              <a:ext uri="{FF2B5EF4-FFF2-40B4-BE49-F238E27FC236}">
                <a16:creationId xmlns:a16="http://schemas.microsoft.com/office/drawing/2014/main" id="{A32264B2-00AE-40EE-B864-E9697B017E1C}"/>
              </a:ext>
            </a:extLst>
          </p:cNvPr>
          <p:cNvPicPr>
            <a:picLocks noChangeAspect="1"/>
          </p:cNvPicPr>
          <p:nvPr/>
        </p:nvPicPr>
        <p:blipFill rotWithShape="1">
          <a:blip r:embed="rId10"/>
          <a:srcRect b="22184"/>
          <a:stretch/>
        </p:blipFill>
        <p:spPr>
          <a:xfrm>
            <a:off x="457201" y="4431831"/>
            <a:ext cx="1247684" cy="484943"/>
          </a:xfrm>
          <a:prstGeom prst="rect">
            <a:avLst/>
          </a:prstGeom>
        </p:spPr>
      </p:pic>
      <p:sp>
        <p:nvSpPr>
          <p:cNvPr id="24" name="Text Placeholder 2">
            <a:extLst>
              <a:ext uri="{FF2B5EF4-FFF2-40B4-BE49-F238E27FC236}">
                <a16:creationId xmlns:a16="http://schemas.microsoft.com/office/drawing/2014/main" id="{A1F8D7B2-5528-4319-970E-A79EBB5FF596}"/>
              </a:ext>
            </a:extLst>
          </p:cNvPr>
          <p:cNvSpPr txBox="1">
            <a:spLocks/>
          </p:cNvSpPr>
          <p:nvPr/>
        </p:nvSpPr>
        <p:spPr>
          <a:xfrm>
            <a:off x="5775990" y="925890"/>
            <a:ext cx="3245547" cy="5440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B9540"/>
              </a:buClr>
              <a:buSzPts val="2400"/>
              <a:buFont typeface="Trebuchet MS"/>
              <a:buChar char="●"/>
              <a:defRPr sz="2000" b="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EB9540"/>
              </a:buClr>
              <a:buSzPct val="100000"/>
              <a:buFont typeface="Arial" panose="020B0604020202020204" pitchFamily="34" charset="0"/>
              <a:buChar char="●"/>
              <a:defRPr sz="1800" b="0" i="0" u="none" strike="noStrike" cap="none" baseline="0">
                <a:solidFill>
                  <a:schemeClr val="tx1"/>
                </a:solidFill>
                <a:latin typeface="+mn-lt"/>
                <a:ea typeface="Trebuchet MS"/>
                <a:cs typeface="Trebuchet MS"/>
                <a:sym typeface="Trebuchet MS"/>
              </a:defRPr>
            </a:lvl2pPr>
            <a:lvl3pPr marL="1371600" marR="0" lvl="2" indent="-342900" algn="l" rtl="0">
              <a:lnSpc>
                <a:spcPct val="100000"/>
              </a:lnSpc>
              <a:spcBef>
                <a:spcPts val="360"/>
              </a:spcBef>
              <a:spcAft>
                <a:spcPts val="0"/>
              </a:spcAft>
              <a:buClr>
                <a:srgbClr val="EB9540"/>
              </a:buClr>
              <a:buSzPct val="88000"/>
              <a:buFont typeface="Arial" panose="020B0604020202020204" pitchFamily="34" charset="0"/>
              <a:buChar char="●"/>
              <a:defRPr sz="1600" b="0" i="0" u="none" strike="noStrike" cap="none">
                <a:solidFill>
                  <a:schemeClr val="tx1"/>
                </a:solidFill>
                <a:latin typeface="+mn-lt"/>
                <a:ea typeface="Trebuchet MS"/>
                <a:cs typeface="Trebuchet MS"/>
                <a:sym typeface="Trebuchet MS"/>
              </a:defRPr>
            </a:lvl3pPr>
            <a:lvl4pPr marL="1828800" marR="0" lvl="3" indent="-330200" algn="l" rtl="0">
              <a:lnSpc>
                <a:spcPct val="100000"/>
              </a:lnSpc>
              <a:spcBef>
                <a:spcPts val="320"/>
              </a:spcBef>
              <a:spcAft>
                <a:spcPts val="0"/>
              </a:spcAft>
              <a:buClr>
                <a:srgbClr val="EB9540"/>
              </a:buClr>
              <a:buSzPct val="80000"/>
              <a:buFont typeface="Trebuchet MS" panose="020B0603020202020204" pitchFamily="34" charset="0"/>
              <a:buChar char="●"/>
              <a:defRPr sz="1400" b="0" i="0" u="none" strike="noStrike" cap="none">
                <a:solidFill>
                  <a:schemeClr val="tx1"/>
                </a:solidFill>
                <a:latin typeface="+mn-lt"/>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marL="76200" indent="0">
              <a:buSzPct val="100000"/>
              <a:buNone/>
            </a:pPr>
            <a:r>
              <a:rPr lang="en-US" sz="1600" dirty="0"/>
              <a:t>Academy Programs include:</a:t>
            </a:r>
          </a:p>
        </p:txBody>
      </p:sp>
    </p:spTree>
    <p:extLst>
      <p:ext uri="{BB962C8B-B14F-4D97-AF65-F5344CB8AC3E}">
        <p14:creationId xmlns:p14="http://schemas.microsoft.com/office/powerpoint/2010/main" val="316308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dirty="0" smtClean="0"/>
              <a:t>Community </a:t>
            </a:r>
            <a:r>
              <a:rPr lang="en-US" dirty="0"/>
              <a:t>Agreements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585" y="983746"/>
            <a:ext cx="5748130" cy="3826794"/>
          </a:xfrm>
          <a:prstGeom prst="rect">
            <a:avLst/>
          </a:prstGeom>
        </p:spPr>
      </p:pic>
    </p:spTree>
    <p:extLst>
      <p:ext uri="{BB962C8B-B14F-4D97-AF65-F5344CB8AC3E}">
        <p14:creationId xmlns:p14="http://schemas.microsoft.com/office/powerpoint/2010/main" val="2809544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t>
            </a:r>
            <a:r>
              <a:rPr lang="en-US" dirty="0" smtClean="0"/>
              <a:t>Intersectionality </a:t>
            </a:r>
            <a:r>
              <a:rPr lang="en-US" dirty="0"/>
              <a:t>and </a:t>
            </a:r>
            <a:r>
              <a:rPr lang="en-US" dirty="0" smtClean="0"/>
              <a:t/>
            </a:r>
            <a:br>
              <a:rPr lang="en-US" dirty="0" smtClean="0"/>
            </a:br>
            <a:r>
              <a:rPr lang="en-US" dirty="0" smtClean="0"/>
              <a:t>Privilege</a:t>
            </a:r>
            <a:endParaRPr lang="en-US" dirty="0"/>
          </a:p>
        </p:txBody>
      </p:sp>
      <p:sp>
        <p:nvSpPr>
          <p:cNvPr id="4" name="Text Placeholder 3"/>
          <p:cNvSpPr txBox="1">
            <a:spLocks noGrp="1"/>
          </p:cNvSpPr>
          <p:nvPr>
            <p:ph type="body" idx="1"/>
          </p:nvPr>
        </p:nvSpPr>
        <p:spPr>
          <a:xfrm>
            <a:off x="168851" y="942975"/>
            <a:ext cx="8763114" cy="864309"/>
          </a:xfrm>
          <a:prstGeom prst="rect">
            <a:avLst/>
          </a:prstGeom>
          <a:noFill/>
        </p:spPr>
        <p:txBody>
          <a:bodyPr wrap="square" rtlCol="0">
            <a:spAutoFit/>
          </a:bodyPr>
          <a:lstStyle/>
          <a:p>
            <a:pPr marL="76200" indent="0">
              <a:buNone/>
            </a:pPr>
            <a:r>
              <a:rPr lang="en-US" dirty="0"/>
              <a:t>“Through an awareness of intersectionality, we can better acknowledge and ground the differences among us…” </a:t>
            </a:r>
            <a:r>
              <a:rPr lang="en-US" sz="1600" dirty="0"/>
              <a:t>(</a:t>
            </a:r>
            <a:r>
              <a:rPr lang="en-US" sz="1200" dirty="0" err="1"/>
              <a:t>Kimberlé</a:t>
            </a:r>
            <a:r>
              <a:rPr lang="en-US" sz="1200" dirty="0"/>
              <a:t> Crenshaw</a:t>
            </a:r>
            <a:r>
              <a:rPr lang="en-US" sz="1200" dirty="0" smtClean="0"/>
              <a:t>)</a:t>
            </a:r>
            <a:endParaRPr lang="en-US" sz="1600" dirty="0"/>
          </a:p>
        </p:txBody>
      </p:sp>
      <p:sp>
        <p:nvSpPr>
          <p:cNvPr id="5" name="Content Placeholder 2"/>
          <p:cNvSpPr txBox="1">
            <a:spLocks/>
          </p:cNvSpPr>
          <p:nvPr/>
        </p:nvSpPr>
        <p:spPr>
          <a:xfrm>
            <a:off x="168850" y="1561079"/>
            <a:ext cx="5889632" cy="3342226"/>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B9540"/>
              </a:buClr>
              <a:buSzPts val="2400"/>
              <a:buFont typeface="Trebuchet MS"/>
              <a:buChar char="●"/>
              <a:defRPr sz="2000" b="0" i="0" u="none" strike="noStrike" cap="none">
                <a:solidFill>
                  <a:schemeClr val="tx1"/>
                </a:solidFill>
                <a:latin typeface="+mn-lt"/>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EB9540"/>
              </a:buClr>
              <a:buSzPct val="100000"/>
              <a:buFont typeface="Arial" panose="020B0604020202020204" pitchFamily="34" charset="0"/>
              <a:buChar char="●"/>
              <a:defRPr sz="1800" b="0" i="0" u="none" strike="noStrike" cap="none" baseline="0">
                <a:solidFill>
                  <a:schemeClr val="tx1"/>
                </a:solidFill>
                <a:latin typeface="+mn-lt"/>
                <a:ea typeface="Trebuchet MS"/>
                <a:cs typeface="Trebuchet MS"/>
                <a:sym typeface="Trebuchet MS"/>
              </a:defRPr>
            </a:lvl2pPr>
            <a:lvl3pPr marL="1371600" marR="0" lvl="2" indent="-342900" algn="l" rtl="0">
              <a:lnSpc>
                <a:spcPct val="100000"/>
              </a:lnSpc>
              <a:spcBef>
                <a:spcPts val="360"/>
              </a:spcBef>
              <a:spcAft>
                <a:spcPts val="0"/>
              </a:spcAft>
              <a:buClr>
                <a:srgbClr val="EB9540"/>
              </a:buClr>
              <a:buSzPct val="88000"/>
              <a:buFont typeface="Arial" panose="020B0604020202020204" pitchFamily="34" charset="0"/>
              <a:buChar char="●"/>
              <a:defRPr sz="1600" b="0" i="0" u="none" strike="noStrike" cap="none">
                <a:solidFill>
                  <a:schemeClr val="tx1"/>
                </a:solidFill>
                <a:latin typeface="+mn-lt"/>
                <a:ea typeface="Trebuchet MS"/>
                <a:cs typeface="Trebuchet MS"/>
                <a:sym typeface="Trebuchet MS"/>
              </a:defRPr>
            </a:lvl3pPr>
            <a:lvl4pPr marL="1828800" marR="0" lvl="3" indent="-330200" algn="l" rtl="0">
              <a:lnSpc>
                <a:spcPct val="100000"/>
              </a:lnSpc>
              <a:spcBef>
                <a:spcPts val="320"/>
              </a:spcBef>
              <a:spcAft>
                <a:spcPts val="0"/>
              </a:spcAft>
              <a:buClr>
                <a:srgbClr val="EB9540"/>
              </a:buClr>
              <a:buSzPct val="80000"/>
              <a:buFont typeface="Trebuchet MS" panose="020B0603020202020204" pitchFamily="34" charset="0"/>
              <a:buChar char="●"/>
              <a:defRPr sz="1400" b="0" i="0" u="none" strike="noStrike" cap="none">
                <a:solidFill>
                  <a:schemeClr val="tx1"/>
                </a:solidFill>
                <a:latin typeface="+mn-lt"/>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endParaRPr lang="en-US" u="sng" dirty="0" smtClean="0"/>
          </a:p>
          <a:p>
            <a:pPr>
              <a:lnSpc>
                <a:spcPct val="120000"/>
              </a:lnSpc>
              <a:spcBef>
                <a:spcPts val="0"/>
              </a:spcBef>
              <a:buFont typeface="Arial" panose="020B0604020202020204" pitchFamily="34" charset="0"/>
              <a:buChar char="•"/>
            </a:pPr>
            <a:r>
              <a:rPr lang="en-US" u="sng" dirty="0" smtClean="0"/>
              <a:t>Intersectionality</a:t>
            </a:r>
            <a:r>
              <a:rPr lang="en-US" dirty="0" smtClean="0"/>
              <a:t> is the complex, cumulative way in which the effects of multiple forms of discrimination (such as racism, sexism, and classism) combine, overlap or intersect, especially in the experiences of marginalized individuals or groups.</a:t>
            </a:r>
            <a:endParaRPr lang="en-US" sz="2800" dirty="0" smtClean="0"/>
          </a:p>
          <a:p>
            <a:pPr>
              <a:buFont typeface="Arial" panose="020B0604020202020204" pitchFamily="34" charset="0"/>
              <a:buChar char="•"/>
            </a:pPr>
            <a:endParaRPr lang="en-US" u="sng" dirty="0" smtClean="0"/>
          </a:p>
          <a:p>
            <a:pPr>
              <a:lnSpc>
                <a:spcPct val="120000"/>
              </a:lnSpc>
              <a:spcBef>
                <a:spcPts val="0"/>
              </a:spcBef>
              <a:buFont typeface="Arial" panose="020B0604020202020204" pitchFamily="34" charset="0"/>
              <a:buChar char="•"/>
            </a:pPr>
            <a:r>
              <a:rPr lang="en-US" u="sng" dirty="0" smtClean="0"/>
              <a:t>Privilege</a:t>
            </a:r>
            <a:r>
              <a:rPr lang="en-US" dirty="0" smtClean="0"/>
              <a:t> is an uneven distribution of unearned power within a society. </a:t>
            </a:r>
          </a:p>
          <a:p>
            <a:pPr>
              <a:buFont typeface="Arial" panose="020B0604020202020204" pitchFamily="34" charset="0"/>
              <a:buChar char="•"/>
            </a:pPr>
            <a:endParaRPr lang="en-US" dirty="0" smtClean="0"/>
          </a:p>
          <a:p>
            <a:pPr>
              <a:lnSpc>
                <a:spcPct val="120000"/>
              </a:lnSpc>
              <a:spcBef>
                <a:spcPts val="0"/>
              </a:spcBef>
              <a:buFont typeface="Arial" panose="020B0604020202020204" pitchFamily="34" charset="0"/>
              <a:buChar char="•"/>
            </a:pPr>
            <a:r>
              <a:rPr lang="en-US" dirty="0" smtClean="0"/>
              <a:t>People occupy multiple social positions with multiple levels of privilege or disadvantage (NOT absolute) </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426" r="9942"/>
          <a:stretch/>
        </p:blipFill>
        <p:spPr>
          <a:xfrm>
            <a:off x="5934765" y="1929767"/>
            <a:ext cx="2997200" cy="2604850"/>
          </a:xfrm>
          <a:prstGeom prst="rect">
            <a:avLst/>
          </a:prstGeom>
        </p:spPr>
      </p:pic>
    </p:spTree>
    <p:extLst>
      <p:ext uri="{BB962C8B-B14F-4D97-AF65-F5344CB8AC3E}">
        <p14:creationId xmlns:p14="http://schemas.microsoft.com/office/powerpoint/2010/main" val="2457025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Considering Intersections </a:t>
            </a:r>
          </a:p>
        </p:txBody>
      </p:sp>
      <p:sp>
        <p:nvSpPr>
          <p:cNvPr id="3" name="Text Placeholder 2"/>
          <p:cNvSpPr>
            <a:spLocks noGrp="1"/>
          </p:cNvSpPr>
          <p:nvPr>
            <p:ph type="body" idx="1"/>
          </p:nvPr>
        </p:nvSpPr>
        <p:spPr>
          <a:xfrm>
            <a:off x="457200" y="942975"/>
            <a:ext cx="8229600" cy="1130990"/>
          </a:xfrm>
        </p:spPr>
        <p:txBody>
          <a:bodyPr/>
          <a:lstStyle/>
          <a:p>
            <a:pPr marL="0" indent="0">
              <a:buNone/>
            </a:pPr>
            <a:r>
              <a:rPr lang="en-US" dirty="0"/>
              <a:t>1. From your experience as an APS </a:t>
            </a:r>
            <a:r>
              <a:rPr lang="en-US" dirty="0" smtClean="0"/>
              <a:t>professional, </a:t>
            </a:r>
            <a:r>
              <a:rPr lang="en-US" dirty="0"/>
              <a:t>which two or more of the following categories of identity </a:t>
            </a:r>
            <a:r>
              <a:rPr lang="en-US" dirty="0" smtClean="0"/>
              <a:t>have </a:t>
            </a:r>
            <a:r>
              <a:rPr lang="en-US" dirty="0"/>
              <a:t>impacted your work with clients or collateral contacts </a:t>
            </a:r>
            <a:r>
              <a:rPr lang="en-US" u="sng" dirty="0"/>
              <a:t>and how</a:t>
            </a:r>
            <a:r>
              <a:rPr lang="en-US" dirty="0"/>
              <a:t>? </a:t>
            </a:r>
          </a:p>
          <a:p>
            <a:pPr marL="0" indent="0">
              <a:buNone/>
            </a:pPr>
            <a:endParaRPr lang="en-US" dirty="0"/>
          </a:p>
          <a:p>
            <a:endParaRPr lang="en-US" dirty="0"/>
          </a:p>
        </p:txBody>
      </p:sp>
      <p:sp>
        <p:nvSpPr>
          <p:cNvPr id="4" name="TextBox 3"/>
          <p:cNvSpPr txBox="1"/>
          <p:nvPr/>
        </p:nvSpPr>
        <p:spPr>
          <a:xfrm>
            <a:off x="1762539" y="2252870"/>
            <a:ext cx="2955235" cy="1200329"/>
          </a:xfrm>
          <a:prstGeom prst="rect">
            <a:avLst/>
          </a:prstGeom>
          <a:noFill/>
        </p:spPr>
        <p:txBody>
          <a:bodyPr wrap="square" rtlCol="0">
            <a:spAutoFit/>
          </a:bodyPr>
          <a:lstStyle/>
          <a:p>
            <a:pPr marL="285750" lvl="0" indent="-285750">
              <a:buClr>
                <a:srgbClr val="C55A11"/>
              </a:buClr>
              <a:buFont typeface="Arial" panose="020B0604020202020204" pitchFamily="34" charset="0"/>
              <a:buChar char="•"/>
            </a:pPr>
            <a:r>
              <a:rPr lang="en-US" sz="1800" b="1" dirty="0"/>
              <a:t>Age			</a:t>
            </a:r>
            <a:endParaRPr lang="en-US" sz="1800" dirty="0"/>
          </a:p>
          <a:p>
            <a:pPr marL="285750" lvl="0" indent="-285750">
              <a:buClr>
                <a:srgbClr val="C55A11"/>
              </a:buClr>
              <a:buFont typeface="Arial" panose="020B0604020202020204" pitchFamily="34" charset="0"/>
              <a:buChar char="•"/>
            </a:pPr>
            <a:r>
              <a:rPr lang="en-US" sz="1800" b="1" dirty="0"/>
              <a:t>Ability</a:t>
            </a:r>
            <a:endParaRPr lang="en-US" sz="1800" dirty="0"/>
          </a:p>
          <a:p>
            <a:pPr marL="285750" lvl="0" indent="-285750">
              <a:buClr>
                <a:srgbClr val="C55A11"/>
              </a:buClr>
              <a:buFont typeface="Arial" panose="020B0604020202020204" pitchFamily="34" charset="0"/>
              <a:buChar char="•"/>
            </a:pPr>
            <a:r>
              <a:rPr lang="en-US" sz="1800" b="1" dirty="0"/>
              <a:t>Race</a:t>
            </a:r>
            <a:endParaRPr lang="en-US" sz="1800" dirty="0"/>
          </a:p>
          <a:p>
            <a:pPr marL="285750" lvl="0" indent="-285750">
              <a:buClr>
                <a:srgbClr val="C55A11"/>
              </a:buClr>
              <a:buFont typeface="Arial" panose="020B0604020202020204" pitchFamily="34" charset="0"/>
              <a:buChar char="•"/>
            </a:pPr>
            <a:r>
              <a:rPr lang="en-US" sz="1800" b="1" dirty="0" smtClean="0"/>
              <a:t>Ethnicity</a:t>
            </a:r>
            <a:endParaRPr lang="en-US" sz="1800" dirty="0"/>
          </a:p>
        </p:txBody>
      </p:sp>
      <p:sp>
        <p:nvSpPr>
          <p:cNvPr id="5" name="TextBox 4"/>
          <p:cNvSpPr txBox="1"/>
          <p:nvPr/>
        </p:nvSpPr>
        <p:spPr>
          <a:xfrm>
            <a:off x="3969026" y="2252870"/>
            <a:ext cx="2955235" cy="1200329"/>
          </a:xfrm>
          <a:prstGeom prst="rect">
            <a:avLst/>
          </a:prstGeom>
          <a:noFill/>
        </p:spPr>
        <p:txBody>
          <a:bodyPr wrap="square" rtlCol="0">
            <a:spAutoFit/>
          </a:bodyPr>
          <a:lstStyle/>
          <a:p>
            <a:pPr marL="285750" lvl="0" indent="-285750">
              <a:buClr>
                <a:srgbClr val="C55A11"/>
              </a:buClr>
              <a:buFont typeface="Arial" panose="020B0604020202020204" pitchFamily="34" charset="0"/>
              <a:buChar char="•"/>
            </a:pPr>
            <a:r>
              <a:rPr lang="en-US" sz="1800" b="1" dirty="0" smtClean="0"/>
              <a:t>Religion </a:t>
            </a:r>
            <a:endParaRPr lang="en-US" sz="1800" dirty="0"/>
          </a:p>
          <a:p>
            <a:pPr marL="285750" lvl="0" indent="-285750">
              <a:buClr>
                <a:srgbClr val="C55A11"/>
              </a:buClr>
              <a:buFont typeface="Arial" panose="020B0604020202020204" pitchFamily="34" charset="0"/>
              <a:buChar char="•"/>
            </a:pPr>
            <a:r>
              <a:rPr lang="en-US" sz="1800" b="1" dirty="0"/>
              <a:t>Social Class</a:t>
            </a:r>
            <a:endParaRPr lang="en-US" sz="1800" dirty="0"/>
          </a:p>
          <a:p>
            <a:pPr marL="285750" lvl="0" indent="-285750">
              <a:buClr>
                <a:srgbClr val="C55A11"/>
              </a:buClr>
              <a:buFont typeface="Arial" panose="020B0604020202020204" pitchFamily="34" charset="0"/>
              <a:buChar char="•"/>
            </a:pPr>
            <a:r>
              <a:rPr lang="en-US" sz="1800" b="1" dirty="0"/>
              <a:t>Gender Identity</a:t>
            </a:r>
            <a:endParaRPr lang="en-US" sz="1800" dirty="0"/>
          </a:p>
          <a:p>
            <a:pPr marL="285750" lvl="0" indent="-285750">
              <a:buClr>
                <a:srgbClr val="C55A11"/>
              </a:buClr>
              <a:buFont typeface="Arial" panose="020B0604020202020204" pitchFamily="34" charset="0"/>
              <a:buChar char="•"/>
            </a:pPr>
            <a:r>
              <a:rPr lang="en-US" sz="1800" b="1" dirty="0"/>
              <a:t>Sexual Orientation</a:t>
            </a:r>
            <a:endParaRPr lang="en-US" sz="1800" dirty="0"/>
          </a:p>
        </p:txBody>
      </p:sp>
      <p:sp>
        <p:nvSpPr>
          <p:cNvPr id="6" name="TextBox 5"/>
          <p:cNvSpPr txBox="1"/>
          <p:nvPr/>
        </p:nvSpPr>
        <p:spPr>
          <a:xfrm>
            <a:off x="457200" y="3750365"/>
            <a:ext cx="8309113" cy="707886"/>
          </a:xfrm>
          <a:prstGeom prst="rect">
            <a:avLst/>
          </a:prstGeom>
          <a:noFill/>
        </p:spPr>
        <p:txBody>
          <a:bodyPr wrap="square" rtlCol="0">
            <a:spAutoFit/>
          </a:bodyPr>
          <a:lstStyle/>
          <a:p>
            <a:pPr marL="0" indent="0">
              <a:buNone/>
            </a:pPr>
            <a:r>
              <a:rPr lang="en-US" sz="2000" dirty="0"/>
              <a:t>2. Discuss which categories have been sources of strength and resilience for clients </a:t>
            </a:r>
            <a:r>
              <a:rPr lang="en-US" sz="2000" u="sng" dirty="0"/>
              <a:t>and how</a:t>
            </a:r>
            <a:r>
              <a:rPr lang="en-US" sz="2000" dirty="0"/>
              <a:t>? </a:t>
            </a:r>
          </a:p>
        </p:txBody>
      </p:sp>
    </p:spTree>
    <p:extLst>
      <p:ext uri="{BB962C8B-B14F-4D97-AF65-F5344CB8AC3E}">
        <p14:creationId xmlns:p14="http://schemas.microsoft.com/office/powerpoint/2010/main" val="3972799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62164"/>
            <a:ext cx="8229600" cy="857400"/>
          </a:xfrm>
        </p:spPr>
        <p:txBody>
          <a:bodyPr/>
          <a:lstStyle/>
          <a:p>
            <a:r>
              <a:rPr lang="en-US" b="1" dirty="0"/>
              <a:t>Matrix</a:t>
            </a:r>
            <a:r>
              <a:rPr lang="en-US" dirty="0"/>
              <a:t> </a:t>
            </a:r>
            <a:r>
              <a:rPr lang="en-US" b="1" dirty="0" smtClean="0"/>
              <a:t>of Oppression</a:t>
            </a:r>
            <a:endParaRPr lang="en-US" dirty="0"/>
          </a:p>
        </p:txBody>
      </p:sp>
      <p:pic>
        <p:nvPicPr>
          <p:cNvPr id="4" name="Picture 3"/>
          <p:cNvPicPr>
            <a:picLocks noChangeAspect="1"/>
          </p:cNvPicPr>
          <p:nvPr/>
        </p:nvPicPr>
        <p:blipFill>
          <a:blip r:embed="rId2"/>
          <a:stretch>
            <a:fillRect/>
          </a:stretch>
        </p:blipFill>
        <p:spPr>
          <a:xfrm>
            <a:off x="537405" y="786286"/>
            <a:ext cx="6232980" cy="4057152"/>
          </a:xfrm>
          <a:prstGeom prst="rect">
            <a:avLst/>
          </a:prstGeom>
        </p:spPr>
      </p:pic>
      <p:sp>
        <p:nvSpPr>
          <p:cNvPr id="3" name="TextBox 2"/>
          <p:cNvSpPr txBox="1"/>
          <p:nvPr/>
        </p:nvSpPr>
        <p:spPr>
          <a:xfrm>
            <a:off x="4558145" y="4792638"/>
            <a:ext cx="4585855" cy="230832"/>
          </a:xfrm>
          <a:prstGeom prst="rect">
            <a:avLst/>
          </a:prstGeom>
          <a:noFill/>
        </p:spPr>
        <p:txBody>
          <a:bodyPr wrap="square" rtlCol="0">
            <a:spAutoFit/>
          </a:bodyPr>
          <a:lstStyle/>
          <a:p>
            <a:r>
              <a:rPr lang="en-US" sz="900" dirty="0">
                <a:solidFill>
                  <a:schemeClr val="tx1"/>
                </a:solidFill>
              </a:rPr>
              <a:t>(adapted from Power, Privilege, and </a:t>
            </a:r>
            <a:r>
              <a:rPr lang="en-US" sz="900" dirty="0" err="1">
                <a:solidFill>
                  <a:schemeClr val="tx1"/>
                </a:solidFill>
              </a:rPr>
              <a:t>Allyship</a:t>
            </a:r>
            <a:r>
              <a:rPr lang="en-US" sz="900" dirty="0">
                <a:solidFill>
                  <a:schemeClr val="tx1"/>
                </a:solidFill>
              </a:rPr>
              <a:t> in Therapy Spaces, 2019)</a:t>
            </a:r>
          </a:p>
        </p:txBody>
      </p:sp>
      <p:sp>
        <p:nvSpPr>
          <p:cNvPr id="5" name="TextBox 4"/>
          <p:cNvSpPr txBox="1"/>
          <p:nvPr/>
        </p:nvSpPr>
        <p:spPr>
          <a:xfrm>
            <a:off x="6976534" y="2235200"/>
            <a:ext cx="1907822" cy="1569660"/>
          </a:xfrm>
          <a:prstGeom prst="rect">
            <a:avLst/>
          </a:prstGeom>
          <a:noFill/>
        </p:spPr>
        <p:txBody>
          <a:bodyPr wrap="square" rtlCol="0">
            <a:spAutoFit/>
          </a:bodyPr>
          <a:lstStyle/>
          <a:p>
            <a:r>
              <a:rPr lang="en-US" sz="1200" b="1" dirty="0" smtClean="0"/>
              <a:t>HANDOUT #06</a:t>
            </a:r>
          </a:p>
          <a:p>
            <a:r>
              <a:rPr lang="en-US" sz="1200" b="1" dirty="0" smtClean="0"/>
              <a:t>For self-reflection only: answer Question 1 individually</a:t>
            </a:r>
          </a:p>
          <a:p>
            <a:endParaRPr lang="en-US" sz="1200" b="1" dirty="0"/>
          </a:p>
          <a:p>
            <a:r>
              <a:rPr lang="en-US" sz="1200" b="1" dirty="0" smtClean="0"/>
              <a:t>In groups: choose Question 2 or 3 to discuss</a:t>
            </a:r>
            <a:endParaRPr lang="en-US" sz="1200" b="1" dirty="0"/>
          </a:p>
        </p:txBody>
      </p:sp>
    </p:spTree>
    <p:extLst>
      <p:ext uri="{BB962C8B-B14F-4D97-AF65-F5344CB8AC3E}">
        <p14:creationId xmlns:p14="http://schemas.microsoft.com/office/powerpoint/2010/main" val="3477189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Identity Wheel Exercise</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6394" t="13826" b="8810"/>
          <a:stretch/>
        </p:blipFill>
        <p:spPr bwMode="auto">
          <a:xfrm>
            <a:off x="632790" y="1062782"/>
            <a:ext cx="4056973" cy="3834799"/>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909931" y="1378938"/>
            <a:ext cx="3790121" cy="2821285"/>
          </a:xfrm>
          <a:prstGeom prst="rect">
            <a:avLst/>
          </a:prstGeom>
          <a:noFill/>
        </p:spPr>
        <p:txBody>
          <a:bodyPr wrap="square" rtlCol="0">
            <a:spAutoFit/>
          </a:bodyPr>
          <a:lstStyle/>
          <a:p>
            <a:pPr>
              <a:lnSpc>
                <a:spcPts val="2000"/>
              </a:lnSpc>
            </a:pPr>
            <a:r>
              <a:rPr lang="en-US" dirty="0">
                <a:solidFill>
                  <a:srgbClr val="C55A11"/>
                </a:solidFill>
              </a:rPr>
              <a:t>“If we think we are interacting as individuals but are consciously or unconsciously stereotyping someone based on their group memberships, then our work is less productive. When we are aware of both who we are as individuals and as members of groups, we can work most effectively </a:t>
            </a:r>
            <a:r>
              <a:rPr lang="en-US" dirty="0" smtClean="0">
                <a:solidFill>
                  <a:srgbClr val="C55A11"/>
                </a:solidFill>
              </a:rPr>
              <a:t>together.” </a:t>
            </a:r>
          </a:p>
          <a:p>
            <a:endParaRPr lang="en-US" dirty="0"/>
          </a:p>
          <a:p>
            <a:pPr algn="r"/>
            <a:r>
              <a:rPr lang="en-US" sz="1000" i="1" dirty="0"/>
              <a:t>-Catalina </a:t>
            </a:r>
            <a:r>
              <a:rPr lang="en-US" sz="1000" i="1" dirty="0" err="1"/>
              <a:t>Ormsby</a:t>
            </a:r>
            <a:r>
              <a:rPr lang="en-US" sz="1000" i="1" dirty="0"/>
              <a:t>, Associate Director for the Undergraduate Research Opportunity Program and Lecturer at the School of Social Work at LSA Undergraduate Education Campus </a:t>
            </a:r>
          </a:p>
        </p:txBody>
      </p:sp>
    </p:spTree>
    <p:extLst>
      <p:ext uri="{BB962C8B-B14F-4D97-AF65-F5344CB8AC3E}">
        <p14:creationId xmlns:p14="http://schemas.microsoft.com/office/powerpoint/2010/main" val="14411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Intersectionality and Privilege</a:t>
            </a:r>
          </a:p>
        </p:txBody>
      </p:sp>
      <p:sp>
        <p:nvSpPr>
          <p:cNvPr id="3" name="Text Placeholder 2"/>
          <p:cNvSpPr>
            <a:spLocks noGrp="1"/>
          </p:cNvSpPr>
          <p:nvPr>
            <p:ph type="body" idx="1"/>
          </p:nvPr>
        </p:nvSpPr>
        <p:spPr/>
        <p:txBody>
          <a:bodyPr/>
          <a:lstStyle/>
          <a:p>
            <a:pPr marL="76200" indent="0">
              <a:buNone/>
            </a:pPr>
            <a:r>
              <a:rPr lang="en-US" dirty="0"/>
              <a:t>Case Example #1</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5862" r="37041" b="51771"/>
          <a:stretch/>
        </p:blipFill>
        <p:spPr>
          <a:xfrm>
            <a:off x="3042070" y="1206211"/>
            <a:ext cx="3059860" cy="3623938"/>
          </a:xfrm>
          <a:prstGeom prst="rect">
            <a:avLst/>
          </a:prstGeom>
        </p:spPr>
      </p:pic>
    </p:spTree>
    <p:extLst>
      <p:ext uri="{BB962C8B-B14F-4D97-AF65-F5344CB8AC3E}">
        <p14:creationId xmlns:p14="http://schemas.microsoft.com/office/powerpoint/2010/main" val="1822510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Questions</a:t>
            </a:r>
          </a:p>
        </p:txBody>
      </p:sp>
      <p:sp>
        <p:nvSpPr>
          <p:cNvPr id="3" name="Text Placeholder 2"/>
          <p:cNvSpPr>
            <a:spLocks noGrp="1"/>
          </p:cNvSpPr>
          <p:nvPr>
            <p:ph type="body" idx="1"/>
          </p:nvPr>
        </p:nvSpPr>
        <p:spPr>
          <a:xfrm>
            <a:off x="457200" y="942975"/>
            <a:ext cx="8229600" cy="3675408"/>
          </a:xfrm>
        </p:spPr>
        <p:txBody>
          <a:bodyPr/>
          <a:lstStyle/>
          <a:p>
            <a:pPr lvl="0">
              <a:spcBef>
                <a:spcPts val="0"/>
              </a:spcBef>
              <a:buFont typeface="Arial" panose="020B0604020202020204" pitchFamily="34" charset="0"/>
              <a:buChar char="•"/>
            </a:pPr>
            <a:r>
              <a:rPr lang="en-US" dirty="0"/>
              <a:t>What are the intersections of identity you noticed for Russell, Dalvin and the APS professional? </a:t>
            </a:r>
            <a:endParaRPr lang="en-US" sz="1800" dirty="0"/>
          </a:p>
          <a:p>
            <a:pPr lvl="0">
              <a:spcBef>
                <a:spcPts val="0"/>
              </a:spcBef>
              <a:buFont typeface="Arial" panose="020B0604020202020204" pitchFamily="34" charset="0"/>
              <a:buChar char="•"/>
            </a:pPr>
            <a:endParaRPr lang="en-US" dirty="0"/>
          </a:p>
          <a:p>
            <a:pPr lvl="0">
              <a:spcBef>
                <a:spcPts val="0"/>
              </a:spcBef>
              <a:buFont typeface="Arial" panose="020B0604020202020204" pitchFamily="34" charset="0"/>
              <a:buChar char="•"/>
            </a:pPr>
            <a:r>
              <a:rPr lang="en-US" dirty="0"/>
              <a:t>Who holds privilege in this situation and why? </a:t>
            </a:r>
            <a:endParaRPr lang="en-US" sz="1800" dirty="0"/>
          </a:p>
          <a:p>
            <a:pPr lvl="0">
              <a:spcBef>
                <a:spcPts val="0"/>
              </a:spcBef>
              <a:buFont typeface="Arial" panose="020B0604020202020204" pitchFamily="34" charset="0"/>
              <a:buChar char="•"/>
            </a:pPr>
            <a:endParaRPr lang="en-US" dirty="0"/>
          </a:p>
          <a:p>
            <a:pPr lvl="0">
              <a:spcBef>
                <a:spcPts val="0"/>
              </a:spcBef>
              <a:buFont typeface="Arial" panose="020B0604020202020204" pitchFamily="34" charset="0"/>
              <a:buChar char="•"/>
            </a:pPr>
            <a:r>
              <a:rPr lang="en-US" dirty="0"/>
              <a:t>In your professional role, considering intersectionality and </a:t>
            </a:r>
            <a:r>
              <a:rPr lang="en-US" dirty="0" smtClean="0"/>
              <a:t>privilege, </a:t>
            </a:r>
            <a:r>
              <a:rPr lang="en-US" dirty="0"/>
              <a:t>what, if anything, would you have done differently and why?</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Reflecting on the above case scenario, in addition to being able to consider the concepts of intersectionality and privilege, what are some of the client’s strengths and indicators of his resilience? </a:t>
            </a:r>
          </a:p>
          <a:p>
            <a:pPr>
              <a:spcBef>
                <a:spcPts val="0"/>
              </a:spcBef>
            </a:pPr>
            <a:endParaRPr lang="en-US" dirty="0"/>
          </a:p>
        </p:txBody>
      </p:sp>
    </p:spTree>
    <p:extLst>
      <p:ext uri="{BB962C8B-B14F-4D97-AF65-F5344CB8AC3E}">
        <p14:creationId xmlns:p14="http://schemas.microsoft.com/office/powerpoint/2010/main" val="29091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Bias</a:t>
            </a:r>
            <a:endParaRPr lang="en-US" dirty="0"/>
          </a:p>
        </p:txBody>
      </p:sp>
      <p:sp>
        <p:nvSpPr>
          <p:cNvPr id="3" name="Text Placeholder 2"/>
          <p:cNvSpPr>
            <a:spLocks noGrp="1"/>
          </p:cNvSpPr>
          <p:nvPr>
            <p:ph type="body" idx="1"/>
          </p:nvPr>
        </p:nvSpPr>
        <p:spPr/>
        <p:txBody>
          <a:bodyPr/>
          <a:lstStyle/>
          <a:p>
            <a:pPr>
              <a:spcBef>
                <a:spcPts val="0"/>
              </a:spcBef>
              <a:buFont typeface="Arial" panose="020B0604020202020204" pitchFamily="34" charset="0"/>
              <a:buChar char="•"/>
            </a:pPr>
            <a:r>
              <a:rPr lang="en-US" dirty="0"/>
              <a:t>Implicit- unaware of thoughts and feelings or mistaken about their nature</a:t>
            </a:r>
            <a:r>
              <a:rPr lang="en-US" dirty="0" smtClean="0"/>
              <a:t>.</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Bias- have a preference or aversion to a person or group of </a:t>
            </a:r>
            <a:r>
              <a:rPr lang="en-US" dirty="0" smtClean="0"/>
              <a:t>people. </a:t>
            </a:r>
            <a:endParaRPr lang="en-US" dirty="0"/>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Implicit bias describes when we have attitudes towards people or associate stereotypes with them without our conscious knowledge. </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Why </a:t>
            </a:r>
            <a:r>
              <a:rPr lang="en-US" dirty="0" smtClean="0"/>
              <a:t>does </a:t>
            </a:r>
            <a:r>
              <a:rPr lang="en-US" dirty="0"/>
              <a:t>i</a:t>
            </a:r>
            <a:r>
              <a:rPr lang="en-US" dirty="0" smtClean="0"/>
              <a:t>t </a:t>
            </a:r>
            <a:r>
              <a:rPr lang="en-US" dirty="0"/>
              <a:t>m</a:t>
            </a:r>
            <a:r>
              <a:rPr lang="en-US" dirty="0" smtClean="0"/>
              <a:t>atter?</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What c</a:t>
            </a:r>
            <a:r>
              <a:rPr lang="en-US" dirty="0" smtClean="0"/>
              <a:t>an </a:t>
            </a:r>
            <a:r>
              <a:rPr lang="en-US" dirty="0"/>
              <a:t>b</a:t>
            </a:r>
            <a:r>
              <a:rPr lang="en-US" dirty="0" smtClean="0"/>
              <a:t>e done </a:t>
            </a:r>
            <a:r>
              <a:rPr lang="en-US" dirty="0"/>
              <a:t>a</a:t>
            </a:r>
            <a:r>
              <a:rPr lang="en-US" dirty="0" smtClean="0"/>
              <a:t>bout </a:t>
            </a:r>
            <a:r>
              <a:rPr lang="en-US" dirty="0"/>
              <a:t>i</a:t>
            </a:r>
            <a:r>
              <a:rPr lang="en-US" dirty="0" smtClean="0"/>
              <a:t>t</a:t>
            </a:r>
            <a:r>
              <a:rPr lang="en-US" dirty="0"/>
              <a:t>?</a:t>
            </a:r>
          </a:p>
        </p:txBody>
      </p:sp>
    </p:spTree>
    <p:extLst>
      <p:ext uri="{BB962C8B-B14F-4D97-AF65-F5344CB8AC3E}">
        <p14:creationId xmlns:p14="http://schemas.microsoft.com/office/powerpoint/2010/main" val="3548105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Illustrating Implicit Bias in APS </a:t>
            </a:r>
            <a:r>
              <a:rPr lang="en-US" dirty="0" smtClean="0"/>
              <a:t>Context</a:t>
            </a:r>
            <a:endParaRPr lang="en-US" dirty="0"/>
          </a:p>
        </p:txBody>
      </p:sp>
      <p:sp>
        <p:nvSpPr>
          <p:cNvPr id="3" name="Text Placeholder 2"/>
          <p:cNvSpPr>
            <a:spLocks noGrp="1"/>
          </p:cNvSpPr>
          <p:nvPr>
            <p:ph type="body" idx="1"/>
          </p:nvPr>
        </p:nvSpPr>
        <p:spPr/>
        <p:txBody>
          <a:bodyPr/>
          <a:lstStyle/>
          <a:p>
            <a:pPr marL="76200" indent="0">
              <a:buNone/>
            </a:pPr>
            <a:r>
              <a:rPr lang="en-US" dirty="0"/>
              <a:t>Case Example #2</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10" y="1646014"/>
            <a:ext cx="4102100" cy="27347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618" y="1523246"/>
            <a:ext cx="2980267" cy="2980267"/>
          </a:xfrm>
          <a:prstGeom prst="rect">
            <a:avLst/>
          </a:prstGeom>
        </p:spPr>
      </p:pic>
    </p:spTree>
    <p:extLst>
      <p:ext uri="{BB962C8B-B14F-4D97-AF65-F5344CB8AC3E}">
        <p14:creationId xmlns:p14="http://schemas.microsoft.com/office/powerpoint/2010/main" val="2998463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 </a:t>
            </a:r>
            <a:r>
              <a:rPr lang="en-US" dirty="0"/>
              <a:t>Questions</a:t>
            </a:r>
          </a:p>
        </p:txBody>
      </p:sp>
      <p:sp>
        <p:nvSpPr>
          <p:cNvPr id="3" name="Text Placeholder 2"/>
          <p:cNvSpPr>
            <a:spLocks noGrp="1"/>
          </p:cNvSpPr>
          <p:nvPr>
            <p:ph type="body" idx="1"/>
          </p:nvPr>
        </p:nvSpPr>
        <p:spPr/>
        <p:txBody>
          <a:bodyPr/>
          <a:lstStyle/>
          <a:p>
            <a:pPr>
              <a:spcBef>
                <a:spcPts val="0"/>
              </a:spcBef>
              <a:buFont typeface="Arial" panose="020B0604020202020204" pitchFamily="34" charset="0"/>
              <a:buChar char="•"/>
            </a:pPr>
            <a:r>
              <a:rPr lang="en-US" sz="1800" dirty="0"/>
              <a:t>How might implicit bias impact the above client-investigator interaction? </a:t>
            </a:r>
          </a:p>
          <a:p>
            <a:pPr>
              <a:spcBef>
                <a:spcPts val="0"/>
              </a:spcBef>
              <a:buFont typeface="Arial" panose="020B0604020202020204" pitchFamily="34" charset="0"/>
              <a:buChar char="•"/>
            </a:pPr>
            <a:endParaRPr lang="en-US" sz="1800" dirty="0"/>
          </a:p>
          <a:p>
            <a:pPr>
              <a:spcBef>
                <a:spcPts val="0"/>
              </a:spcBef>
              <a:buFont typeface="Arial" panose="020B0604020202020204" pitchFamily="34" charset="0"/>
              <a:buChar char="•"/>
            </a:pPr>
            <a:r>
              <a:rPr lang="en-US" sz="1800" dirty="0"/>
              <a:t>What are the client and investigator’s intersectional identities and privilege? </a:t>
            </a:r>
          </a:p>
          <a:p>
            <a:pPr>
              <a:spcBef>
                <a:spcPts val="0"/>
              </a:spcBef>
              <a:buFont typeface="Arial" panose="020B0604020202020204" pitchFamily="34" charset="0"/>
              <a:buChar char="•"/>
            </a:pPr>
            <a:endParaRPr lang="en-US" sz="1800" dirty="0"/>
          </a:p>
          <a:p>
            <a:pPr>
              <a:spcBef>
                <a:spcPts val="0"/>
              </a:spcBef>
              <a:buFont typeface="Arial" panose="020B0604020202020204" pitchFamily="34" charset="0"/>
              <a:buChar char="•"/>
            </a:pPr>
            <a:r>
              <a:rPr lang="en-US" sz="1800" dirty="0"/>
              <a:t>What is a better approach to working with this client considering now what you know about implicit biases, intersectionality and privilege?</a:t>
            </a:r>
          </a:p>
          <a:p>
            <a:pPr>
              <a:spcBef>
                <a:spcPts val="0"/>
              </a:spcBef>
              <a:buFont typeface="Arial" panose="020B0604020202020204" pitchFamily="34" charset="0"/>
              <a:buChar char="•"/>
            </a:pPr>
            <a:endParaRPr lang="en-US" sz="1800" dirty="0"/>
          </a:p>
          <a:p>
            <a:pPr>
              <a:spcBef>
                <a:spcPts val="0"/>
              </a:spcBef>
              <a:buFont typeface="Arial" panose="020B0604020202020204" pitchFamily="34" charset="0"/>
              <a:buChar char="•"/>
            </a:pPr>
            <a:r>
              <a:rPr lang="en-US" sz="1800" dirty="0"/>
              <a:t>What aspects of the case example above might be challenging for you if you were the APS professional?</a:t>
            </a:r>
          </a:p>
          <a:p>
            <a:pPr>
              <a:spcBef>
                <a:spcPts val="0"/>
              </a:spcBef>
              <a:buFont typeface="Arial" panose="020B0604020202020204" pitchFamily="34" charset="0"/>
              <a:buChar char="•"/>
            </a:pPr>
            <a:endParaRPr lang="en-US" sz="1800" dirty="0"/>
          </a:p>
          <a:p>
            <a:pPr>
              <a:spcBef>
                <a:spcPts val="0"/>
              </a:spcBef>
              <a:buFont typeface="Arial" panose="020B0604020202020204" pitchFamily="34" charset="0"/>
              <a:buChar char="•"/>
            </a:pPr>
            <a:r>
              <a:rPr lang="en-US" sz="1800" dirty="0"/>
              <a:t>What are some examples of the client’s strengths and resilience?</a:t>
            </a:r>
          </a:p>
          <a:p>
            <a:endParaRPr lang="en-US" dirty="0"/>
          </a:p>
          <a:p>
            <a:endParaRPr lang="en-US" dirty="0"/>
          </a:p>
        </p:txBody>
      </p:sp>
    </p:spTree>
    <p:extLst>
      <p:ext uri="{BB962C8B-B14F-4D97-AF65-F5344CB8AC3E}">
        <p14:creationId xmlns:p14="http://schemas.microsoft.com/office/powerpoint/2010/main" val="23632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 &amp; Introductions</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latin typeface="+mj-lt"/>
              </a:rPr>
              <a:t>Location of restrooms</a:t>
            </a:r>
          </a:p>
          <a:p>
            <a:pPr>
              <a:buFont typeface="Arial" panose="020B0604020202020204" pitchFamily="34" charset="0"/>
              <a:buChar char="•"/>
            </a:pPr>
            <a:r>
              <a:rPr lang="en-US" dirty="0">
                <a:latin typeface="+mj-lt"/>
              </a:rPr>
              <a:t>Set cell phones to silent/vibrate</a:t>
            </a:r>
          </a:p>
          <a:p>
            <a:pPr>
              <a:buFont typeface="Arial" panose="020B0604020202020204" pitchFamily="34" charset="0"/>
              <a:buChar char="•"/>
            </a:pPr>
            <a:r>
              <a:rPr lang="en-US" dirty="0">
                <a:latin typeface="+mj-lt"/>
              </a:rPr>
              <a:t>Please return promptly from breaks and help us keep to the schedule</a:t>
            </a:r>
          </a:p>
          <a:p>
            <a:pPr>
              <a:buFont typeface="Arial" panose="020B0604020202020204" pitchFamily="34" charset="0"/>
              <a:buChar char="•"/>
            </a:pPr>
            <a:r>
              <a:rPr lang="en-US" dirty="0">
                <a:latin typeface="+mj-lt"/>
              </a:rPr>
              <a:t>Materials</a:t>
            </a:r>
          </a:p>
          <a:p>
            <a:pPr lvl="1">
              <a:buFont typeface="Arial" panose="020B0604020202020204" pitchFamily="34" charset="0"/>
              <a:buChar char="•"/>
            </a:pPr>
            <a:r>
              <a:rPr lang="en-US" dirty="0">
                <a:latin typeface="+mj-lt"/>
              </a:rPr>
              <a:t>PowerPoint Slides</a:t>
            </a:r>
          </a:p>
          <a:p>
            <a:pPr lvl="1">
              <a:buFont typeface="Arial" panose="020B0604020202020204" pitchFamily="34" charset="0"/>
              <a:buChar char="•"/>
            </a:pPr>
            <a:r>
              <a:rPr lang="en-US" dirty="0">
                <a:latin typeface="+mj-lt"/>
              </a:rPr>
              <a:t>Participant Materials</a:t>
            </a:r>
          </a:p>
          <a:p>
            <a:pPr>
              <a:buFont typeface="Arial" panose="020B0604020202020204" pitchFamily="34" charset="0"/>
              <a:buChar char="•"/>
            </a:pPr>
            <a:r>
              <a:rPr lang="en-US" dirty="0">
                <a:latin typeface="+mj-lt"/>
              </a:rPr>
              <a:t>Introductions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3406" y="2238592"/>
            <a:ext cx="1573394" cy="2098883"/>
          </a:xfrm>
          <a:prstGeom prst="rect">
            <a:avLst/>
          </a:prstGeom>
        </p:spPr>
      </p:pic>
    </p:spTree>
    <p:extLst>
      <p:ext uri="{BB962C8B-B14F-4D97-AF65-F5344CB8AC3E}">
        <p14:creationId xmlns:p14="http://schemas.microsoft.com/office/powerpoint/2010/main" val="1934052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Matters</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sz="2400" dirty="0" smtClean="0"/>
              <a:t>Goal = </a:t>
            </a:r>
            <a:r>
              <a:rPr lang="en-US" sz="2400" dirty="0"/>
              <a:t>adopt a stance of curiosity, practice and apply ongoing self-reflection and awareness which is informed by the concepts of implicit bias and intersectionality. </a:t>
            </a:r>
          </a:p>
          <a:p>
            <a:pPr lvl="1">
              <a:buFont typeface="Arial" panose="020B0604020202020204" pitchFamily="34" charset="0"/>
              <a:buChar char="•"/>
            </a:pPr>
            <a:r>
              <a:rPr lang="en-US" sz="2000" dirty="0"/>
              <a:t>Not to achieve cultural competence (all knowing) </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It </a:t>
            </a:r>
            <a:r>
              <a:rPr lang="en-US" sz="2400" dirty="0"/>
              <a:t>is beneficial to understand </a:t>
            </a:r>
            <a:r>
              <a:rPr lang="en-US" sz="2400" dirty="0" smtClean="0"/>
              <a:t>                                  cultural </a:t>
            </a:r>
            <a:r>
              <a:rPr lang="en-US" sz="2400" dirty="0"/>
              <a:t>competency as a </a:t>
            </a:r>
            <a:r>
              <a:rPr lang="en-US" sz="2400" dirty="0" smtClean="0"/>
              <a:t>process                            </a:t>
            </a:r>
            <a:r>
              <a:rPr lang="en-US" sz="2400" dirty="0"/>
              <a:t>rather than an end product.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8495" y="2640225"/>
            <a:ext cx="3237191" cy="2155146"/>
          </a:xfrm>
          <a:prstGeom prst="rect">
            <a:avLst/>
          </a:prstGeom>
        </p:spPr>
      </p:pic>
    </p:spTree>
    <p:extLst>
      <p:ext uri="{BB962C8B-B14F-4D97-AF65-F5344CB8AC3E}">
        <p14:creationId xmlns:p14="http://schemas.microsoft.com/office/powerpoint/2010/main" val="573792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95" y="173921"/>
            <a:ext cx="8229600" cy="857400"/>
          </a:xfrm>
        </p:spPr>
        <p:txBody>
          <a:bodyPr/>
          <a:lstStyle/>
          <a:p>
            <a:r>
              <a:rPr lang="en-US" dirty="0"/>
              <a:t>Developing Cultural Humility </a:t>
            </a:r>
            <a:r>
              <a:rPr lang="en-US" dirty="0" smtClean="0"/>
              <a:t>Over </a:t>
            </a:r>
            <a:br>
              <a:rPr lang="en-US" dirty="0" smtClean="0"/>
            </a:br>
            <a:r>
              <a:rPr lang="en-US" dirty="0" smtClean="0"/>
              <a:t>Competency</a:t>
            </a:r>
            <a:endParaRPr lang="en-US" dirty="0"/>
          </a:p>
        </p:txBody>
      </p:sp>
      <p:sp>
        <p:nvSpPr>
          <p:cNvPr id="3" name="Text Placeholder 2"/>
          <p:cNvSpPr>
            <a:spLocks noGrp="1"/>
          </p:cNvSpPr>
          <p:nvPr>
            <p:ph type="body" idx="1"/>
          </p:nvPr>
        </p:nvSpPr>
        <p:spPr/>
        <p:txBody>
          <a:bodyPr/>
          <a:lstStyle/>
          <a:p>
            <a:pPr lvl="0">
              <a:buFont typeface="Arial" panose="020B0604020202020204" pitchFamily="34" charset="0"/>
              <a:buChar char="•"/>
            </a:pPr>
            <a:r>
              <a:rPr lang="en-US" dirty="0"/>
              <a:t>The “ability to maintain an interpersonal stance that is other-oriented (or open to the other) in relation to aspects of cultural identity that are most important to the [person]” </a:t>
            </a:r>
          </a:p>
          <a:p>
            <a:pPr lvl="0">
              <a:buFont typeface="Arial" panose="020B0604020202020204" pitchFamily="34" charset="0"/>
              <a:buChar char="•"/>
            </a:pPr>
            <a:r>
              <a:rPr lang="en-US" dirty="0"/>
              <a:t>Incorporates an ongoing commitment to self-awareness, evaluation, and critique. </a:t>
            </a:r>
          </a:p>
          <a:p>
            <a:pPr lvl="0">
              <a:buFont typeface="Arial" panose="020B0604020202020204" pitchFamily="34" charset="0"/>
              <a:buChar char="•"/>
            </a:pPr>
            <a:r>
              <a:rPr lang="en-US" dirty="0"/>
              <a:t>Recognizes and </a:t>
            </a:r>
            <a:r>
              <a:rPr lang="en-US" b="1" dirty="0"/>
              <a:t>address power imbalances</a:t>
            </a:r>
            <a:r>
              <a:rPr lang="en-US" dirty="0"/>
              <a:t> that might exist. </a:t>
            </a:r>
          </a:p>
          <a:p>
            <a:pPr lvl="0">
              <a:buFont typeface="Arial" panose="020B0604020202020204" pitchFamily="34" charset="0"/>
              <a:buChar char="•"/>
            </a:pPr>
            <a:r>
              <a:rPr lang="en-US" dirty="0"/>
              <a:t>Focus on a strengths-based approach, understanding the value of the client’s experience and viewing the client as the expert of their own life, symptoms and strengths.</a:t>
            </a:r>
          </a:p>
        </p:txBody>
      </p:sp>
    </p:spTree>
    <p:extLst>
      <p:ext uri="{BB962C8B-B14F-4D97-AF65-F5344CB8AC3E}">
        <p14:creationId xmlns:p14="http://schemas.microsoft.com/office/powerpoint/2010/main" val="1008480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Appreciating Differences</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t>The use of cultural humility, by being open and curious about others, is a learning process.</a:t>
            </a:r>
          </a:p>
          <a:p>
            <a:pPr>
              <a:buFont typeface="Arial" panose="020B0604020202020204" pitchFamily="34" charset="0"/>
              <a:buChar char="•"/>
            </a:pPr>
            <a:r>
              <a:rPr lang="en-US" dirty="0" smtClean="0"/>
              <a:t>It </a:t>
            </a:r>
            <a:r>
              <a:rPr lang="en-US" dirty="0"/>
              <a:t>creates an appreciation for the strength and richness of different viewpoints driven by diversity. </a:t>
            </a:r>
          </a:p>
          <a:p>
            <a:pPr>
              <a:buFont typeface="Arial" panose="020B0604020202020204" pitchFamily="34" charset="0"/>
              <a:buChar char="•"/>
            </a:pPr>
            <a:r>
              <a:rPr lang="en-US" dirty="0"/>
              <a:t>APS professionals can practice self-awareness by reflecting on their own experience while analyzing how their identity interacts with clients and impacts treatment.</a:t>
            </a:r>
          </a:p>
        </p:txBody>
      </p:sp>
    </p:spTree>
    <p:extLst>
      <p:ext uri="{BB962C8B-B14F-4D97-AF65-F5344CB8AC3E}">
        <p14:creationId xmlns:p14="http://schemas.microsoft.com/office/powerpoint/2010/main" val="4114083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Humility and Ethics</a:t>
            </a:r>
          </a:p>
        </p:txBody>
      </p:sp>
      <p:pic>
        <p:nvPicPr>
          <p:cNvPr id="5" name="Picture 15"/>
          <p:cNvPicPr>
            <a:picLocks noGrp="1" noChangeAspect="1" noChangeArrowheads="1"/>
          </p:cNvPicPr>
          <p:nvPr>
            <p:ph idx="1"/>
          </p:nvPr>
        </p:nvPicPr>
        <p:blipFill>
          <a:blip r:embed="rId2" cstate="email"/>
          <a:stretch>
            <a:fillRect/>
          </a:stretch>
        </p:blipFill>
        <p:spPr bwMode="auto">
          <a:xfrm>
            <a:off x="3069646" y="2797768"/>
            <a:ext cx="2705100" cy="1857375"/>
          </a:xfrm>
          <a:prstGeom prst="rect">
            <a:avLst/>
          </a:prstGeom>
          <a:ln w="38100" cap="sq">
            <a:solidFill>
              <a:schemeClr val="bg2">
                <a:lumMod val="75000"/>
              </a:schemeClr>
            </a:solidFill>
            <a:prstDash val="solid"/>
            <a:miter lim="800000"/>
          </a:ln>
          <a:effectLst>
            <a:outerShdw blurRad="508000" dist="190500" dir="2700000" algn="tl" rotWithShape="0">
              <a:srgbClr val="000000">
                <a:alpha val="43000"/>
              </a:srgbClr>
            </a:outerShdw>
          </a:effectLst>
        </p:spPr>
      </p:pic>
      <p:sp>
        <p:nvSpPr>
          <p:cNvPr id="7" name="Content Placeholder 2"/>
          <p:cNvSpPr txBox="1">
            <a:spLocks noGrp="1"/>
          </p:cNvSpPr>
          <p:nvPr>
            <p:ph type="body" idx="1"/>
          </p:nvPr>
        </p:nvSpPr>
        <p:spPr>
          <a:xfrm>
            <a:off x="228600" y="899703"/>
            <a:ext cx="8229600" cy="3394500"/>
          </a:xfrm>
          <a:prstGeom prst="rect">
            <a:avLst/>
          </a:prstGeom>
        </p:spPr>
        <p:txBody>
          <a:bodyPr vert="horz">
            <a:normAutofit/>
          </a:bodyPr>
          <a:lstStyle/>
          <a:p>
            <a:pPr algn="ctr">
              <a:buFont typeface="Arial" panose="020B0604020202020204" pitchFamily="34" charset="0"/>
              <a:buChar char="•"/>
            </a:pPr>
            <a:r>
              <a:rPr lang="en-US" b="1" dirty="0"/>
              <a:t>How do cultural </a:t>
            </a:r>
            <a:r>
              <a:rPr lang="en-US" b="1" dirty="0" smtClean="0"/>
              <a:t>humility </a:t>
            </a:r>
            <a:r>
              <a:rPr lang="en-US" b="1" dirty="0"/>
              <a:t>and ethics work together in APS practice?</a:t>
            </a:r>
            <a:endParaRPr lang="en-US" dirty="0"/>
          </a:p>
        </p:txBody>
      </p:sp>
    </p:spTree>
    <p:extLst>
      <p:ext uri="{BB962C8B-B14F-4D97-AF65-F5344CB8AC3E}">
        <p14:creationId xmlns:p14="http://schemas.microsoft.com/office/powerpoint/2010/main" val="1719535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Humility in Practice</a:t>
            </a:r>
          </a:p>
        </p:txBody>
      </p:sp>
      <p:sp>
        <p:nvSpPr>
          <p:cNvPr id="3" name="Text Placeholder 2"/>
          <p:cNvSpPr>
            <a:spLocks noGrp="1"/>
          </p:cNvSpPr>
          <p:nvPr>
            <p:ph type="body" idx="1"/>
          </p:nvPr>
        </p:nvSpPr>
        <p:spPr>
          <a:xfrm>
            <a:off x="168850" y="878933"/>
            <a:ext cx="8229600" cy="4050156"/>
          </a:xfrm>
        </p:spPr>
        <p:txBody>
          <a:bodyPr/>
          <a:lstStyle/>
          <a:p>
            <a:pPr marL="76200" indent="0">
              <a:buNone/>
            </a:pPr>
            <a:r>
              <a:rPr lang="en-US" dirty="0"/>
              <a:t>Case Example #3</a:t>
            </a:r>
          </a:p>
          <a:p>
            <a:pPr marL="7620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027" y="1415862"/>
            <a:ext cx="3141194" cy="20711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598" y="2798004"/>
            <a:ext cx="1594104" cy="2033016"/>
          </a:xfrm>
          <a:prstGeom prst="rect">
            <a:avLst/>
          </a:prstGeom>
        </p:spPr>
      </p:pic>
      <p:sp>
        <p:nvSpPr>
          <p:cNvPr id="6" name="TextBox 5"/>
          <p:cNvSpPr txBox="1"/>
          <p:nvPr/>
        </p:nvSpPr>
        <p:spPr>
          <a:xfrm>
            <a:off x="5022271" y="1011381"/>
            <a:ext cx="3761509" cy="3170099"/>
          </a:xfrm>
          <a:prstGeom prst="rect">
            <a:avLst/>
          </a:prstGeom>
          <a:noFill/>
        </p:spPr>
        <p:txBody>
          <a:bodyPr wrap="square" rtlCol="0">
            <a:spAutoFit/>
          </a:bodyPr>
          <a:lstStyle/>
          <a:p>
            <a:pPr marL="342900" lvl="0" indent="-342900">
              <a:buClr>
                <a:srgbClr val="EB9540"/>
              </a:buClr>
              <a:buFont typeface="Arial" panose="020B0604020202020204" pitchFamily="34" charset="0"/>
              <a:buChar char="•"/>
            </a:pPr>
            <a:r>
              <a:rPr lang="en-US" sz="2000" dirty="0"/>
              <a:t>How is the APS professional approaching this case from a stance of cultural humility rather than cultural competence? </a:t>
            </a:r>
            <a:endParaRPr lang="en-US" sz="2000" dirty="0" smtClean="0"/>
          </a:p>
          <a:p>
            <a:pPr marL="342900" lvl="0" indent="-342900">
              <a:buClr>
                <a:srgbClr val="EB9540"/>
              </a:buClr>
              <a:buFont typeface="Arial" panose="020B0604020202020204" pitchFamily="34" charset="0"/>
              <a:buChar char="•"/>
            </a:pPr>
            <a:endParaRPr lang="en-US" sz="2000" dirty="0"/>
          </a:p>
          <a:p>
            <a:pPr marL="342900" lvl="0" indent="-342900">
              <a:buClr>
                <a:srgbClr val="EB9540"/>
              </a:buClr>
              <a:buFont typeface="Arial" panose="020B0604020202020204" pitchFamily="34" charset="0"/>
              <a:buChar char="•"/>
            </a:pPr>
            <a:r>
              <a:rPr lang="en-US" sz="2000" dirty="0"/>
              <a:t>What are some additional ways the APS professional could practice cultural humility? </a:t>
            </a:r>
          </a:p>
        </p:txBody>
      </p:sp>
    </p:spTree>
    <p:extLst>
      <p:ext uri="{BB962C8B-B14F-4D97-AF65-F5344CB8AC3E}">
        <p14:creationId xmlns:p14="http://schemas.microsoft.com/office/powerpoint/2010/main" val="922147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60" y="194703"/>
            <a:ext cx="8229600" cy="857400"/>
          </a:xfrm>
        </p:spPr>
        <p:txBody>
          <a:bodyPr/>
          <a:lstStyle/>
          <a:p>
            <a:r>
              <a:rPr lang="en-US" dirty="0"/>
              <a:t>What is a Culturally-Learned </a:t>
            </a:r>
            <a:r>
              <a:rPr lang="en-US" dirty="0" smtClean="0"/>
              <a:t/>
            </a:r>
            <a:br>
              <a:rPr lang="en-US" dirty="0" smtClean="0"/>
            </a:br>
            <a:r>
              <a:rPr lang="en-US" dirty="0" smtClean="0"/>
              <a:t>Assumption</a:t>
            </a:r>
            <a:r>
              <a:rPr lang="en-US" dirty="0"/>
              <a:t>?</a:t>
            </a:r>
          </a:p>
        </p:txBody>
      </p:sp>
      <p:sp>
        <p:nvSpPr>
          <p:cNvPr id="3" name="Text Placeholder 2"/>
          <p:cNvSpPr>
            <a:spLocks noGrp="1"/>
          </p:cNvSpPr>
          <p:nvPr>
            <p:ph type="body" idx="1"/>
          </p:nvPr>
        </p:nvSpPr>
        <p:spPr>
          <a:xfrm>
            <a:off x="450273" y="1171575"/>
            <a:ext cx="8229600" cy="3394500"/>
          </a:xfrm>
        </p:spPr>
        <p:txBody>
          <a:bodyPr/>
          <a:lstStyle/>
          <a:p>
            <a:pPr>
              <a:buFont typeface="Arial" panose="020B0604020202020204" pitchFamily="34" charset="0"/>
              <a:buChar char="•"/>
            </a:pPr>
            <a:r>
              <a:rPr lang="en-US" dirty="0"/>
              <a:t>Beliefs you have about groups of people who may be different from you.</a:t>
            </a:r>
          </a:p>
          <a:p>
            <a:pPr>
              <a:buFont typeface="Arial" panose="020B0604020202020204" pitchFamily="34" charset="0"/>
              <a:buChar char="•"/>
            </a:pPr>
            <a:r>
              <a:rPr lang="en-US" dirty="0"/>
              <a:t>Often formed by the messages we hear from people around us growing up.</a:t>
            </a:r>
          </a:p>
          <a:p>
            <a:pPr>
              <a:buFont typeface="Arial" panose="020B0604020202020204" pitchFamily="34" charset="0"/>
              <a:buChar char="•"/>
            </a:pPr>
            <a:r>
              <a:rPr lang="en-US" dirty="0"/>
              <a:t>Whether or not you believe these messages now, they do impact our attitudes about people from different </a:t>
            </a:r>
            <a:r>
              <a:rPr lang="en-US" dirty="0" smtClean="0"/>
              <a:t>groups.</a:t>
            </a:r>
          </a:p>
          <a:p>
            <a:pPr>
              <a:buFont typeface="Arial" panose="020B0604020202020204" pitchFamily="34" charset="0"/>
              <a:buChar char="•"/>
            </a:pPr>
            <a:endParaRPr lang="en-US" dirty="0"/>
          </a:p>
          <a:p>
            <a:pPr>
              <a:buFont typeface="Arial" panose="020B0604020202020204" pitchFamily="34" charset="0"/>
              <a:buChar char="•"/>
            </a:pPr>
            <a:r>
              <a:rPr lang="en-US" dirty="0"/>
              <a:t>How does this relate to implicit bias?</a:t>
            </a:r>
            <a:r>
              <a:rPr lang="en-US" b="1" dirty="0"/>
              <a:t> </a:t>
            </a:r>
            <a:endParaRPr lang="en-US" dirty="0"/>
          </a:p>
          <a:p>
            <a:endParaRPr lang="en-US" dirty="0"/>
          </a:p>
          <a:p>
            <a:endParaRPr lang="en-US" dirty="0"/>
          </a:p>
        </p:txBody>
      </p:sp>
    </p:spTree>
    <p:extLst>
      <p:ext uri="{BB962C8B-B14F-4D97-AF65-F5344CB8AC3E}">
        <p14:creationId xmlns:p14="http://schemas.microsoft.com/office/powerpoint/2010/main" val="3650327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Bias</a:t>
            </a:r>
          </a:p>
        </p:txBody>
      </p:sp>
      <p:sp>
        <p:nvSpPr>
          <p:cNvPr id="3" name="Text Placeholder 2"/>
          <p:cNvSpPr>
            <a:spLocks noGrp="1"/>
          </p:cNvSpPr>
          <p:nvPr>
            <p:ph type="body" idx="1"/>
          </p:nvPr>
        </p:nvSpPr>
        <p:spPr>
          <a:xfrm>
            <a:off x="318052" y="841513"/>
            <a:ext cx="8700052" cy="4088296"/>
          </a:xfrm>
        </p:spPr>
        <p:txBody>
          <a:bodyPr/>
          <a:lstStyle/>
          <a:p>
            <a:pPr marL="0" indent="0" algn="ctr">
              <a:buNone/>
            </a:pPr>
            <a:r>
              <a:rPr lang="en-US" dirty="0"/>
              <a:t>“We don’t see things as they are. We see things as we </a:t>
            </a:r>
            <a:r>
              <a:rPr lang="en-US" dirty="0" smtClean="0"/>
              <a:t>are.”- </a:t>
            </a:r>
            <a:r>
              <a:rPr lang="en-US" sz="1400" i="1" dirty="0"/>
              <a:t>Anais Nin</a:t>
            </a:r>
          </a:p>
          <a:p>
            <a:pPr marL="0" indent="0">
              <a:buNone/>
            </a:pPr>
            <a:endParaRPr lang="en-US" dirty="0"/>
          </a:p>
          <a:p>
            <a:pPr marL="0" indent="0">
              <a:buNone/>
            </a:pPr>
            <a:endParaRPr lang="en-US" dirty="0"/>
          </a:p>
          <a:p>
            <a:pPr marL="0" indent="0">
              <a:buNone/>
            </a:pPr>
            <a:endParaRPr lang="en-US" dirty="0"/>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smtClean="0"/>
          </a:p>
          <a:p>
            <a:pPr>
              <a:buFont typeface="Arial" panose="020B0604020202020204" pitchFamily="34" charset="0"/>
              <a:buChar char="•"/>
            </a:pPr>
            <a:r>
              <a:rPr lang="en-US" sz="1800" dirty="0" smtClean="0"/>
              <a:t>Tendency </a:t>
            </a:r>
            <a:r>
              <a:rPr lang="en-US" sz="1800" dirty="0"/>
              <a:t>to judge another person based on one’s own cultural standards. </a:t>
            </a:r>
          </a:p>
          <a:p>
            <a:pPr>
              <a:buFont typeface="Arial" panose="020B0604020202020204" pitchFamily="34" charset="0"/>
              <a:buChar char="•"/>
            </a:pPr>
            <a:r>
              <a:rPr lang="en-US" sz="1800" dirty="0"/>
              <a:t>Culturally learned assumptions may influence individuals to experience a cultural bias.</a:t>
            </a:r>
          </a:p>
          <a:p>
            <a:pPr>
              <a:buFont typeface="Arial" panose="020B0604020202020204" pitchFamily="34" charset="0"/>
              <a:buChar char="•"/>
            </a:pPr>
            <a:r>
              <a:rPr lang="en-US" sz="1800" b="1" dirty="0"/>
              <a:t>We may think that what we believe, and value is appropriate for everyone. </a:t>
            </a:r>
          </a:p>
          <a:p>
            <a:pPr>
              <a:buFont typeface="Arial" panose="020B0604020202020204" pitchFamily="34" charset="0"/>
              <a:buChar char="•"/>
            </a:pPr>
            <a:r>
              <a:rPr lang="en-US" sz="1800" dirty="0"/>
              <a:t>Although all people who provide services are well-meaning and wish to support their clients, they may provide services that are not culturally responsive.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2174" y="1418918"/>
            <a:ext cx="1550504" cy="1557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6" y="1418918"/>
            <a:ext cx="2292626" cy="1526916"/>
          </a:xfrm>
          <a:prstGeom prst="rect">
            <a:avLst/>
          </a:prstGeom>
        </p:spPr>
      </p:pic>
    </p:spTree>
    <p:extLst>
      <p:ext uri="{BB962C8B-B14F-4D97-AF65-F5344CB8AC3E}">
        <p14:creationId xmlns:p14="http://schemas.microsoft.com/office/powerpoint/2010/main" val="6642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Being Culturally Responsive</a:t>
            </a:r>
          </a:p>
        </p:txBody>
      </p:sp>
      <p:sp>
        <p:nvSpPr>
          <p:cNvPr id="3" name="Text Placeholder 2"/>
          <p:cNvSpPr>
            <a:spLocks noGrp="1"/>
          </p:cNvSpPr>
          <p:nvPr>
            <p:ph type="body" idx="1"/>
          </p:nvPr>
        </p:nvSpPr>
        <p:spPr>
          <a:xfrm>
            <a:off x="311425" y="942974"/>
            <a:ext cx="8633791" cy="3953703"/>
          </a:xfrm>
        </p:spPr>
        <p:txBody>
          <a:bodyPr/>
          <a:lstStyle/>
          <a:p>
            <a:pPr>
              <a:buFont typeface="Arial" panose="020B0604020202020204" pitchFamily="34" charset="0"/>
              <a:buChar char="•"/>
            </a:pPr>
            <a:r>
              <a:rPr lang="en-US" dirty="0"/>
              <a:t>Services should be culturally grounded to meet each individual’s unique needs.</a:t>
            </a:r>
          </a:p>
          <a:p>
            <a:pPr>
              <a:buFont typeface="Arial" panose="020B0604020202020204" pitchFamily="34" charset="0"/>
              <a:buChar char="•"/>
            </a:pPr>
            <a:r>
              <a:rPr lang="en-US" dirty="0"/>
              <a:t>Be mindful not to impose your culture, cultural biases, or culturally-learned assumptions on others. </a:t>
            </a:r>
          </a:p>
          <a:p>
            <a:pPr>
              <a:buFont typeface="Arial" panose="020B0604020202020204" pitchFamily="34" charset="0"/>
              <a:buChar char="•"/>
            </a:pPr>
            <a:r>
              <a:rPr lang="en-US" dirty="0"/>
              <a:t>Practice from the perspective that the majority of the people receiving services will have experienced some kind of trauma in their life.</a:t>
            </a:r>
          </a:p>
          <a:p>
            <a:pPr>
              <a:buFont typeface="Arial" panose="020B0604020202020204" pitchFamily="34" charset="0"/>
              <a:buChar char="•"/>
            </a:pPr>
            <a:endParaRPr lang="en-US" dirty="0"/>
          </a:p>
          <a:p>
            <a:pPr>
              <a:buFont typeface="Arial" panose="020B0604020202020204" pitchFamily="34" charset="0"/>
              <a:buChar char="•"/>
            </a:pPr>
            <a:r>
              <a:rPr lang="en-US" dirty="0"/>
              <a:t>Use recovery language-person-centered, hope-filled, non-stigmatizing</a:t>
            </a:r>
          </a:p>
          <a:p>
            <a:pPr lvl="1">
              <a:buFont typeface="Arial" panose="020B0604020202020204" pitchFamily="34" charset="0"/>
              <a:buChar char="•"/>
            </a:pPr>
            <a:r>
              <a:rPr lang="en-US" dirty="0"/>
              <a:t>“How can I address you while we talk today?”</a:t>
            </a:r>
          </a:p>
          <a:p>
            <a:pPr lvl="1">
              <a:buFont typeface="Arial" panose="020B0604020202020204" pitchFamily="34" charset="0"/>
              <a:buChar char="•"/>
            </a:pPr>
            <a:r>
              <a:rPr lang="en-US" dirty="0"/>
              <a:t>Avoid labeling a person by their mental health diagnosis</a:t>
            </a:r>
          </a:p>
          <a:p>
            <a:pPr lvl="1">
              <a:buFont typeface="Arial" panose="020B0604020202020204" pitchFamily="34" charset="0"/>
              <a:buChar char="•"/>
            </a:pPr>
            <a:r>
              <a:rPr lang="en-US" dirty="0"/>
              <a:t>Emphasize abilities, not limitations</a:t>
            </a:r>
          </a:p>
          <a:p>
            <a:pPr marL="0" indent="0">
              <a:buNone/>
            </a:pPr>
            <a:endParaRPr lang="en-US" dirty="0"/>
          </a:p>
          <a:p>
            <a:endParaRPr lang="en-US" dirty="0"/>
          </a:p>
        </p:txBody>
      </p:sp>
    </p:spTree>
    <p:extLst>
      <p:ext uri="{BB962C8B-B14F-4D97-AF65-F5344CB8AC3E}">
        <p14:creationId xmlns:p14="http://schemas.microsoft.com/office/powerpoint/2010/main" val="3185840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Responsiveness in Practice</a:t>
            </a:r>
          </a:p>
        </p:txBody>
      </p:sp>
      <p:sp>
        <p:nvSpPr>
          <p:cNvPr id="3" name="Text Placeholder 2"/>
          <p:cNvSpPr>
            <a:spLocks noGrp="1"/>
          </p:cNvSpPr>
          <p:nvPr>
            <p:ph type="body" idx="1"/>
          </p:nvPr>
        </p:nvSpPr>
        <p:spPr>
          <a:xfrm>
            <a:off x="221673" y="963756"/>
            <a:ext cx="5999018" cy="4010025"/>
          </a:xfrm>
        </p:spPr>
        <p:txBody>
          <a:bodyPr/>
          <a:lstStyle/>
          <a:p>
            <a:pPr marL="0" indent="0">
              <a:buNone/>
            </a:pPr>
            <a:r>
              <a:rPr lang="en-US" dirty="0"/>
              <a:t>Case Example #</a:t>
            </a:r>
            <a:r>
              <a:rPr lang="en-US" dirty="0" smtClean="0"/>
              <a:t>4</a:t>
            </a:r>
            <a:endParaRPr lang="en-US" dirty="0"/>
          </a:p>
          <a:p>
            <a:pPr>
              <a:buFont typeface="Arial" panose="020B0604020202020204" pitchFamily="34" charset="0"/>
              <a:buChar char="•"/>
            </a:pPr>
            <a:r>
              <a:rPr lang="en-US" dirty="0"/>
              <a:t>For </a:t>
            </a:r>
            <a:r>
              <a:rPr lang="en-US" dirty="0" err="1"/>
              <a:t>Mahvash</a:t>
            </a:r>
            <a:r>
              <a:rPr lang="en-US" dirty="0"/>
              <a:t> to provide culturally responsive services, what does she need to be mindful of and why? </a:t>
            </a:r>
          </a:p>
          <a:p>
            <a:pPr>
              <a:buFont typeface="Arial" panose="020B0604020202020204" pitchFamily="34" charset="0"/>
              <a:buChar char="•"/>
            </a:pPr>
            <a:endParaRPr lang="en-US" dirty="0"/>
          </a:p>
          <a:p>
            <a:pPr>
              <a:buFont typeface="Arial" panose="020B0604020202020204" pitchFamily="34" charset="0"/>
              <a:buChar char="•"/>
            </a:pPr>
            <a:r>
              <a:rPr lang="en-US" dirty="0"/>
              <a:t>From the client’s perspective, what could be </a:t>
            </a:r>
            <a:r>
              <a:rPr lang="en-US" dirty="0" smtClean="0"/>
              <a:t>some potential </a:t>
            </a:r>
            <a:r>
              <a:rPr lang="en-US" dirty="0"/>
              <a:t>barriers to him being open to </a:t>
            </a:r>
            <a:r>
              <a:rPr lang="en-US" dirty="0" smtClean="0"/>
              <a:t>                                 receiving </a:t>
            </a:r>
            <a:r>
              <a:rPr lang="en-US" dirty="0"/>
              <a:t>services? What might the </a:t>
            </a:r>
            <a:r>
              <a:rPr lang="en-US" dirty="0" smtClean="0"/>
              <a:t>client view </a:t>
            </a:r>
            <a:r>
              <a:rPr lang="en-US" dirty="0"/>
              <a:t>as positive in this interaction?</a:t>
            </a:r>
          </a:p>
          <a:p>
            <a:pPr>
              <a:buFont typeface="Arial" panose="020B0604020202020204" pitchFamily="34" charset="0"/>
              <a:buChar char="•"/>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6780" y="2512699"/>
            <a:ext cx="2962213" cy="1976173"/>
          </a:xfrm>
          <a:prstGeom prst="rect">
            <a:avLst/>
          </a:prstGeom>
        </p:spPr>
      </p:pic>
    </p:spTree>
    <p:extLst>
      <p:ext uri="{BB962C8B-B14F-4D97-AF65-F5344CB8AC3E}">
        <p14:creationId xmlns:p14="http://schemas.microsoft.com/office/powerpoint/2010/main" val="1395120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Tying it All Together</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3505947395"/>
              </p:ext>
            </p:extLst>
          </p:nvPr>
        </p:nvGraphicFramePr>
        <p:xfrm>
          <a:off x="925880" y="899703"/>
          <a:ext cx="6715539" cy="387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45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APS </a:t>
            </a:r>
            <a:r>
              <a:rPr lang="en-US" dirty="0" smtClean="0"/>
              <a:t>Core Competencies</a:t>
            </a:r>
            <a:endParaRPr lang="en-US" dirty="0"/>
          </a:p>
        </p:txBody>
      </p:sp>
      <p:sp>
        <p:nvSpPr>
          <p:cNvPr id="3" name="Text Placeholder 2"/>
          <p:cNvSpPr>
            <a:spLocks noGrp="1"/>
          </p:cNvSpPr>
          <p:nvPr>
            <p:ph type="body" idx="1"/>
          </p:nvPr>
        </p:nvSpPr>
        <p:spPr/>
        <p:txBody>
          <a:bodyPr/>
          <a:lstStyle/>
          <a:p>
            <a:endParaRPr lang="en-US" dirty="0" smtClean="0">
              <a:solidFill>
                <a:schemeClr val="tx2">
                  <a:lumMod val="50000"/>
                </a:schemeClr>
              </a:solidFill>
            </a:endParaRPr>
          </a:p>
          <a:p>
            <a:pPr>
              <a:buFont typeface="Arial" panose="020B0604020202020204" pitchFamily="34" charset="0"/>
              <a:buChar char="•"/>
            </a:pPr>
            <a:r>
              <a:rPr lang="en-US" dirty="0" smtClean="0"/>
              <a:t>There </a:t>
            </a:r>
            <a:r>
              <a:rPr lang="en-US" dirty="0"/>
              <a:t>are </a:t>
            </a:r>
            <a:r>
              <a:rPr lang="en-US" sz="2800" dirty="0" smtClean="0">
                <a:ln w="12700">
                  <a:noFill/>
                  <a:prstDash val="solid"/>
                </a:ln>
              </a:rPr>
              <a:t>23</a:t>
            </a:r>
            <a:r>
              <a:rPr lang="en-US" dirty="0" smtClean="0"/>
              <a:t> </a:t>
            </a:r>
            <a:r>
              <a:rPr lang="en-US" dirty="0"/>
              <a:t>modules in the Adult Protective Services (APS) Core </a:t>
            </a:r>
            <a:r>
              <a:rPr lang="en-US" dirty="0" smtClean="0"/>
              <a:t>Competencies </a:t>
            </a:r>
            <a:r>
              <a:rPr lang="en-US" dirty="0"/>
              <a:t>identified by NAPSA.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948" y="2408582"/>
            <a:ext cx="3102717" cy="2076621"/>
          </a:xfrm>
          <a:prstGeom prst="rect">
            <a:avLst/>
          </a:prstGeom>
        </p:spPr>
      </p:pic>
    </p:spTree>
    <p:extLst>
      <p:ext uri="{BB962C8B-B14F-4D97-AF65-F5344CB8AC3E}">
        <p14:creationId xmlns:p14="http://schemas.microsoft.com/office/powerpoint/2010/main" val="1265084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Foundational Ethical Principles</a:t>
            </a:r>
          </a:p>
        </p:txBody>
      </p:sp>
      <p:sp>
        <p:nvSpPr>
          <p:cNvPr id="3" name="Text Placeholder 2"/>
          <p:cNvSpPr>
            <a:spLocks noGrp="1"/>
          </p:cNvSpPr>
          <p:nvPr>
            <p:ph type="body" idx="1"/>
          </p:nvPr>
        </p:nvSpPr>
        <p:spPr>
          <a:xfrm>
            <a:off x="457200" y="942975"/>
            <a:ext cx="8229600" cy="3834434"/>
          </a:xfrm>
        </p:spPr>
        <p:txBody>
          <a:bodyPr/>
          <a:lstStyle/>
          <a:p>
            <a:pPr marL="0" indent="0">
              <a:spcBef>
                <a:spcPts val="0"/>
              </a:spcBef>
              <a:buNone/>
            </a:pPr>
            <a:r>
              <a:rPr lang="en-US" dirty="0"/>
              <a:t>Earlier we reviewed </a:t>
            </a:r>
            <a:r>
              <a:rPr lang="en-US" dirty="0" smtClean="0"/>
              <a:t>7 </a:t>
            </a:r>
            <a:r>
              <a:rPr lang="en-US" dirty="0"/>
              <a:t>ethical concepts</a:t>
            </a:r>
            <a:r>
              <a:rPr lang="en-US" dirty="0" smtClean="0"/>
              <a:t>:</a:t>
            </a:r>
          </a:p>
          <a:p>
            <a:pPr marL="0" indent="0">
              <a:spcBef>
                <a:spcPts val="0"/>
              </a:spcBef>
              <a:buNone/>
            </a:pPr>
            <a:endParaRPr lang="en-US" sz="1100" dirty="0"/>
          </a:p>
          <a:p>
            <a:pPr lvl="0">
              <a:spcBef>
                <a:spcPts val="0"/>
              </a:spcBef>
              <a:buFont typeface="Arial" panose="020B0604020202020204" pitchFamily="34" charset="0"/>
              <a:buChar char="•"/>
            </a:pPr>
            <a:r>
              <a:rPr lang="en-US" dirty="0"/>
              <a:t>Autonomy</a:t>
            </a:r>
          </a:p>
          <a:p>
            <a:pPr lvl="0">
              <a:spcBef>
                <a:spcPts val="0"/>
              </a:spcBef>
              <a:buFont typeface="Arial" panose="020B0604020202020204" pitchFamily="34" charset="0"/>
              <a:buChar char="•"/>
            </a:pPr>
            <a:r>
              <a:rPr lang="en-US" dirty="0"/>
              <a:t>Beneficence</a:t>
            </a:r>
          </a:p>
          <a:p>
            <a:pPr lvl="0">
              <a:spcBef>
                <a:spcPts val="0"/>
              </a:spcBef>
              <a:buFont typeface="Arial" panose="020B0604020202020204" pitchFamily="34" charset="0"/>
              <a:buChar char="•"/>
            </a:pPr>
            <a:r>
              <a:rPr lang="en-US" dirty="0" err="1"/>
              <a:t>Nonmaleficence</a:t>
            </a:r>
            <a:endParaRPr lang="en-US" dirty="0"/>
          </a:p>
          <a:p>
            <a:pPr lvl="0">
              <a:spcBef>
                <a:spcPts val="0"/>
              </a:spcBef>
              <a:buFont typeface="Arial" panose="020B0604020202020204" pitchFamily="34" charset="0"/>
              <a:buChar char="•"/>
            </a:pPr>
            <a:r>
              <a:rPr lang="en-US" dirty="0"/>
              <a:t>Privacy</a:t>
            </a:r>
          </a:p>
          <a:p>
            <a:pPr lvl="0">
              <a:spcBef>
                <a:spcPts val="0"/>
              </a:spcBef>
              <a:buFont typeface="Arial" panose="020B0604020202020204" pitchFamily="34" charset="0"/>
              <a:buChar char="•"/>
            </a:pPr>
            <a:r>
              <a:rPr lang="en-US" dirty="0"/>
              <a:t>Fidelity</a:t>
            </a:r>
          </a:p>
          <a:p>
            <a:pPr lvl="0">
              <a:spcBef>
                <a:spcPts val="0"/>
              </a:spcBef>
              <a:buFont typeface="Arial" panose="020B0604020202020204" pitchFamily="34" charset="0"/>
              <a:buChar char="•"/>
            </a:pPr>
            <a:r>
              <a:rPr lang="en-US" dirty="0"/>
              <a:t>Accountability</a:t>
            </a:r>
          </a:p>
          <a:p>
            <a:pPr lvl="0">
              <a:spcBef>
                <a:spcPts val="0"/>
              </a:spcBef>
              <a:buFont typeface="Arial" panose="020B0604020202020204" pitchFamily="34" charset="0"/>
              <a:buChar char="•"/>
            </a:pPr>
            <a:r>
              <a:rPr lang="en-US" dirty="0"/>
              <a:t>Justice</a:t>
            </a:r>
          </a:p>
          <a:p>
            <a:pPr lvl="0">
              <a:spcBef>
                <a:spcPts val="0"/>
              </a:spcBef>
              <a:buFont typeface="Arial" panose="020B0604020202020204" pitchFamily="34" charset="0"/>
              <a:buChar char="•"/>
            </a:pPr>
            <a:endParaRPr lang="en-US" dirty="0"/>
          </a:p>
          <a:p>
            <a:pPr>
              <a:spcBef>
                <a:spcPts val="0"/>
              </a:spcBef>
              <a:buFont typeface="Arial" panose="020B0604020202020204" pitchFamily="34" charset="0"/>
              <a:buChar char="•"/>
            </a:pPr>
            <a:r>
              <a:rPr lang="en-US" dirty="0"/>
              <a:t>All </a:t>
            </a:r>
            <a:r>
              <a:rPr lang="en-US" dirty="0" smtClean="0"/>
              <a:t>7 </a:t>
            </a:r>
            <a:r>
              <a:rPr lang="en-US" dirty="0"/>
              <a:t>ethical principles should be considered in culturally responsive practice with clients. </a:t>
            </a:r>
          </a:p>
          <a:p>
            <a:pPr>
              <a:spcBef>
                <a:spcPts val="0"/>
              </a:spcBef>
            </a:pPr>
            <a:endParaRPr lang="en-US" dirty="0"/>
          </a:p>
        </p:txBody>
      </p:sp>
    </p:spTree>
    <p:extLst>
      <p:ext uri="{BB962C8B-B14F-4D97-AF65-F5344CB8AC3E}">
        <p14:creationId xmlns:p14="http://schemas.microsoft.com/office/powerpoint/2010/main" val="9288184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a:t>
            </a:r>
            <a:r>
              <a:rPr lang="en-US" dirty="0" smtClean="0"/>
              <a:t>Responsive </a:t>
            </a:r>
            <a:r>
              <a:rPr lang="en-US" dirty="0"/>
              <a:t>Practice</a:t>
            </a:r>
          </a:p>
        </p:txBody>
      </p:sp>
      <p:sp>
        <p:nvSpPr>
          <p:cNvPr id="3" name="Text Placeholder 2"/>
          <p:cNvSpPr>
            <a:spLocks noGrp="1"/>
          </p:cNvSpPr>
          <p:nvPr>
            <p:ph type="body" idx="1"/>
          </p:nvPr>
        </p:nvSpPr>
        <p:spPr/>
        <p:txBody>
          <a:bodyPr/>
          <a:lstStyle/>
          <a:p>
            <a:pPr lvl="0">
              <a:buFont typeface="Arial" panose="020B0604020202020204" pitchFamily="34" charset="0"/>
              <a:buChar char="•"/>
            </a:pPr>
            <a:r>
              <a:rPr lang="en-US" dirty="0"/>
              <a:t>Understand the </a:t>
            </a:r>
            <a:r>
              <a:rPr lang="en-US" b="1" dirty="0"/>
              <a:t>underlying intent, or purpose, </a:t>
            </a:r>
            <a:r>
              <a:rPr lang="en-US" dirty="0"/>
              <a:t>of the basic ethical principles. </a:t>
            </a:r>
          </a:p>
          <a:p>
            <a:pPr marL="285750" lvl="0" indent="-285750">
              <a:buFont typeface="Arial" panose="020B0604020202020204" pitchFamily="34" charset="0"/>
              <a:buChar char="•"/>
            </a:pPr>
            <a:endParaRPr lang="en-US" sz="1800" dirty="0"/>
          </a:p>
          <a:p>
            <a:pPr lvl="0">
              <a:buFont typeface="Arial" panose="020B0604020202020204" pitchFamily="34" charset="0"/>
              <a:buChar char="•"/>
            </a:pPr>
            <a:r>
              <a:rPr lang="en-US" b="1" dirty="0"/>
              <a:t>Analyze </a:t>
            </a:r>
            <a:r>
              <a:rPr lang="en-US" dirty="0"/>
              <a:t>how the underlying intent of an ethical principle can be applied to each unique client’s situation. </a:t>
            </a:r>
            <a:endParaRPr lang="en-US" sz="1800" dirty="0"/>
          </a:p>
          <a:p>
            <a:pPr>
              <a:buFont typeface="Arial" panose="020B0604020202020204" pitchFamily="34" charset="0"/>
              <a:buChar char="•"/>
            </a:pPr>
            <a:endParaRPr lang="en-US" dirty="0"/>
          </a:p>
          <a:p>
            <a:pPr>
              <a:buFont typeface="Arial" panose="020B0604020202020204" pitchFamily="34" charset="0"/>
              <a:buChar char="•"/>
            </a:pPr>
            <a:r>
              <a:rPr lang="en-US" dirty="0"/>
              <a:t>APS professionals must understand the </a:t>
            </a:r>
            <a:r>
              <a:rPr lang="en-US" b="1" dirty="0"/>
              <a:t>underlying intent </a:t>
            </a:r>
            <a:r>
              <a:rPr lang="en-US" dirty="0"/>
              <a:t>of the ethical principles of APS code and analyze how to apply that purpose in specific cultural situations. </a:t>
            </a:r>
          </a:p>
          <a:p>
            <a:endParaRPr lang="en-US" dirty="0"/>
          </a:p>
          <a:p>
            <a:endParaRPr lang="en-US" dirty="0"/>
          </a:p>
        </p:txBody>
      </p:sp>
    </p:spTree>
    <p:extLst>
      <p:ext uri="{BB962C8B-B14F-4D97-AF65-F5344CB8AC3E}">
        <p14:creationId xmlns:p14="http://schemas.microsoft.com/office/powerpoint/2010/main" val="809816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Autonomy and Beneficence</a:t>
            </a:r>
          </a:p>
        </p:txBody>
      </p:sp>
      <p:sp>
        <p:nvSpPr>
          <p:cNvPr id="3" name="Text Placeholder 2"/>
          <p:cNvSpPr>
            <a:spLocks noGrp="1"/>
          </p:cNvSpPr>
          <p:nvPr>
            <p:ph type="body" idx="1"/>
          </p:nvPr>
        </p:nvSpPr>
        <p:spPr/>
        <p:txBody>
          <a:bodyPr/>
          <a:lstStyle/>
          <a:p>
            <a:pPr lvl="0">
              <a:buFont typeface="Arial" panose="020B0604020202020204" pitchFamily="34" charset="0"/>
              <a:buChar char="•"/>
            </a:pPr>
            <a:r>
              <a:rPr lang="en-US" b="1" dirty="0"/>
              <a:t>Autonomy</a:t>
            </a:r>
          </a:p>
          <a:p>
            <a:pPr lvl="1">
              <a:buFont typeface="Arial" panose="020B0604020202020204" pitchFamily="34" charset="0"/>
              <a:buChar char="•"/>
            </a:pPr>
            <a:r>
              <a:rPr lang="en-US" b="1" dirty="0"/>
              <a:t>Underlying intent </a:t>
            </a:r>
            <a:r>
              <a:rPr lang="en-US" dirty="0"/>
              <a:t>is respect for persons and communities. </a:t>
            </a:r>
            <a:endParaRPr lang="en-US" sz="2000" dirty="0"/>
          </a:p>
          <a:p>
            <a:pPr lvl="1">
              <a:buFont typeface="Arial" panose="020B0604020202020204" pitchFamily="34" charset="0"/>
              <a:buChar char="•"/>
            </a:pPr>
            <a:r>
              <a:rPr lang="en-US" b="1" dirty="0"/>
              <a:t>Key cultural questions: </a:t>
            </a:r>
            <a:r>
              <a:rPr lang="en-US" dirty="0"/>
              <a:t>Who is the fundamental decision-making unit? How does accountability work in this culture? What does dignity and respect for older and disabled adults look like in this culture?</a:t>
            </a:r>
          </a:p>
          <a:p>
            <a:pPr lvl="0">
              <a:buFont typeface="Arial" panose="020B0604020202020204" pitchFamily="34" charset="0"/>
              <a:buChar char="•"/>
            </a:pPr>
            <a:endParaRPr lang="en-US" b="1" dirty="0"/>
          </a:p>
          <a:p>
            <a:pPr lvl="0">
              <a:buFont typeface="Arial" panose="020B0604020202020204" pitchFamily="34" charset="0"/>
              <a:buChar char="•"/>
            </a:pPr>
            <a:r>
              <a:rPr lang="en-US" b="1" dirty="0"/>
              <a:t>Beneficence</a:t>
            </a:r>
            <a:r>
              <a:rPr lang="en-US" dirty="0"/>
              <a:t> </a:t>
            </a:r>
            <a:endParaRPr lang="en-US" sz="2800" dirty="0"/>
          </a:p>
          <a:p>
            <a:pPr lvl="1">
              <a:buFont typeface="Arial" panose="020B0604020202020204" pitchFamily="34" charset="0"/>
              <a:buChar char="•"/>
            </a:pPr>
            <a:r>
              <a:rPr lang="en-US" b="1" dirty="0"/>
              <a:t>Underlying intent </a:t>
            </a:r>
            <a:r>
              <a:rPr lang="en-US" dirty="0"/>
              <a:t>is to create more good than harm. </a:t>
            </a:r>
            <a:endParaRPr lang="en-US" sz="2400" dirty="0"/>
          </a:p>
          <a:p>
            <a:pPr lvl="1">
              <a:buFont typeface="Arial" panose="020B0604020202020204" pitchFamily="34" charset="0"/>
              <a:buChar char="•"/>
            </a:pPr>
            <a:r>
              <a:rPr lang="en-US" b="1" dirty="0"/>
              <a:t>Key cultural questions: </a:t>
            </a:r>
            <a:r>
              <a:rPr lang="en-US" dirty="0"/>
              <a:t>Whose welfare will be promoted in this cultural context? </a:t>
            </a:r>
            <a:endParaRPr lang="en-US" sz="2400" dirty="0"/>
          </a:p>
          <a:p>
            <a:endParaRPr lang="en-US" dirty="0"/>
          </a:p>
        </p:txBody>
      </p:sp>
    </p:spTree>
    <p:extLst>
      <p:ext uri="{BB962C8B-B14F-4D97-AF65-F5344CB8AC3E}">
        <p14:creationId xmlns:p14="http://schemas.microsoft.com/office/powerpoint/2010/main" val="1369770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13" y="194703"/>
            <a:ext cx="8229600" cy="857400"/>
          </a:xfrm>
        </p:spPr>
        <p:txBody>
          <a:bodyPr/>
          <a:lstStyle/>
          <a:p>
            <a:r>
              <a:rPr lang="en-US" dirty="0" smtClean="0"/>
              <a:t>FRAMEWORK - </a:t>
            </a:r>
            <a:r>
              <a:rPr lang="en-US" dirty="0"/>
              <a:t>Ethical and Culturally </a:t>
            </a:r>
            <a:br>
              <a:rPr lang="en-US" dirty="0"/>
            </a:br>
            <a:r>
              <a:rPr lang="en-US" dirty="0"/>
              <a:t>Responsive Decision-Making</a:t>
            </a:r>
          </a:p>
        </p:txBody>
      </p:sp>
      <p:sp>
        <p:nvSpPr>
          <p:cNvPr id="3" name="Text Placeholder 2"/>
          <p:cNvSpPr>
            <a:spLocks noGrp="1"/>
          </p:cNvSpPr>
          <p:nvPr>
            <p:ph type="body" idx="1"/>
          </p:nvPr>
        </p:nvSpPr>
        <p:spPr>
          <a:xfrm>
            <a:off x="443346" y="1254703"/>
            <a:ext cx="8229600" cy="3394500"/>
          </a:xfrm>
        </p:spPr>
        <p:txBody>
          <a:bodyPr/>
          <a:lstStyle/>
          <a:p>
            <a:pPr marL="0" indent="0" eaLnBrk="1" hangingPunct="1">
              <a:buNone/>
            </a:pPr>
            <a:r>
              <a:rPr lang="en-US" dirty="0"/>
              <a:t>Making ethical and culturally responsive decisions in APS Practice encompasses several steps. </a:t>
            </a:r>
          </a:p>
          <a:p>
            <a:pPr marL="0" indent="0" eaLnBrk="1" hangingPunct="1">
              <a:buNone/>
            </a:pPr>
            <a:endParaRPr lang="en-US" dirty="0"/>
          </a:p>
          <a:p>
            <a:pPr marL="7620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624" y="2085038"/>
            <a:ext cx="3759020" cy="2507744"/>
          </a:xfrm>
          <a:prstGeom prst="rect">
            <a:avLst/>
          </a:prstGeom>
        </p:spPr>
      </p:pic>
    </p:spTree>
    <p:extLst>
      <p:ext uri="{BB962C8B-B14F-4D97-AF65-F5344CB8AC3E}">
        <p14:creationId xmlns:p14="http://schemas.microsoft.com/office/powerpoint/2010/main" val="2470165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04" y="229067"/>
            <a:ext cx="8229600" cy="857400"/>
          </a:xfrm>
        </p:spPr>
        <p:txBody>
          <a:bodyPr/>
          <a:lstStyle/>
          <a:p>
            <a:r>
              <a:rPr lang="en-US" dirty="0"/>
              <a:t>FRAMEWORK: Assess the </a:t>
            </a:r>
            <a:r>
              <a:rPr lang="en-US" dirty="0" smtClean="0"/>
              <a:t>Needs </a:t>
            </a:r>
            <a:r>
              <a:rPr lang="en-US" dirty="0"/>
              <a:t>and </a:t>
            </a:r>
            <a:r>
              <a:rPr lang="en-US" dirty="0" smtClean="0"/>
              <a:t/>
            </a:r>
            <a:br>
              <a:rPr lang="en-US" dirty="0" smtClean="0"/>
            </a:br>
            <a:r>
              <a:rPr lang="en-US" dirty="0" smtClean="0"/>
              <a:t>Strengths </a:t>
            </a:r>
            <a:r>
              <a:rPr lang="en-US" dirty="0"/>
              <a:t>of the Client</a:t>
            </a:r>
          </a:p>
        </p:txBody>
      </p:sp>
      <p:sp>
        <p:nvSpPr>
          <p:cNvPr id="3" name="Text Placeholder 2"/>
          <p:cNvSpPr>
            <a:spLocks noGrp="1"/>
          </p:cNvSpPr>
          <p:nvPr>
            <p:ph type="body" idx="1"/>
          </p:nvPr>
        </p:nvSpPr>
        <p:spPr>
          <a:xfrm>
            <a:off x="457200" y="1148381"/>
            <a:ext cx="4862945" cy="3589874"/>
          </a:xfrm>
        </p:spPr>
        <p:txBody>
          <a:bodyPr/>
          <a:lstStyle/>
          <a:p>
            <a:pPr eaLnBrk="1" hangingPunct="1">
              <a:lnSpc>
                <a:spcPct val="90000"/>
              </a:lnSpc>
              <a:buFont typeface="Arial" panose="020B0604020202020204" pitchFamily="34" charset="0"/>
              <a:buChar char="•"/>
            </a:pPr>
            <a:r>
              <a:rPr lang="en-US" dirty="0"/>
              <a:t>Examine it from all sides.</a:t>
            </a:r>
          </a:p>
          <a:p>
            <a:pPr eaLnBrk="1" hangingPunct="1">
              <a:lnSpc>
                <a:spcPct val="90000"/>
              </a:lnSpc>
              <a:buFont typeface="Arial" panose="020B0604020202020204" pitchFamily="34" charset="0"/>
              <a:buChar char="•"/>
            </a:pPr>
            <a:r>
              <a:rPr lang="en-US" dirty="0"/>
              <a:t>Collect information and facts</a:t>
            </a:r>
          </a:p>
          <a:p>
            <a:pPr lvl="1">
              <a:lnSpc>
                <a:spcPct val="90000"/>
              </a:lnSpc>
              <a:buFont typeface="Arial" panose="020B0604020202020204" pitchFamily="34" charset="0"/>
              <a:buChar char="•"/>
            </a:pPr>
            <a:r>
              <a:rPr lang="en-US" dirty="0"/>
              <a:t>Evaluate all sources of information.</a:t>
            </a:r>
          </a:p>
          <a:p>
            <a:pPr lvl="1">
              <a:lnSpc>
                <a:spcPct val="90000"/>
              </a:lnSpc>
              <a:buFont typeface="Arial" panose="020B0604020202020204" pitchFamily="34" charset="0"/>
              <a:buChar char="•"/>
            </a:pPr>
            <a:r>
              <a:rPr lang="en-US" dirty="0"/>
              <a:t>Identify different cultural interpretations of facts.</a:t>
            </a:r>
          </a:p>
          <a:p>
            <a:pPr eaLnBrk="1" hangingPunct="1">
              <a:lnSpc>
                <a:spcPct val="90000"/>
              </a:lnSpc>
              <a:buFont typeface="Arial" panose="020B0604020202020204" pitchFamily="34" charset="0"/>
              <a:buChar char="•"/>
            </a:pPr>
            <a:r>
              <a:rPr lang="en-US" dirty="0"/>
              <a:t>Separate facts from opinions, beliefs, theories held by all.</a:t>
            </a:r>
          </a:p>
          <a:p>
            <a:pPr>
              <a:lnSpc>
                <a:spcPct val="90000"/>
              </a:lnSpc>
              <a:buFont typeface="Arial" panose="020B0604020202020204" pitchFamily="34" charset="0"/>
              <a:buChar char="•"/>
            </a:pPr>
            <a:r>
              <a:rPr lang="en-US" dirty="0"/>
              <a:t>Consider intersectionality and cultural factors.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3273" y="1578133"/>
            <a:ext cx="3214405" cy="2583049"/>
          </a:xfrm>
          <a:prstGeom prst="rect">
            <a:avLst/>
          </a:prstGeom>
        </p:spPr>
      </p:pic>
    </p:spTree>
    <p:extLst>
      <p:ext uri="{BB962C8B-B14F-4D97-AF65-F5344CB8AC3E}">
        <p14:creationId xmlns:p14="http://schemas.microsoft.com/office/powerpoint/2010/main" val="3631371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77" y="97721"/>
            <a:ext cx="8229600" cy="857400"/>
          </a:xfrm>
        </p:spPr>
        <p:txBody>
          <a:bodyPr/>
          <a:lstStyle/>
          <a:p>
            <a:r>
              <a:rPr lang="en-US" dirty="0"/>
              <a:t>FRAMEWORK: Identify </a:t>
            </a:r>
            <a:r>
              <a:rPr lang="en-US" dirty="0" smtClean="0"/>
              <a:t>Stakeholders</a:t>
            </a:r>
            <a:endParaRPr lang="en-US" dirty="0"/>
          </a:p>
        </p:txBody>
      </p:sp>
      <p:sp>
        <p:nvSpPr>
          <p:cNvPr id="3" name="Text Placeholder 2"/>
          <p:cNvSpPr>
            <a:spLocks noGrp="1"/>
          </p:cNvSpPr>
          <p:nvPr>
            <p:ph type="body" idx="1"/>
          </p:nvPr>
        </p:nvSpPr>
        <p:spPr>
          <a:xfrm>
            <a:off x="463826" y="1201379"/>
            <a:ext cx="5486400" cy="3394500"/>
          </a:xfrm>
        </p:spPr>
        <p:txBody>
          <a:bodyPr/>
          <a:lstStyle/>
          <a:p>
            <a:pPr eaLnBrk="1" hangingPunct="1">
              <a:lnSpc>
                <a:spcPct val="90000"/>
              </a:lnSpc>
              <a:buFont typeface="Arial" panose="020B0604020202020204" pitchFamily="34" charset="0"/>
              <a:buChar char="•"/>
            </a:pPr>
            <a:r>
              <a:rPr lang="en-US" dirty="0"/>
              <a:t>Take into account the individuals, families, communities and agencies that are involved in the situation.</a:t>
            </a:r>
          </a:p>
          <a:p>
            <a:pPr eaLnBrk="1" hangingPunct="1">
              <a:lnSpc>
                <a:spcPct val="90000"/>
              </a:lnSpc>
              <a:buFont typeface="Arial" panose="020B0604020202020204" pitchFamily="34" charset="0"/>
              <a:buChar char="•"/>
            </a:pPr>
            <a:r>
              <a:rPr lang="en-US" dirty="0"/>
              <a:t>Identify stakeholder’s strengths and resilience.</a:t>
            </a:r>
          </a:p>
          <a:p>
            <a:pPr eaLnBrk="1" hangingPunct="1">
              <a:lnSpc>
                <a:spcPct val="90000"/>
              </a:lnSpc>
              <a:buFont typeface="Arial" panose="020B0604020202020204" pitchFamily="34" charset="0"/>
              <a:buChar char="•"/>
            </a:pPr>
            <a:r>
              <a:rPr lang="en-US" dirty="0"/>
              <a:t>Assess how the decision(s) may affect them all.</a:t>
            </a:r>
          </a:p>
          <a:p>
            <a:pPr>
              <a:buFont typeface="Arial" panose="020B0604020202020204" pitchFamily="34" charset="0"/>
              <a:buChar char="•"/>
            </a:pP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609406" y="1067652"/>
            <a:ext cx="1530626" cy="3661954"/>
          </a:xfrm>
          <a:prstGeom prst="rect">
            <a:avLst/>
          </a:prstGeom>
          <a:ln>
            <a:solidFill>
              <a:schemeClr val="accent6">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12338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50" y="201630"/>
            <a:ext cx="8229600" cy="857400"/>
          </a:xfrm>
        </p:spPr>
        <p:txBody>
          <a:bodyPr/>
          <a:lstStyle/>
          <a:p>
            <a:r>
              <a:rPr lang="en-US" dirty="0"/>
              <a:t>FRAMEWORK: Identify Relevant </a:t>
            </a:r>
            <a:r>
              <a:rPr lang="en-US" dirty="0" smtClean="0"/>
              <a:t/>
            </a:r>
            <a:br>
              <a:rPr lang="en-US" dirty="0" smtClean="0"/>
            </a:br>
            <a:r>
              <a:rPr lang="en-US" dirty="0" smtClean="0"/>
              <a:t>Ethical </a:t>
            </a:r>
            <a:r>
              <a:rPr lang="en-US" dirty="0"/>
              <a:t>Standard </a:t>
            </a:r>
            <a:r>
              <a:rPr lang="en-US" dirty="0" smtClean="0"/>
              <a:t>Involved</a:t>
            </a:r>
            <a:endParaRPr lang="en-US" dirty="0"/>
          </a:p>
        </p:txBody>
      </p:sp>
      <p:sp>
        <p:nvSpPr>
          <p:cNvPr id="3" name="Text Placeholder 2"/>
          <p:cNvSpPr>
            <a:spLocks noGrp="1"/>
          </p:cNvSpPr>
          <p:nvPr>
            <p:ph type="body" idx="1"/>
          </p:nvPr>
        </p:nvSpPr>
        <p:spPr>
          <a:xfrm>
            <a:off x="4002157" y="1340541"/>
            <a:ext cx="4075043" cy="3394500"/>
          </a:xfrm>
        </p:spPr>
        <p:txBody>
          <a:bodyPr/>
          <a:lstStyle/>
          <a:p>
            <a:pPr>
              <a:lnSpc>
                <a:spcPct val="90000"/>
              </a:lnSpc>
              <a:buFont typeface="Arial" panose="020B0604020202020204" pitchFamily="34" charset="0"/>
              <a:buChar char="•"/>
            </a:pPr>
            <a:r>
              <a:rPr lang="en-US" dirty="0"/>
              <a:t>Determine the conflicts and dilemmas presented.</a:t>
            </a:r>
          </a:p>
          <a:p>
            <a:pPr>
              <a:lnSpc>
                <a:spcPct val="90000"/>
              </a:lnSpc>
              <a:buFont typeface="Arial" panose="020B0604020202020204" pitchFamily="34" charset="0"/>
              <a:buChar char="•"/>
            </a:pPr>
            <a:r>
              <a:rPr lang="en-US" dirty="0"/>
              <a:t>Be aware of your personal and professional values.</a:t>
            </a:r>
          </a:p>
          <a:p>
            <a:pPr>
              <a:lnSpc>
                <a:spcPct val="90000"/>
              </a:lnSpc>
              <a:buFont typeface="Arial" panose="020B0604020202020204" pitchFamily="34" charset="0"/>
              <a:buChar char="•"/>
            </a:pPr>
            <a:r>
              <a:rPr lang="en-US" dirty="0"/>
              <a:t>Consider the values of the stakeholders and how they may perceive the situation.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7166" y="1468945"/>
            <a:ext cx="1874740" cy="2812110"/>
          </a:xfrm>
          <a:prstGeom prst="rect">
            <a:avLst/>
          </a:prstGeom>
          <a:ln>
            <a:solidFill>
              <a:schemeClr val="accent6">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58137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Brainstorm </a:t>
            </a:r>
            <a:r>
              <a:rPr lang="en-US" dirty="0" smtClean="0"/>
              <a:t>Options</a:t>
            </a:r>
            <a:endParaRPr lang="en-US" dirty="0"/>
          </a:p>
        </p:txBody>
      </p:sp>
      <p:sp>
        <p:nvSpPr>
          <p:cNvPr id="3" name="Text Placeholder 2"/>
          <p:cNvSpPr>
            <a:spLocks noGrp="1"/>
          </p:cNvSpPr>
          <p:nvPr>
            <p:ph type="body" idx="1"/>
          </p:nvPr>
        </p:nvSpPr>
        <p:spPr>
          <a:xfrm>
            <a:off x="457200" y="942974"/>
            <a:ext cx="5115339" cy="4053095"/>
          </a:xfrm>
        </p:spPr>
        <p:txBody>
          <a:bodyPr/>
          <a:lstStyle/>
          <a:p>
            <a:pPr eaLnBrk="1" hangingPunct="1">
              <a:buFont typeface="Arial" panose="020B0604020202020204" pitchFamily="34" charset="0"/>
              <a:buChar char="•"/>
            </a:pPr>
            <a:r>
              <a:rPr lang="en-US" dirty="0"/>
              <a:t>Determine benefits and burdens of each possible action for all involved.</a:t>
            </a:r>
          </a:p>
          <a:p>
            <a:pPr eaLnBrk="1" hangingPunct="1">
              <a:buFont typeface="Arial" panose="020B0604020202020204" pitchFamily="34" charset="0"/>
              <a:buChar char="•"/>
            </a:pPr>
            <a:r>
              <a:rPr lang="en-US" dirty="0"/>
              <a:t>Eliminate the impractical, inappropriate, illegal.</a:t>
            </a:r>
          </a:p>
          <a:p>
            <a:pPr eaLnBrk="1" hangingPunct="1">
              <a:buFont typeface="Arial" panose="020B0604020202020204" pitchFamily="34" charset="0"/>
              <a:buChar char="•"/>
            </a:pPr>
            <a:r>
              <a:rPr lang="en-US" dirty="0"/>
              <a:t>Obtain stakeholders’ input.</a:t>
            </a:r>
          </a:p>
          <a:p>
            <a:pPr>
              <a:buFont typeface="Arial" panose="020B0604020202020204" pitchFamily="34" charset="0"/>
              <a:buChar char="•"/>
            </a:pPr>
            <a:r>
              <a:rPr lang="en-US" dirty="0"/>
              <a:t>Monitor cultural biases and culturally-learned assumptions.</a:t>
            </a:r>
          </a:p>
          <a:p>
            <a:pPr>
              <a:buFont typeface="Arial" panose="020B0604020202020204" pitchFamily="34" charset="0"/>
              <a:buChar char="•"/>
            </a:pPr>
            <a:r>
              <a:rPr lang="en-US" dirty="0"/>
              <a:t>Practice self-awareness and self-reflection.</a:t>
            </a:r>
          </a:p>
          <a:p>
            <a:pPr eaLnBrk="1" hangingPunct="1">
              <a:buFont typeface="Arial" panose="020B0604020202020204" pitchFamily="34" charset="0"/>
              <a:buChar char="•"/>
            </a:pPr>
            <a:r>
              <a:rPr lang="en-US" dirty="0"/>
              <a:t>Ask for consultation.</a:t>
            </a:r>
          </a:p>
          <a:p>
            <a:pPr eaLnBrk="1" hangingPunct="1"/>
            <a:endParaRPr lang="en-US" dirty="0"/>
          </a:p>
          <a:p>
            <a:endParaRPr lang="en-US" dirty="0"/>
          </a:p>
        </p:txBody>
      </p:sp>
      <p:pic>
        <p:nvPicPr>
          <p:cNvPr id="4" name="Picture 8" descr="C:\Users\HP Compaq\AppData\Local\Microsoft\Windows\Temporary Internet Files\Content.IE5\DT7QQTKC\MC900187587[1].wmf"/>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5304" y="1010478"/>
            <a:ext cx="3139859"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772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24" y="173921"/>
            <a:ext cx="8229600" cy="857400"/>
          </a:xfrm>
        </p:spPr>
        <p:txBody>
          <a:bodyPr/>
          <a:lstStyle/>
          <a:p>
            <a:r>
              <a:rPr lang="en-US" dirty="0"/>
              <a:t>FRAMEWORK: Select </a:t>
            </a:r>
            <a:r>
              <a:rPr lang="en-US" dirty="0" smtClean="0"/>
              <a:t>Most </a:t>
            </a:r>
            <a:br>
              <a:rPr lang="en-US" dirty="0" smtClean="0"/>
            </a:br>
            <a:r>
              <a:rPr lang="en-US" dirty="0" smtClean="0"/>
              <a:t>Appropriate Action</a:t>
            </a:r>
            <a:endParaRPr lang="en-US" dirty="0"/>
          </a:p>
        </p:txBody>
      </p:sp>
      <p:sp>
        <p:nvSpPr>
          <p:cNvPr id="3" name="Text Placeholder 2"/>
          <p:cNvSpPr>
            <a:spLocks noGrp="1"/>
          </p:cNvSpPr>
          <p:nvPr>
            <p:ph type="body" idx="1"/>
          </p:nvPr>
        </p:nvSpPr>
        <p:spPr>
          <a:xfrm>
            <a:off x="417444" y="1188140"/>
            <a:ext cx="3564835" cy="3394500"/>
          </a:xfrm>
        </p:spPr>
        <p:txBody>
          <a:bodyPr/>
          <a:lstStyle/>
          <a:p>
            <a:pPr eaLnBrk="1" hangingPunct="1">
              <a:buFont typeface="Arial" panose="020B0604020202020204" pitchFamily="34" charset="0"/>
              <a:buChar char="•"/>
            </a:pPr>
            <a:r>
              <a:rPr lang="en-US" dirty="0"/>
              <a:t>Find an acceptable balance that meets the challenge.</a:t>
            </a:r>
          </a:p>
          <a:p>
            <a:pPr eaLnBrk="1" hangingPunct="1">
              <a:buFont typeface="Arial" panose="020B0604020202020204" pitchFamily="34" charset="0"/>
              <a:buChar char="•"/>
            </a:pPr>
            <a:r>
              <a:rPr lang="en-US" dirty="0"/>
              <a:t>Look at the long term as well as the immediate fix.</a:t>
            </a:r>
          </a:p>
          <a:p>
            <a:pPr eaLnBrk="1" hangingPunct="1">
              <a:buFont typeface="Arial" panose="020B0604020202020204" pitchFamily="34" charset="0"/>
              <a:buChar char="•"/>
            </a:pPr>
            <a:r>
              <a:rPr lang="en-US" dirty="0"/>
              <a:t>Reduce as much harm as possible to all involved.</a:t>
            </a:r>
          </a:p>
          <a:p>
            <a:pPr eaLnBrk="1" hangingPunct="1">
              <a:buFont typeface="Arial" panose="020B0604020202020204" pitchFamily="34" charset="0"/>
              <a:buChar char="•"/>
            </a:pPr>
            <a:r>
              <a:rPr lang="en-US" dirty="0"/>
              <a:t>Employ culturally responsive approach.</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3551" y="1398105"/>
            <a:ext cx="4300673" cy="2869096"/>
          </a:xfrm>
          <a:prstGeom prst="rect">
            <a:avLst/>
          </a:prstGeom>
        </p:spPr>
      </p:pic>
    </p:spTree>
    <p:extLst>
      <p:ext uri="{BB962C8B-B14F-4D97-AF65-F5344CB8AC3E}">
        <p14:creationId xmlns:p14="http://schemas.microsoft.com/office/powerpoint/2010/main" val="2045444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Evaluate the Action</a:t>
            </a:r>
          </a:p>
        </p:txBody>
      </p:sp>
      <p:sp>
        <p:nvSpPr>
          <p:cNvPr id="3" name="Text Placeholder 2"/>
          <p:cNvSpPr>
            <a:spLocks noGrp="1"/>
          </p:cNvSpPr>
          <p:nvPr>
            <p:ph type="body" idx="1"/>
          </p:nvPr>
        </p:nvSpPr>
        <p:spPr>
          <a:xfrm>
            <a:off x="457200" y="942975"/>
            <a:ext cx="4135582" cy="3802208"/>
          </a:xfrm>
        </p:spPr>
        <p:txBody>
          <a:bodyPr/>
          <a:lstStyle/>
          <a:p>
            <a:pPr eaLnBrk="1" hangingPunct="1">
              <a:buFont typeface="Arial" panose="020B0604020202020204" pitchFamily="34" charset="0"/>
              <a:buChar char="•"/>
            </a:pPr>
            <a:r>
              <a:rPr lang="en-US" dirty="0"/>
              <a:t>Examine values and cultural considerations</a:t>
            </a:r>
            <a:r>
              <a:rPr lang="en-US" dirty="0" smtClean="0"/>
              <a:t>.</a:t>
            </a:r>
          </a:p>
          <a:p>
            <a:pPr eaLnBrk="1" hangingPunct="1">
              <a:buFont typeface="Arial" panose="020B0604020202020204" pitchFamily="34" charset="0"/>
              <a:buChar char="•"/>
            </a:pPr>
            <a:endParaRPr lang="en-US" dirty="0"/>
          </a:p>
          <a:p>
            <a:pPr eaLnBrk="1" hangingPunct="1">
              <a:buFont typeface="Arial" panose="020B0604020202020204" pitchFamily="34" charset="0"/>
              <a:buChar char="•"/>
            </a:pPr>
            <a:r>
              <a:rPr lang="en-US" dirty="0"/>
              <a:t>Put yourself in the situation and see how it feels</a:t>
            </a:r>
            <a:r>
              <a:rPr lang="en-US" dirty="0" smtClean="0"/>
              <a:t>.</a:t>
            </a:r>
          </a:p>
          <a:p>
            <a:pPr eaLnBrk="1" hangingPunct="1">
              <a:buFont typeface="Arial" panose="020B0604020202020204" pitchFamily="34" charset="0"/>
              <a:buChar char="•"/>
            </a:pPr>
            <a:endParaRPr lang="en-US" dirty="0"/>
          </a:p>
          <a:p>
            <a:pPr eaLnBrk="1" hangingPunct="1">
              <a:buFont typeface="Arial" panose="020B0604020202020204" pitchFamily="34" charset="0"/>
              <a:buChar char="•"/>
            </a:pPr>
            <a:r>
              <a:rPr lang="en-US" dirty="0"/>
              <a:t>Run it by your supervisor</a:t>
            </a:r>
            <a:r>
              <a:rPr lang="en-US" dirty="0" smtClean="0"/>
              <a:t>.</a:t>
            </a:r>
          </a:p>
          <a:p>
            <a:pPr eaLnBrk="1" hangingPunct="1">
              <a:buFont typeface="Arial" panose="020B0604020202020204" pitchFamily="34" charset="0"/>
              <a:buChar char="•"/>
            </a:pPr>
            <a:endParaRPr lang="en-US" dirty="0"/>
          </a:p>
          <a:p>
            <a:pPr eaLnBrk="1" hangingPunct="1">
              <a:buFont typeface="Arial" panose="020B0604020202020204" pitchFamily="34" charset="0"/>
              <a:buChar char="•"/>
            </a:pPr>
            <a:r>
              <a:rPr lang="en-US" dirty="0"/>
              <a:t>Imagine the media getting </a:t>
            </a:r>
            <a:r>
              <a:rPr lang="en-US" dirty="0" smtClean="0"/>
              <a:t>hold </a:t>
            </a:r>
            <a:r>
              <a:rPr lang="en-US" dirty="0"/>
              <a:t>of the story: P</a:t>
            </a:r>
            <a:r>
              <a:rPr lang="en-US" dirty="0" smtClean="0"/>
              <a:t>lan </a:t>
            </a:r>
            <a:r>
              <a:rPr lang="en-US" dirty="0"/>
              <a:t>your response.</a:t>
            </a:r>
          </a:p>
          <a:p>
            <a:pPr>
              <a:buFont typeface="Arial" panose="020B0604020202020204" pitchFamily="34"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606" y="1967345"/>
            <a:ext cx="3342060" cy="2225851"/>
          </a:xfrm>
          <a:prstGeom prst="rect">
            <a:avLst/>
          </a:prstGeom>
        </p:spPr>
      </p:pic>
    </p:spTree>
    <p:extLst>
      <p:ext uri="{BB962C8B-B14F-4D97-AF65-F5344CB8AC3E}">
        <p14:creationId xmlns:p14="http://schemas.microsoft.com/office/powerpoint/2010/main" val="3780717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Goals</a:t>
            </a:r>
            <a:endParaRPr lang="en-US" dirty="0"/>
          </a:p>
        </p:txBody>
      </p:sp>
      <p:sp>
        <p:nvSpPr>
          <p:cNvPr id="3" name="Text Placeholder 2"/>
          <p:cNvSpPr>
            <a:spLocks noGrp="1"/>
          </p:cNvSpPr>
          <p:nvPr>
            <p:ph type="body" idx="1"/>
          </p:nvPr>
        </p:nvSpPr>
        <p:spPr/>
        <p:txBody>
          <a:bodyPr/>
          <a:lstStyle/>
          <a:p>
            <a:pPr lvl="0">
              <a:buFont typeface="Arial" panose="020B0604020202020204" pitchFamily="34" charset="0"/>
              <a:buChar char="•"/>
            </a:pPr>
            <a:r>
              <a:rPr lang="en-US" dirty="0"/>
              <a:t>The purpose of this workshop is to enhance self-awareness and ongoing self-reflection of the APS professional in their practice relating to ethical decision-making process in the field. </a:t>
            </a:r>
          </a:p>
          <a:p>
            <a:pPr lvl="0">
              <a:buFont typeface="Arial" panose="020B0604020202020204" pitchFamily="34" charset="0"/>
              <a:buChar char="•"/>
            </a:pPr>
            <a:endParaRPr lang="en-US" dirty="0"/>
          </a:p>
          <a:p>
            <a:pPr lvl="0">
              <a:buFont typeface="Arial" panose="020B0604020202020204" pitchFamily="34" charset="0"/>
              <a:buChar char="•"/>
            </a:pPr>
            <a:r>
              <a:rPr lang="en-US" dirty="0"/>
              <a:t>This workshop will also introduce concepts (implicit bias, intersectionality, power and privilege) that provide a culturally responsive framework for use by the APS professional. </a:t>
            </a:r>
          </a:p>
          <a:p>
            <a:pPr lvl="0">
              <a:buFont typeface="Arial" panose="020B0604020202020204" pitchFamily="34" charset="0"/>
              <a:buChar char="•"/>
            </a:pPr>
            <a:endParaRPr lang="en-US" dirty="0"/>
          </a:p>
          <a:p>
            <a:pPr lvl="0">
              <a:buFont typeface="Arial" panose="020B0604020202020204" pitchFamily="34" charset="0"/>
              <a:buChar char="•"/>
            </a:pPr>
            <a:r>
              <a:rPr lang="en-US" dirty="0"/>
              <a:t>Promote critical thinking, consultation and ongoing assessment of ethical-decision making.</a:t>
            </a:r>
          </a:p>
        </p:txBody>
      </p:sp>
    </p:spTree>
    <p:extLst>
      <p:ext uri="{BB962C8B-B14F-4D97-AF65-F5344CB8AC3E}">
        <p14:creationId xmlns:p14="http://schemas.microsoft.com/office/powerpoint/2010/main" val="18050090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Document the </a:t>
            </a:r>
            <a:r>
              <a:rPr lang="en-US" dirty="0" smtClean="0"/>
              <a:t>Plan </a:t>
            </a:r>
            <a:endParaRPr lang="en-US" dirty="0"/>
          </a:p>
        </p:txBody>
      </p:sp>
      <p:sp>
        <p:nvSpPr>
          <p:cNvPr id="3" name="Text Placeholder 2"/>
          <p:cNvSpPr>
            <a:spLocks noGrp="1"/>
          </p:cNvSpPr>
          <p:nvPr>
            <p:ph type="body" idx="1"/>
          </p:nvPr>
        </p:nvSpPr>
        <p:spPr>
          <a:xfrm>
            <a:off x="457200" y="942975"/>
            <a:ext cx="3737113" cy="3394500"/>
          </a:xfrm>
        </p:spPr>
        <p:txBody>
          <a:bodyPr/>
          <a:lstStyle/>
          <a:p>
            <a:pPr eaLnBrk="1" hangingPunct="1">
              <a:lnSpc>
                <a:spcPct val="90000"/>
              </a:lnSpc>
              <a:buFont typeface="Arial" panose="020B0604020202020204" pitchFamily="34" charset="0"/>
              <a:buChar char="•"/>
            </a:pPr>
            <a:r>
              <a:rPr lang="en-US" dirty="0"/>
              <a:t>Make a systematic </a:t>
            </a:r>
            <a:r>
              <a:rPr lang="en-US" dirty="0" smtClean="0"/>
              <a:t>step-by-step </a:t>
            </a:r>
            <a:r>
              <a:rPr lang="en-US" dirty="0"/>
              <a:t>outline.</a:t>
            </a:r>
          </a:p>
          <a:p>
            <a:pPr eaLnBrk="1" hangingPunct="1">
              <a:lnSpc>
                <a:spcPct val="90000"/>
              </a:lnSpc>
              <a:buFont typeface="Arial" panose="020B0604020202020204" pitchFamily="34" charset="0"/>
              <a:buChar char="•"/>
            </a:pPr>
            <a:r>
              <a:rPr lang="en-US" dirty="0"/>
              <a:t>Plan how you will </a:t>
            </a:r>
            <a:r>
              <a:rPr lang="en-US" dirty="0" smtClean="0"/>
              <a:t>collaborate </a:t>
            </a:r>
            <a:r>
              <a:rPr lang="en-US" dirty="0"/>
              <a:t>with those who disagree with you.</a:t>
            </a:r>
          </a:p>
          <a:p>
            <a:pPr eaLnBrk="1" hangingPunct="1">
              <a:lnSpc>
                <a:spcPct val="90000"/>
              </a:lnSpc>
              <a:buFont typeface="Arial" panose="020B0604020202020204" pitchFamily="34" charset="0"/>
              <a:buChar char="•"/>
            </a:pPr>
            <a:r>
              <a:rPr lang="en-US" dirty="0"/>
              <a:t>Follow up and monitor your plan.</a:t>
            </a:r>
          </a:p>
          <a:p>
            <a:pPr eaLnBrk="1" hangingPunct="1">
              <a:lnSpc>
                <a:spcPct val="90000"/>
              </a:lnSpc>
              <a:buFont typeface="Arial" panose="020B0604020202020204" pitchFamily="34" charset="0"/>
              <a:buChar char="•"/>
            </a:pPr>
            <a:r>
              <a:rPr lang="en-US" dirty="0"/>
              <a:t>Be willing to accept new credible information and change your course of action.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538" y="1355034"/>
            <a:ext cx="4236113" cy="2826026"/>
          </a:xfrm>
          <a:prstGeom prst="rect">
            <a:avLst/>
          </a:prstGeom>
        </p:spPr>
      </p:pic>
    </p:spTree>
    <p:extLst>
      <p:ext uri="{BB962C8B-B14F-4D97-AF65-F5344CB8AC3E}">
        <p14:creationId xmlns:p14="http://schemas.microsoft.com/office/powerpoint/2010/main" val="20614404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485"/>
            <a:ext cx="8229600" cy="857400"/>
          </a:xfrm>
        </p:spPr>
        <p:txBody>
          <a:bodyPr/>
          <a:lstStyle/>
          <a:p>
            <a:r>
              <a:rPr lang="en-US" dirty="0"/>
              <a:t>Making Ethical and Culturally </a:t>
            </a:r>
            <a:r>
              <a:rPr lang="en-US" dirty="0" smtClean="0"/>
              <a:t/>
            </a:r>
            <a:br>
              <a:rPr lang="en-US" dirty="0" smtClean="0"/>
            </a:br>
            <a:r>
              <a:rPr lang="en-US" dirty="0" smtClean="0"/>
              <a:t>Responsive </a:t>
            </a:r>
            <a:r>
              <a:rPr lang="en-US" dirty="0"/>
              <a:t>Decisions</a:t>
            </a:r>
          </a:p>
        </p:txBody>
      </p:sp>
      <p:sp>
        <p:nvSpPr>
          <p:cNvPr id="3" name="Text Placeholder 2"/>
          <p:cNvSpPr>
            <a:spLocks noGrp="1"/>
          </p:cNvSpPr>
          <p:nvPr>
            <p:ph type="body" idx="1"/>
          </p:nvPr>
        </p:nvSpPr>
        <p:spPr>
          <a:xfrm>
            <a:off x="457200" y="1205345"/>
            <a:ext cx="8229600" cy="3132130"/>
          </a:xfrm>
        </p:spPr>
        <p:txBody>
          <a:bodyPr/>
          <a:lstStyle/>
          <a:p>
            <a:pPr marL="76200" indent="0">
              <a:buNone/>
            </a:pPr>
            <a:r>
              <a:rPr lang="en-US" b="1" dirty="0" smtClean="0"/>
              <a:t>Use Case </a:t>
            </a:r>
            <a:r>
              <a:rPr lang="en-US" b="1" dirty="0"/>
              <a:t>Example </a:t>
            </a:r>
            <a:r>
              <a:rPr lang="en-US" b="1" dirty="0" smtClean="0"/>
              <a:t>#</a:t>
            </a:r>
            <a:r>
              <a:rPr lang="en-US" b="1" dirty="0"/>
              <a:t>1</a:t>
            </a:r>
            <a:endParaRPr lang="en-US" b="1" dirty="0" smtClean="0"/>
          </a:p>
          <a:p>
            <a:pPr marL="76200" indent="0">
              <a:buNone/>
            </a:pPr>
            <a:endParaRPr lang="en-US" b="1" dirty="0" smtClean="0"/>
          </a:p>
          <a:p>
            <a:pPr eaLnBrk="1" hangingPunct="1">
              <a:lnSpc>
                <a:spcPct val="90000"/>
              </a:lnSpc>
              <a:buFont typeface="Arial" panose="020B0604020202020204" pitchFamily="34" charset="0"/>
              <a:buChar char="•"/>
            </a:pPr>
            <a:r>
              <a:rPr lang="en-US" dirty="0"/>
              <a:t>Choose a recorder.</a:t>
            </a:r>
          </a:p>
          <a:p>
            <a:pPr eaLnBrk="1" hangingPunct="1">
              <a:lnSpc>
                <a:spcPct val="90000"/>
              </a:lnSpc>
              <a:buFont typeface="Arial" panose="020B0604020202020204" pitchFamily="34" charset="0"/>
              <a:buChar char="•"/>
            </a:pPr>
            <a:r>
              <a:rPr lang="en-US" dirty="0"/>
              <a:t>Use the framework to develop a plan of action.</a:t>
            </a:r>
          </a:p>
          <a:p>
            <a:pPr eaLnBrk="1" hangingPunct="1">
              <a:lnSpc>
                <a:spcPct val="90000"/>
              </a:lnSpc>
              <a:buFont typeface="Arial" panose="020B0604020202020204" pitchFamily="34" charset="0"/>
              <a:buChar char="•"/>
            </a:pPr>
            <a:r>
              <a:rPr lang="en-US" dirty="0"/>
              <a:t>Listen to and respect ideas of all group members (brainstorm).</a:t>
            </a:r>
          </a:p>
          <a:p>
            <a:pPr eaLnBrk="1" hangingPunct="1">
              <a:lnSpc>
                <a:spcPct val="90000"/>
              </a:lnSpc>
              <a:buFont typeface="Arial" panose="020B0604020202020204" pitchFamily="34" charset="0"/>
              <a:buChar char="•"/>
            </a:pPr>
            <a:r>
              <a:rPr lang="en-US" dirty="0"/>
              <a:t>Document your plan in writing.</a:t>
            </a:r>
          </a:p>
          <a:p>
            <a:pPr eaLnBrk="1" hangingPunct="1">
              <a:lnSpc>
                <a:spcPct val="90000"/>
              </a:lnSpc>
              <a:buFont typeface="Arial" panose="020B0604020202020204" pitchFamily="34" charset="0"/>
              <a:buChar char="•"/>
            </a:pPr>
            <a:r>
              <a:rPr lang="en-US" dirty="0"/>
              <a:t>Be prepared to defend it. </a:t>
            </a:r>
          </a:p>
          <a:p>
            <a:pPr marL="76200" indent="0">
              <a:buNone/>
            </a:pPr>
            <a:endParaRPr lang="en-US" dirty="0"/>
          </a:p>
          <a:p>
            <a:endParaRPr lang="en-US" dirty="0"/>
          </a:p>
        </p:txBody>
      </p:sp>
    </p:spTree>
    <p:extLst>
      <p:ext uri="{BB962C8B-B14F-4D97-AF65-F5344CB8AC3E}">
        <p14:creationId xmlns:p14="http://schemas.microsoft.com/office/powerpoint/2010/main" val="36947124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NAPSA</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416" y="352741"/>
            <a:ext cx="3647661" cy="4720503"/>
          </a:xfrm>
          <a:prstGeom prst="rect">
            <a:avLst/>
          </a:prstGeom>
          <a:noFill/>
          <a:ln>
            <a:noFill/>
          </a:ln>
        </p:spPr>
      </p:pic>
    </p:spTree>
    <p:extLst>
      <p:ext uri="{BB962C8B-B14F-4D97-AF65-F5344CB8AC3E}">
        <p14:creationId xmlns:p14="http://schemas.microsoft.com/office/powerpoint/2010/main" val="37188935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Text Placeholder 2"/>
          <p:cNvSpPr>
            <a:spLocks noGrp="1"/>
          </p:cNvSpPr>
          <p:nvPr>
            <p:ph type="body" idx="1"/>
          </p:nvPr>
        </p:nvSpPr>
        <p:spPr>
          <a:xfrm>
            <a:off x="581378" y="1213907"/>
            <a:ext cx="7123289" cy="3476625"/>
          </a:xfrm>
        </p:spPr>
        <p:txBody>
          <a:bodyPr/>
          <a:lstStyle/>
          <a:p>
            <a:pPr marL="76200" indent="0" algn="ctr">
              <a:buNone/>
            </a:pPr>
            <a:r>
              <a:rPr lang="en-US" dirty="0"/>
              <a:t>What is the most important thing you will take from this training that will help you be a more effective APS professional?</a:t>
            </a:r>
          </a:p>
          <a:p>
            <a:endParaRPr lang="en-US" dirty="0"/>
          </a:p>
        </p:txBody>
      </p:sp>
    </p:spTree>
    <p:extLst>
      <p:ext uri="{BB962C8B-B14F-4D97-AF65-F5344CB8AC3E}">
        <p14:creationId xmlns:p14="http://schemas.microsoft.com/office/powerpoint/2010/main" val="748411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Comments</a:t>
            </a:r>
          </a:p>
        </p:txBody>
      </p:sp>
      <p:sp>
        <p:nvSpPr>
          <p:cNvPr id="3" name="Text Placeholder 2"/>
          <p:cNvSpPr>
            <a:spLocks noGrp="1"/>
          </p:cNvSpPr>
          <p:nvPr>
            <p:ph type="body" idx="1"/>
          </p:nvPr>
        </p:nvSpPr>
        <p:spPr>
          <a:xfrm>
            <a:off x="66261" y="696166"/>
            <a:ext cx="8945217" cy="4536334"/>
          </a:xfrm>
        </p:spPr>
        <p:txBody>
          <a:bodyPr/>
          <a:lstStyle/>
          <a:p>
            <a:pPr lvl="0">
              <a:buFont typeface="Arial" panose="020B0604020202020204" pitchFamily="34" charset="0"/>
              <a:buChar char="•"/>
            </a:pPr>
            <a:r>
              <a:rPr lang="en-US" dirty="0"/>
              <a:t>Oftentimes APS work can be an isolating, difficult job.</a:t>
            </a:r>
          </a:p>
          <a:p>
            <a:pPr lvl="0">
              <a:buFont typeface="Arial" panose="020B0604020202020204" pitchFamily="34" charset="0"/>
              <a:buChar char="•"/>
            </a:pPr>
            <a:r>
              <a:rPr lang="en-US" dirty="0"/>
              <a:t>You are </a:t>
            </a:r>
            <a:r>
              <a:rPr lang="en-US" b="1" dirty="0"/>
              <a:t>part of a larger APS family</a:t>
            </a:r>
            <a:r>
              <a:rPr lang="en-US" dirty="0"/>
              <a:t>. There are many avenues of support for line staff, supervisors, and administrators. </a:t>
            </a:r>
          </a:p>
          <a:p>
            <a:pPr lvl="0">
              <a:buFont typeface="Arial" panose="020B0604020202020204" pitchFamily="34" charset="0"/>
              <a:buChar char="•"/>
            </a:pPr>
            <a:r>
              <a:rPr lang="en-US" dirty="0"/>
              <a:t>Become involved with NAPSA</a:t>
            </a:r>
          </a:p>
          <a:p>
            <a:pPr lvl="1">
              <a:buFont typeface="Arial" panose="020B0604020202020204" pitchFamily="34" charset="0"/>
              <a:buChar char="•"/>
            </a:pPr>
            <a:r>
              <a:rPr lang="en-US" dirty="0"/>
              <a:t>As one of its primary goals, NAPSA believes in the </a:t>
            </a:r>
            <a:r>
              <a:rPr lang="en-US" b="1" dirty="0"/>
              <a:t>highest quality training </a:t>
            </a:r>
            <a:r>
              <a:rPr lang="en-US" dirty="0"/>
              <a:t>for APS professionals to provide the knowledge, skills, and self-confidence needed to do this challenging job. </a:t>
            </a:r>
          </a:p>
          <a:p>
            <a:pPr lvl="0">
              <a:buFont typeface="Arial" panose="020B0604020202020204" pitchFamily="34" charset="0"/>
              <a:buChar char="•"/>
            </a:pPr>
            <a:r>
              <a:rPr lang="en-US" dirty="0"/>
              <a:t>Take care of </a:t>
            </a:r>
            <a:r>
              <a:rPr lang="en-US" dirty="0" smtClean="0"/>
              <a:t>yourself!</a:t>
            </a:r>
          </a:p>
          <a:p>
            <a:pPr lvl="1">
              <a:buFont typeface="Arial" panose="020B0604020202020204" pitchFamily="34" charset="0"/>
              <a:buChar char="•"/>
            </a:pPr>
            <a:r>
              <a:rPr lang="en-US" dirty="0" smtClean="0"/>
              <a:t>Engage </a:t>
            </a:r>
            <a:r>
              <a:rPr lang="en-US" dirty="0"/>
              <a:t>in regular self-care, both professional (through peer support, supervision, networking with other agencies, further educational activities) and personally (time for self, stress management, hobbies). </a:t>
            </a:r>
            <a:endParaRPr lang="en-US" b="1" dirty="0"/>
          </a:p>
          <a:p>
            <a:pPr lvl="1">
              <a:buFont typeface="Arial" panose="020B0604020202020204" pitchFamily="34" charset="0"/>
              <a:buChar char="•"/>
            </a:pPr>
            <a:r>
              <a:rPr lang="en-US" b="1" dirty="0" smtClean="0"/>
              <a:t>This </a:t>
            </a:r>
            <a:r>
              <a:rPr lang="en-US" b="1" dirty="0"/>
              <a:t>is critical</a:t>
            </a:r>
            <a:r>
              <a:rPr lang="en-US" dirty="0"/>
              <a:t> for you to have a firm foundation and the professional strength to thrive and provide </a:t>
            </a:r>
            <a:r>
              <a:rPr lang="en-US" dirty="0" smtClean="0"/>
              <a:t>clients </a:t>
            </a:r>
            <a:r>
              <a:rPr lang="en-US" dirty="0"/>
              <a:t>with the support they deserve!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920621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a:t>
            </a:r>
          </a:p>
        </p:txBody>
      </p:sp>
      <p:sp>
        <p:nvSpPr>
          <p:cNvPr id="3" name="Text Placeholder 2"/>
          <p:cNvSpPr>
            <a:spLocks noGrp="1"/>
          </p:cNvSpPr>
          <p:nvPr>
            <p:ph type="body" idx="1"/>
          </p:nvPr>
        </p:nvSpPr>
        <p:spPr/>
        <p:txBody>
          <a:bodyPr/>
          <a:lstStyle/>
          <a:p>
            <a:pPr marL="76200" indent="0" algn="ctr">
              <a:buNone/>
            </a:pPr>
            <a:endParaRPr lang="en-US" sz="3600" dirty="0" smtClean="0">
              <a:solidFill>
                <a:srgbClr val="EB9540"/>
              </a:solidFill>
            </a:endParaRPr>
          </a:p>
          <a:p>
            <a:pPr marL="76200" indent="0" algn="ctr">
              <a:buNone/>
            </a:pPr>
            <a:endParaRPr lang="en-US" sz="3600" dirty="0">
              <a:solidFill>
                <a:srgbClr val="EB9540"/>
              </a:solidFill>
            </a:endParaRPr>
          </a:p>
          <a:p>
            <a:pPr marL="76200" indent="0" algn="ctr">
              <a:buNone/>
            </a:pPr>
            <a:r>
              <a:rPr lang="en-US" sz="3600" dirty="0" smtClean="0">
                <a:solidFill>
                  <a:srgbClr val="EB9540"/>
                </a:solidFill>
              </a:rPr>
              <a:t>Please </a:t>
            </a:r>
            <a:r>
              <a:rPr lang="en-US" sz="3600" dirty="0">
                <a:solidFill>
                  <a:srgbClr val="EB9540"/>
                </a:solidFill>
              </a:rPr>
              <a:t>remember to complete the course evaluation.</a:t>
            </a:r>
          </a:p>
          <a:p>
            <a:endParaRPr lang="en-US" dirty="0"/>
          </a:p>
        </p:txBody>
      </p:sp>
    </p:spTree>
    <p:extLst>
      <p:ext uri="{BB962C8B-B14F-4D97-AF65-F5344CB8AC3E}">
        <p14:creationId xmlns:p14="http://schemas.microsoft.com/office/powerpoint/2010/main" val="9122365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Google Shape;134;p21"/>
          <p:cNvSpPr/>
          <p:nvPr/>
        </p:nvSpPr>
        <p:spPr>
          <a:xfrm>
            <a:off x="130625" y="137000"/>
            <a:ext cx="8886900" cy="3460778"/>
          </a:xfrm>
          <a:prstGeom prst="rect">
            <a:avLst/>
          </a:prstGeom>
          <a:solidFill>
            <a:srgbClr val="F89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8993F"/>
              </a:solidFill>
            </a:endParaRPr>
          </a:p>
        </p:txBody>
      </p:sp>
      <p:sp>
        <p:nvSpPr>
          <p:cNvPr id="135" name="Google Shape;135;p21"/>
          <p:cNvSpPr txBox="1"/>
          <p:nvPr/>
        </p:nvSpPr>
        <p:spPr>
          <a:xfrm>
            <a:off x="953898" y="1267921"/>
            <a:ext cx="7170300" cy="9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dirty="0">
                <a:solidFill>
                  <a:srgbClr val="FFFFFF"/>
                </a:solidFill>
                <a:latin typeface="+mj-lt"/>
                <a:ea typeface="Trebuchet MS"/>
                <a:cs typeface="Trebuchet MS"/>
                <a:sym typeface="Trebuchet MS"/>
              </a:rPr>
              <a:t>Thank You!</a:t>
            </a:r>
          </a:p>
          <a:p>
            <a:pPr marL="0" marR="0" lvl="0" indent="0" algn="ctr" rtl="0">
              <a:spcBef>
                <a:spcPts val="0"/>
              </a:spcBef>
              <a:spcAft>
                <a:spcPts val="0"/>
              </a:spcAft>
              <a:buNone/>
            </a:pPr>
            <a:endParaRPr lang="en-US" sz="1800" dirty="0">
              <a:solidFill>
                <a:srgbClr val="FFFFFF"/>
              </a:solidFill>
              <a:latin typeface="+mj-lt"/>
              <a:ea typeface="Trebuchet MS"/>
              <a:cs typeface="Trebuchet MS"/>
              <a:sym typeface="Trebuchet MS"/>
            </a:endParaRPr>
          </a:p>
        </p:txBody>
      </p:sp>
      <p:pic>
        <p:nvPicPr>
          <p:cNvPr id="9" name="Google Shape;52;p13"/>
          <p:cNvPicPr preferRelativeResize="0"/>
          <p:nvPr/>
        </p:nvPicPr>
        <p:blipFill>
          <a:blip r:embed="rId4">
            <a:alphaModFix/>
          </a:blip>
          <a:stretch>
            <a:fillRect/>
          </a:stretch>
        </p:blipFill>
        <p:spPr>
          <a:xfrm>
            <a:off x="140341" y="3461123"/>
            <a:ext cx="8877184" cy="136655"/>
          </a:xfrm>
          <a:prstGeom prst="rect">
            <a:avLst/>
          </a:prstGeom>
          <a:noFill/>
          <a:ln>
            <a:noFill/>
          </a:ln>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000"/>
                    </a14:imgEffect>
                  </a14:imgLayer>
                </a14:imgProps>
              </a:ext>
              <a:ext uri="{28A0092B-C50C-407E-A947-70E740481C1C}">
                <a14:useLocalDpi xmlns:a14="http://schemas.microsoft.com/office/drawing/2010/main" val="0"/>
              </a:ext>
            </a:extLst>
          </a:blip>
          <a:stretch>
            <a:fillRect/>
          </a:stretch>
        </p:blipFill>
        <p:spPr>
          <a:xfrm>
            <a:off x="7530229" y="299881"/>
            <a:ext cx="1187937" cy="4545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5" y="3909966"/>
            <a:ext cx="2433086" cy="891523"/>
          </a:xfrm>
          <a:prstGeom prst="rect">
            <a:avLst/>
          </a:prstGeom>
        </p:spPr>
      </p:pic>
      <p:sp>
        <p:nvSpPr>
          <p:cNvPr id="3" name="TextBox 2"/>
          <p:cNvSpPr txBox="1"/>
          <p:nvPr/>
        </p:nvSpPr>
        <p:spPr>
          <a:xfrm>
            <a:off x="4251960" y="3742326"/>
            <a:ext cx="2315057" cy="523220"/>
          </a:xfrm>
          <a:prstGeom prst="rect">
            <a:avLst/>
          </a:prstGeom>
          <a:noFill/>
        </p:spPr>
        <p:txBody>
          <a:bodyPr wrap="none" rtlCol="0">
            <a:spAutoFit/>
          </a:bodyPr>
          <a:lstStyle/>
          <a:p>
            <a:r>
              <a:rPr lang="en-US" dirty="0"/>
              <a:t>Follow us on Social Media:</a:t>
            </a:r>
          </a:p>
          <a:p>
            <a:endParaRPr lang="en-US" dirty="0"/>
          </a:p>
        </p:txBody>
      </p:sp>
      <p:sp>
        <p:nvSpPr>
          <p:cNvPr id="8" name="Google Shape;110;p3"/>
          <p:cNvSpPr txBox="1"/>
          <p:nvPr/>
        </p:nvSpPr>
        <p:spPr>
          <a:xfrm>
            <a:off x="7133256" y="4195888"/>
            <a:ext cx="1253066"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sym typeface="Arial"/>
              </a:rPr>
              <a:t>@Acad4ProfExcell</a:t>
            </a:r>
            <a:endParaRPr dirty="0">
              <a:solidFill>
                <a:schemeClr val="tx1"/>
              </a:solidFill>
            </a:endParaRPr>
          </a:p>
        </p:txBody>
      </p:sp>
      <p:sp>
        <p:nvSpPr>
          <p:cNvPr id="10" name="Google Shape;111;p3"/>
          <p:cNvSpPr txBox="1"/>
          <p:nvPr/>
        </p:nvSpPr>
        <p:spPr>
          <a:xfrm>
            <a:off x="4621835" y="4523069"/>
            <a:ext cx="1600198" cy="40011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err="1">
                <a:solidFill>
                  <a:schemeClr val="tx1"/>
                </a:solidFill>
                <a:latin typeface="Arial"/>
                <a:ea typeface="Arial"/>
                <a:cs typeface="Arial"/>
                <a:sym typeface="Arial"/>
              </a:rPr>
              <a:t>sdsu</a:t>
            </a:r>
            <a:r>
              <a:rPr lang="en-US" sz="1000" b="0" i="0" u="none" strike="noStrike" cap="none" dirty="0">
                <a:solidFill>
                  <a:schemeClr val="tx1"/>
                </a:solidFill>
                <a:sym typeface="Arial"/>
              </a:rPr>
              <a:t>-academy-for-professional-excellence/</a:t>
            </a:r>
            <a:endParaRPr dirty="0">
              <a:solidFill>
                <a:schemeClr val="tx1"/>
              </a:solidFill>
            </a:endParaRPr>
          </a:p>
        </p:txBody>
      </p:sp>
      <p:sp>
        <p:nvSpPr>
          <p:cNvPr id="11" name="Google Shape;112;p3"/>
          <p:cNvSpPr txBox="1"/>
          <p:nvPr/>
        </p:nvSpPr>
        <p:spPr>
          <a:xfrm>
            <a:off x="7117968" y="4595226"/>
            <a:ext cx="1600198"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a:solidFill>
                  <a:schemeClr val="tx1"/>
                </a:solidFill>
                <a:sym typeface="Arial"/>
              </a:rPr>
              <a:t>TheAcademySDSU</a:t>
            </a:r>
            <a:endParaRPr dirty="0">
              <a:solidFill>
                <a:schemeClr val="tx1"/>
              </a:solidFill>
            </a:endParaRPr>
          </a:p>
        </p:txBody>
      </p:sp>
      <p:sp>
        <p:nvSpPr>
          <p:cNvPr id="17" name="Google Shape;112;p3"/>
          <p:cNvSpPr txBox="1"/>
          <p:nvPr/>
        </p:nvSpPr>
        <p:spPr>
          <a:xfrm>
            <a:off x="4627913" y="4211291"/>
            <a:ext cx="1600198" cy="246181"/>
          </a:xfrm>
          <a:prstGeom prst="rect">
            <a:avLst/>
          </a:prstGeom>
          <a:noFill/>
          <a:ln>
            <a:noFill/>
          </a:ln>
        </p:spPr>
        <p:txBody>
          <a:bodyPr spcFirstLastPara="1" wrap="square" lIns="91425" tIns="45700" rIns="91425" bIns="45700" anchor="t" anchorCtr="0">
            <a:spAutoFit/>
          </a:bodyPr>
          <a:lstStyle/>
          <a:p>
            <a:pPr lvl="0"/>
            <a:r>
              <a:rPr lang="en-US" sz="1000" b="0" i="0" u="none" strike="noStrike" cap="none" dirty="0">
                <a:solidFill>
                  <a:schemeClr val="tx1"/>
                </a:solidFill>
                <a:latin typeface="Arial"/>
                <a:ea typeface="Arial"/>
                <a:cs typeface="Arial"/>
                <a:sym typeface="Arial"/>
              </a:rPr>
              <a:t>@</a:t>
            </a:r>
            <a:r>
              <a:rPr lang="en-US" sz="1000" dirty="0">
                <a:solidFill>
                  <a:schemeClr val="tx1"/>
                </a:solidFill>
              </a:rPr>
              <a:t>SDSUAcademy</a:t>
            </a:r>
            <a:endParaRPr dirty="0">
              <a:solidFill>
                <a:schemeClr val="tx1"/>
              </a:solidFill>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509" y="4165304"/>
            <a:ext cx="320040" cy="32004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3509" y="4580681"/>
            <a:ext cx="320040" cy="32004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4302" y="4178512"/>
            <a:ext cx="320040" cy="32004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6813" y="4596369"/>
            <a:ext cx="319420" cy="319420"/>
          </a:xfrm>
          <a:prstGeom prst="rect">
            <a:avLst/>
          </a:prstGeo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Rectangle 1"/>
          <p:cNvSpPr/>
          <p:nvPr/>
        </p:nvSpPr>
        <p:spPr>
          <a:xfrm>
            <a:off x="135466" y="135466"/>
            <a:ext cx="8879840" cy="4890347"/>
          </a:xfrm>
          <a:prstGeom prst="rect">
            <a:avLst/>
          </a:prstGeom>
          <a:solidFill>
            <a:srgbClr val="F89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5" name="Google Shape;125;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6" name="Google Shape;126;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7" name="Google Shape;127;p20"/>
          <p:cNvSpPr txBox="1"/>
          <p:nvPr/>
        </p:nvSpPr>
        <p:spPr>
          <a:xfrm>
            <a:off x="620625" y="528250"/>
            <a:ext cx="6658500" cy="1515900"/>
          </a:xfrm>
          <a:prstGeom prst="rect">
            <a:avLst/>
          </a:prstGeom>
          <a:noFill/>
          <a:ln>
            <a:noFill/>
          </a:ln>
        </p:spPr>
        <p:txBody>
          <a:bodyPr spcFirstLastPara="1" wrap="square" lIns="91425" tIns="91425" rIns="91425" bIns="91425" anchor="t" anchorCtr="0">
            <a:noAutofit/>
          </a:bodyPr>
          <a:lstStyle/>
          <a:p>
            <a:pPr lvl="0"/>
            <a:r>
              <a:rPr lang="en-US" sz="3600" dirty="0">
                <a:solidFill>
                  <a:schemeClr val="bg1"/>
                </a:solidFill>
                <a:latin typeface="+mj-lt"/>
              </a:rPr>
              <a:t>We envision a world where the quality of life for individuals, organizations, and communities is transformed to a healthier place. </a:t>
            </a:r>
            <a:endParaRPr sz="3600" dirty="0">
              <a:solidFill>
                <a:schemeClr val="bg1"/>
              </a:solidFill>
              <a:latin typeface="+mj-lt"/>
              <a:ea typeface="Trebuchet MS"/>
              <a:cs typeface="Trebuchet MS"/>
              <a:sym typeface="Trebuchet M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325" y="4236969"/>
            <a:ext cx="1426322" cy="545806"/>
          </a:xfrm>
          <a:prstGeom prst="rect">
            <a:avLst/>
          </a:prstGeo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Text Placeholder 2"/>
          <p:cNvSpPr>
            <a:spLocks noGrp="1"/>
          </p:cNvSpPr>
          <p:nvPr>
            <p:ph type="body" idx="1"/>
          </p:nvPr>
        </p:nvSpPr>
        <p:spPr/>
        <p:txBody>
          <a:bodyPr/>
          <a:lstStyle/>
          <a:p>
            <a:pPr lvl="0">
              <a:buFont typeface="Arial" panose="020B0604020202020204" pitchFamily="34" charset="0"/>
              <a:buChar char="•"/>
            </a:pPr>
            <a:r>
              <a:rPr lang="en-US" dirty="0"/>
              <a:t>Define 7 ethical principles in APS work. </a:t>
            </a:r>
          </a:p>
          <a:p>
            <a:pPr lvl="0">
              <a:buFont typeface="Arial" panose="020B0604020202020204" pitchFamily="34" charset="0"/>
              <a:buChar char="•"/>
            </a:pPr>
            <a:r>
              <a:rPr lang="en-US" dirty="0"/>
              <a:t>List 4 major ethical influences on APS decision-making. </a:t>
            </a:r>
          </a:p>
          <a:p>
            <a:pPr lvl="0">
              <a:buFont typeface="Arial" panose="020B0604020202020204" pitchFamily="34" charset="0"/>
              <a:buChar char="•"/>
            </a:pPr>
            <a:r>
              <a:rPr lang="en-US" dirty="0"/>
              <a:t>Describe cultural humility. </a:t>
            </a:r>
          </a:p>
          <a:p>
            <a:pPr lvl="0">
              <a:buFont typeface="Arial" panose="020B0604020202020204" pitchFamily="34" charset="0"/>
              <a:buChar char="•"/>
            </a:pPr>
            <a:r>
              <a:rPr lang="en-US" dirty="0"/>
              <a:t>Describe how the concepts of implicit bias and intersectionality affect APS work with vulnerable adults. </a:t>
            </a:r>
          </a:p>
          <a:p>
            <a:pPr lvl="0">
              <a:buFont typeface="Arial" panose="020B0604020202020204" pitchFamily="34" charset="0"/>
              <a:buChar char="•"/>
            </a:pPr>
            <a:r>
              <a:rPr lang="en-US" dirty="0"/>
              <a:t>Provide 1 example of using cultural responsiveness in working with vulnerable adults. </a:t>
            </a:r>
          </a:p>
          <a:p>
            <a:pPr lvl="0">
              <a:buFont typeface="Arial" panose="020B0604020202020204" pitchFamily="34" charset="0"/>
              <a:buChar char="•"/>
            </a:pPr>
            <a:r>
              <a:rPr lang="en-US" dirty="0"/>
              <a:t>List the components of an ethical and culturally responsive decision-making framework. </a:t>
            </a:r>
          </a:p>
          <a:p>
            <a:endParaRPr lang="en-US" dirty="0"/>
          </a:p>
        </p:txBody>
      </p:sp>
    </p:spTree>
    <p:extLst>
      <p:ext uri="{BB962C8B-B14F-4D97-AF65-F5344CB8AC3E}">
        <p14:creationId xmlns:p14="http://schemas.microsoft.com/office/powerpoint/2010/main" val="3336986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Brainstorming</a:t>
            </a:r>
          </a:p>
        </p:txBody>
      </p:sp>
      <p:sp>
        <p:nvSpPr>
          <p:cNvPr id="3" name="Text Placeholder 2"/>
          <p:cNvSpPr>
            <a:spLocks noGrp="1"/>
          </p:cNvSpPr>
          <p:nvPr>
            <p:ph type="body" idx="1"/>
          </p:nvPr>
        </p:nvSpPr>
        <p:spPr/>
        <p:txBody>
          <a:bodyPr/>
          <a:lstStyle/>
          <a:p>
            <a:pPr>
              <a:buNone/>
            </a:pPr>
            <a:r>
              <a:rPr lang="en-US" dirty="0"/>
              <a:t>Brainstorming: </a:t>
            </a:r>
          </a:p>
          <a:p>
            <a:pPr>
              <a:buNone/>
            </a:pPr>
            <a:r>
              <a:rPr lang="en-US" dirty="0"/>
              <a:t>	What are some challenging ethical issues you confront in your daily practice?</a:t>
            </a:r>
          </a:p>
          <a:p>
            <a:endParaRPr lang="en-US" dirty="0"/>
          </a:p>
        </p:txBody>
      </p:sp>
      <p:pic>
        <p:nvPicPr>
          <p:cNvPr id="7" name="Picture 6" descr="canstockphoto2830478.jpg"/>
          <p:cNvPicPr>
            <a:picLocks noChangeAspect="1"/>
          </p:cNvPicPr>
          <p:nvPr/>
        </p:nvPicPr>
        <p:blipFill>
          <a:blip r:embed="rId2" cstate="email">
            <a:clrChange>
              <a:clrFrom>
                <a:srgbClr val="FFFFFF"/>
              </a:clrFrom>
              <a:clrTo>
                <a:srgbClr val="FFFFFF">
                  <a:alpha val="0"/>
                </a:srgbClr>
              </a:clrTo>
            </a:clrChange>
          </a:blip>
          <a:stretch>
            <a:fillRect/>
          </a:stretch>
        </p:blipFill>
        <p:spPr>
          <a:xfrm>
            <a:off x="4472610" y="2140225"/>
            <a:ext cx="3670852" cy="2649651"/>
          </a:xfrm>
          <a:prstGeom prst="rect">
            <a:avLst/>
          </a:prstGeom>
          <a:ln>
            <a:noFill/>
          </a:ln>
          <a:effectLst/>
        </p:spPr>
      </p:pic>
    </p:spTree>
    <p:extLst>
      <p:ext uri="{BB962C8B-B14F-4D97-AF65-F5344CB8AC3E}">
        <p14:creationId xmlns:p14="http://schemas.microsoft.com/office/powerpoint/2010/main" val="1019177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Defined</a:t>
            </a:r>
          </a:p>
        </p:txBody>
      </p:sp>
      <p:sp>
        <p:nvSpPr>
          <p:cNvPr id="3" name="Text Placeholder 2"/>
          <p:cNvSpPr>
            <a:spLocks noGrp="1"/>
          </p:cNvSpPr>
          <p:nvPr>
            <p:ph type="body" idx="1"/>
          </p:nvPr>
        </p:nvSpPr>
        <p:spPr>
          <a:xfrm>
            <a:off x="457200" y="942974"/>
            <a:ext cx="5451764" cy="3892261"/>
          </a:xfrm>
        </p:spPr>
        <p:txBody>
          <a:bodyPr/>
          <a:lstStyle/>
          <a:p>
            <a:pPr>
              <a:buFont typeface="Arial" panose="020B0604020202020204" pitchFamily="34" charset="0"/>
              <a:buChar char="•"/>
            </a:pPr>
            <a:r>
              <a:rPr lang="en-US" dirty="0"/>
              <a:t>Moral principles that govern a </a:t>
            </a:r>
            <a:r>
              <a:rPr lang="en-US" dirty="0" smtClean="0"/>
              <a:t>person’s </a:t>
            </a:r>
            <a:r>
              <a:rPr lang="en-US" dirty="0"/>
              <a:t>behavior</a:t>
            </a:r>
          </a:p>
          <a:p>
            <a:pPr>
              <a:buFont typeface="Arial" panose="020B0604020202020204" pitchFamily="34" charset="0"/>
              <a:buChar char="•"/>
            </a:pPr>
            <a:endParaRPr lang="en-US" sz="500" dirty="0"/>
          </a:p>
          <a:p>
            <a:pPr>
              <a:buFont typeface="Arial" panose="020B0604020202020204" pitchFamily="34" charset="0"/>
              <a:buChar char="•"/>
            </a:pPr>
            <a:r>
              <a:rPr lang="en-US" dirty="0"/>
              <a:t>Branch of philosophy that </a:t>
            </a:r>
            <a:r>
              <a:rPr lang="en-US" dirty="0" smtClean="0"/>
              <a:t>explores “right </a:t>
            </a:r>
            <a:r>
              <a:rPr lang="en-US" dirty="0"/>
              <a:t>action” and “wrong one</a:t>
            </a:r>
            <a:r>
              <a:rPr lang="en-US" dirty="0" smtClean="0"/>
              <a:t>” </a:t>
            </a:r>
            <a:endParaRPr lang="en-US" dirty="0"/>
          </a:p>
          <a:p>
            <a:pPr>
              <a:buFont typeface="Arial" panose="020B0604020202020204" pitchFamily="34" charset="0"/>
              <a:buChar char="•"/>
            </a:pPr>
            <a:endParaRPr lang="en-US" sz="500" dirty="0"/>
          </a:p>
          <a:p>
            <a:pPr>
              <a:buFont typeface="Arial" panose="020B0604020202020204" pitchFamily="34" charset="0"/>
              <a:buChar char="•"/>
            </a:pPr>
            <a:r>
              <a:rPr lang="en-US" dirty="0"/>
              <a:t>Useful in assessing the rightness </a:t>
            </a:r>
            <a:r>
              <a:rPr lang="en-US" dirty="0" smtClean="0"/>
              <a:t>of decisions </a:t>
            </a:r>
            <a:r>
              <a:rPr lang="en-US" dirty="0"/>
              <a:t>and the fairness of </a:t>
            </a:r>
            <a:r>
              <a:rPr lang="en-US" dirty="0" smtClean="0"/>
              <a:t>the decision-making </a:t>
            </a:r>
            <a:r>
              <a:rPr lang="en-US" dirty="0"/>
              <a:t>process</a:t>
            </a:r>
          </a:p>
          <a:p>
            <a:endParaRPr lang="en-US" dirty="0"/>
          </a:p>
        </p:txBody>
      </p:sp>
      <p:pic>
        <p:nvPicPr>
          <p:cNvPr id="4" name="Picture 3" descr="canstockphoto2015977.jpg"/>
          <p:cNvPicPr>
            <a:picLocks noChangeAspect="1"/>
          </p:cNvPicPr>
          <p:nvPr/>
        </p:nvPicPr>
        <p:blipFill>
          <a:blip r:embed="rId2" cstate="email"/>
          <a:stretch>
            <a:fillRect/>
          </a:stretch>
        </p:blipFill>
        <p:spPr>
          <a:xfrm rot="5400000">
            <a:off x="5834428" y="1928369"/>
            <a:ext cx="3114461" cy="2125620"/>
          </a:xfrm>
          <a:prstGeom prst="rect">
            <a:avLst/>
          </a:prstGeom>
          <a:ln w="38100" cap="sq">
            <a:solidFill>
              <a:schemeClr val="bg2">
                <a:lumMod val="25000"/>
              </a:schemeClr>
            </a:solidFill>
            <a:prstDash val="solid"/>
            <a:miter lim="800000"/>
          </a:ln>
          <a:effectLst>
            <a:outerShdw blurRad="508000" dist="190500" dir="2700000" algn="tl" rotWithShape="0">
              <a:srgbClr val="000000">
                <a:alpha val="43000"/>
              </a:srgbClr>
            </a:outerShdw>
          </a:effectLst>
        </p:spPr>
      </p:pic>
    </p:spTree>
    <p:extLst>
      <p:ext uri="{BB962C8B-B14F-4D97-AF65-F5344CB8AC3E}">
        <p14:creationId xmlns:p14="http://schemas.microsoft.com/office/powerpoint/2010/main" val="5231875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ASIC BLUE AND WHITE FLAT" val="C0rudjpm"/>
  <p:tag name="ARTICULATE_SLIDE_COUNT" val="16"/>
  <p:tag name="ARTICULATE_PROJECT_OPEN" val="0"/>
  <p:tag name="ARTICULATE_DESIGN_ID_1_BASIC BLUE AND WHITE FLAT" val="HYQ6oOh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c Blue and White Flat">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605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2515</TotalTime>
  <Words>3103</Words>
  <Application>Microsoft Office PowerPoint</Application>
  <PresentationFormat>On-screen Show (16:9)</PresentationFormat>
  <Paragraphs>398</Paragraphs>
  <Slides>67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Museo Sans 300</vt:lpstr>
      <vt:lpstr>Museo Sans 500</vt:lpstr>
      <vt:lpstr>Trebuchet MS</vt:lpstr>
      <vt:lpstr>Basic Blue and White Flat</vt:lpstr>
      <vt:lpstr>ETHICS, VALUES AND CULTURAL RESPONSIVENESS IN ADULT PROTECTIVE SERVICES</vt:lpstr>
      <vt:lpstr>PowerPoint Presentation</vt:lpstr>
      <vt:lpstr>About APSWI &amp; The Academy</vt:lpstr>
      <vt:lpstr>Housekeeping &amp; Introductions</vt:lpstr>
      <vt:lpstr>APS Core Competencies</vt:lpstr>
      <vt:lpstr>Training Goals</vt:lpstr>
      <vt:lpstr>Learning Objectives</vt:lpstr>
      <vt:lpstr>Brainstorming</vt:lpstr>
      <vt:lpstr>ETHICS: Defined</vt:lpstr>
      <vt:lpstr>Codes of Ethics</vt:lpstr>
      <vt:lpstr>NASW Code of Ethics</vt:lpstr>
      <vt:lpstr>NAPSA (or APS) Code of Ethics</vt:lpstr>
      <vt:lpstr>NAPSA: APS Ethical Principles</vt:lpstr>
      <vt:lpstr>Ethical Principles</vt:lpstr>
      <vt:lpstr>Ethical Principle: Autonomy</vt:lpstr>
      <vt:lpstr>Ethical Principle: Beneficence</vt:lpstr>
      <vt:lpstr>Ethical Principle: Non-maleficence</vt:lpstr>
      <vt:lpstr>Ethical Principle: Privacy</vt:lpstr>
      <vt:lpstr>Ethical Principle: Fidelity</vt:lpstr>
      <vt:lpstr>Ethical Principle: Accountability</vt:lpstr>
      <vt:lpstr>Ethical Principle: Justice</vt:lpstr>
      <vt:lpstr>Ethical Principles: Impact</vt:lpstr>
      <vt:lpstr>Ethical Dilemma: Definition</vt:lpstr>
      <vt:lpstr>Ethical Dilemmas- Scenarios</vt:lpstr>
      <vt:lpstr>Influences on Ethical Decision-Making (Part 1)</vt:lpstr>
      <vt:lpstr>Influences On Ethical Decision-Making  (Part 2) </vt:lpstr>
      <vt:lpstr>Changes in the United States</vt:lpstr>
      <vt:lpstr>Aging in the United States</vt:lpstr>
      <vt:lpstr>Increased Population Variety</vt:lpstr>
      <vt:lpstr>Introducing Community Agreements</vt:lpstr>
      <vt:lpstr>Understanding Intersectionality and  Privilege</vt:lpstr>
      <vt:lpstr>Considering Intersections </vt:lpstr>
      <vt:lpstr>Matrix of Oppression</vt:lpstr>
      <vt:lpstr>Social Identity Wheel Exercise</vt:lpstr>
      <vt:lpstr>Intersectionality and Privilege</vt:lpstr>
      <vt:lpstr>Follow-Up Questions</vt:lpstr>
      <vt:lpstr>Implicit Bias</vt:lpstr>
      <vt:lpstr>Illustrating Implicit Bias in APS Context</vt:lpstr>
      <vt:lpstr>Follow-Up Questions</vt:lpstr>
      <vt:lpstr>Language Matters</vt:lpstr>
      <vt:lpstr>Developing Cultural Humility Over  Competency</vt:lpstr>
      <vt:lpstr>Appreciating Differences</vt:lpstr>
      <vt:lpstr>Cultural Humility and Ethics</vt:lpstr>
      <vt:lpstr>Cultural Humility in Practice</vt:lpstr>
      <vt:lpstr>What is a Culturally-Learned  Assumption?</vt:lpstr>
      <vt:lpstr>Cultural Bias</vt:lpstr>
      <vt:lpstr>Being Culturally Responsive</vt:lpstr>
      <vt:lpstr>Cultural Responsiveness in Practice</vt:lpstr>
      <vt:lpstr>Tying it All Together</vt:lpstr>
      <vt:lpstr>Foundational Ethical Principles</vt:lpstr>
      <vt:lpstr>Culturally Responsive Practice</vt:lpstr>
      <vt:lpstr>Autonomy and Beneficence</vt:lpstr>
      <vt:lpstr>FRAMEWORK - Ethical and Culturally  Responsive Decision-Making</vt:lpstr>
      <vt:lpstr>FRAMEWORK: Assess the Needs and  Strengths of the Client</vt:lpstr>
      <vt:lpstr>FRAMEWORK: Identify Stakeholders</vt:lpstr>
      <vt:lpstr>FRAMEWORK: Identify Relevant  Ethical Standard Involved</vt:lpstr>
      <vt:lpstr>FRAMEWORK: Brainstorm Options</vt:lpstr>
      <vt:lpstr>FRAMEWORK: Select Most  Appropriate Action</vt:lpstr>
      <vt:lpstr>FRAMEWORK: Evaluate the Action</vt:lpstr>
      <vt:lpstr>FRAMEWORK: Document the Plan </vt:lpstr>
      <vt:lpstr>Making Ethical and Culturally  Responsive Decisions</vt:lpstr>
      <vt:lpstr>NAPSA</vt:lpstr>
      <vt:lpstr>Lessons Learned</vt:lpstr>
      <vt:lpstr>Final Comments</vt:lpstr>
      <vt:lpstr>Evaluations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Eakes</dc:creator>
  <cp:lastModifiedBy>Rebaz Taha</cp:lastModifiedBy>
  <cp:revision>147</cp:revision>
  <dcterms:modified xsi:type="dcterms:W3CDTF">2020-08-21T18:51:49Z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498A6CA2-755D-43C8-AA7C-107FCA49E19A</vt:lpwstr>
  </property>
  <property fmtid="{D5CDD505-2E9C-101B-9397-08002B2CF9AE}" pid="3" name="ArticulatePath">
    <vt:lpwstr>PPT Template_Academy version</vt:lpwstr>
  </property>
</Properties>
</file>