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r:id="rId17" roundtripDataSignature="AMtx7miIfnLeR7BFY94eyZOVEx9VfHhw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Google Shape;88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/>
              <a:t>Q1_2017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Allegation and Substantiation Rates Reports which includes Entries </a:t>
            </a:r>
            <a:endParaRPr/>
          </a:p>
          <a:p>
            <a:pPr indent="-171450" lvl="1" marL="628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http://cssr.berkeley.edu/ucb_childwelfare/RefRates.aspx</a:t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Care Rates Report </a:t>
            </a:r>
            <a:endParaRPr/>
          </a:p>
          <a:p>
            <a:pPr indent="-171450" lvl="1" marL="628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http://cssr.berkeley.edu/ucb_childwelfare/InCareRates.aspx</a:t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Exit Report </a:t>
            </a:r>
            <a:endParaRPr/>
          </a:p>
          <a:p>
            <a:pPr indent="-171450" lvl="1" marL="628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en-US" sz="1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http://cssr.berkeley.edu/ucb_childwelfare/Exits.aspx</a:t>
            </a:r>
            <a:endParaRPr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3" name="Google Shape;93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Once maltreatment has been substantiated, White families are more likely to receive in-home services (Derezotes &amp; Poertner, 2005).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Only 14 out of 41 states received  a favorable rating in efforts to recruit and retain resource parents who reflect the racial and ethnic diversity of the foster care population in that State.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Risk characteristics that disproportionately effect families such as poverty, incarceration (Hines, Lemon, Wyatt, &amp; Merdinger, 2004).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indent="-228600" lvl="1" marL="91440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" name="Google Shape;12;p15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>
  <p:cSld name="Two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800"/>
              <a:buChar char="•"/>
              <a:defRPr sz="2800"/>
            </a:lvl1pPr>
            <a:lvl2pPr indent="-4064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800"/>
              <a:buChar char="–"/>
              <a:defRPr sz="2800"/>
            </a:lvl2pPr>
            <a:lvl3pPr indent="-4064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800"/>
              <a:buChar char="•"/>
              <a:defRPr sz="2800"/>
            </a:lvl3pPr>
            <a:lvl4pPr indent="-4064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800"/>
              <a:buChar char="–"/>
              <a:defRPr sz="2800"/>
            </a:lvl4pPr>
            <a:lvl5pPr indent="-4064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800"/>
              <a:buChar char="»"/>
              <a:defRPr sz="2800"/>
            </a:lvl5pPr>
            <a:lvl6pPr indent="-3429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>
  <p:cSld name="Section 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" type="body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 sz="20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 sz="2000"/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>
  <p:cSld name="Comparison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  <a:defRPr b="1" sz="2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  <a:defRPr b="1" sz="2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  <a:defRPr b="1" sz="2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  <a:defRPr b="1" sz="2400"/>
            </a:lvl5pPr>
            <a:lvl6pPr indent="-3429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2" type="body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>
  <p:cSld name="Title 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34" name="Google Shape;34;p21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>
  <p:cSld name="Picture with Ca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22"/>
          <p:cNvSpPr/>
          <p:nvPr>
            <p:ph idx="2" type="pic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22"/>
          <p:cNvSpPr txBox="1"/>
          <p:nvPr>
            <p:ph idx="1" type="body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sz="1400"/>
            </a:lvl5pPr>
            <a:lvl6pPr indent="-3429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>
  <p:cSld name="Vertical Title and 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23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2" type="sldNum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cms.ocgov.com/gov/ssa/adopt/oc4kids/ff/strategy/workgroups/erdd/default.asp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>
            <p:ph idx="4294967295" type="ctrTitle"/>
          </p:nvPr>
        </p:nvSpPr>
        <p:spPr>
          <a:xfrm>
            <a:off x="152400" y="1143000"/>
            <a:ext cx="89154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Fairness and Equity</a:t>
            </a:r>
            <a:br>
              <a:rPr b="1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California Common Core</a:t>
            </a:r>
            <a:br>
              <a:rPr b="1" i="0" lang="en-US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Version 3.3 |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" name="Google Shape;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5029200"/>
            <a:ext cx="1627187" cy="153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Fair and Equitable Practice</a:t>
            </a:r>
            <a:endParaRPr/>
          </a:p>
        </p:txBody>
      </p:sp>
      <p:sp>
        <p:nvSpPr>
          <p:cNvPr id="102" name="Google Shape;102;p10"/>
          <p:cNvSpPr txBox="1"/>
          <p:nvPr>
            <p:ph idx="1" type="body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90625"/>
              <a:buNone/>
            </a:pPr>
            <a:r>
              <a:rPr lang="en-US"/>
              <a:t>Requires a cultural awareness of ourselves and others while continuously acknowledging and examining our own </a:t>
            </a:r>
            <a:r>
              <a:rPr b="1" lang="en-US"/>
              <a:t>biases</a:t>
            </a:r>
            <a:r>
              <a:rPr lang="en-US"/>
              <a:t>, </a:t>
            </a:r>
            <a:r>
              <a:rPr b="1" lang="en-US"/>
              <a:t>prejudices</a:t>
            </a:r>
            <a:r>
              <a:rPr lang="en-US"/>
              <a:t> and </a:t>
            </a:r>
            <a:r>
              <a:rPr b="1" lang="en-US"/>
              <a:t>privileges</a:t>
            </a:r>
            <a:r>
              <a:rPr lang="en-US"/>
              <a:t>, and the ways in which both our actions and our inactions consciously or unconsciously perpetuate inequality.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61457"/>
              <a:buNone/>
            </a:pPr>
            <a:r>
              <a:rPr lang="en-US" sz="2766"/>
              <a:t>Excerpt from </a:t>
            </a:r>
            <a:r>
              <a:rPr i="1" lang="en-US" sz="2766"/>
              <a:t>"The School That Equity Built“, An Equitable Classroom Environment. </a:t>
            </a:r>
            <a:r>
              <a:rPr lang="en-US" sz="2766"/>
              <a:t>Elementary Teacher’s Federation of Ontario, 2000, Ontario, Canada.</a:t>
            </a:r>
            <a:r>
              <a:rPr lang="en-US" sz="2466"/>
              <a:t> </a:t>
            </a:r>
            <a:endParaRPr sz="2766"/>
          </a:p>
          <a:p>
            <a:pPr indent="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ct val="90625"/>
              <a:buNone/>
            </a:pPr>
            <a:r>
              <a:rPr lang="en-US"/>
              <a:t> 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8" name="Google Shape;108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397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rPr lang="en-US"/>
              <a:t>Questions or Comments?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rPr lang="en-US"/>
              <a:t>Thank you!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</a:pPr>
            <a:r>
              <a:rPr lang="en-US" sz="5400"/>
              <a:t>What is Fairness and Equity?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/>
              <a:t>What is Fairness and Equity?</a:t>
            </a:r>
            <a:endParaRPr/>
          </a:p>
        </p:txBody>
      </p:sp>
      <p:pic>
        <p:nvPicPr>
          <p:cNvPr id="60" name="Google Shape;6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417637"/>
            <a:ext cx="3820889" cy="4404133"/>
          </a:xfrm>
          <a:prstGeom prst="rect">
            <a:avLst/>
          </a:prstGeom>
          <a:solidFill>
            <a:srgbClr val="ECECEC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  <p:pic>
        <p:nvPicPr>
          <p:cNvPr id="61" name="Google Shape;6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76800" y="1417636"/>
            <a:ext cx="3810000" cy="4404133"/>
          </a:xfrm>
          <a:prstGeom prst="rect">
            <a:avLst/>
          </a:prstGeom>
          <a:solidFill>
            <a:srgbClr val="ECECEC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  <p:sp>
        <p:nvSpPr>
          <p:cNvPr id="62" name="Google Shape;62;p3"/>
          <p:cNvSpPr/>
          <p:nvPr/>
        </p:nvSpPr>
        <p:spPr>
          <a:xfrm>
            <a:off x="152400" y="5956708"/>
            <a:ext cx="9144000" cy="923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imes New Roman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Environmental, Justice, Equity and Health. Lesson Plan 3 </a:t>
            </a:r>
            <a:r>
              <a:rPr b="0" i="1" lang="en-US" sz="16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are Equality and Equity Different? </a:t>
            </a:r>
            <a:r>
              <a:rPr b="0" i="0" lang="en-US" sz="16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Retrieved 6/6/2016 from  justhealthaction.org/resources/jha-curriculum-material/ </a:t>
            </a: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is Fairness and Equity?</a:t>
            </a:r>
            <a:endParaRPr/>
          </a:p>
        </p:txBody>
      </p:sp>
      <p:sp>
        <p:nvSpPr>
          <p:cNvPr id="68" name="Google Shape;68;p4"/>
          <p:cNvSpPr txBox="1"/>
          <p:nvPr>
            <p:ph idx="1" type="body"/>
          </p:nvPr>
        </p:nvSpPr>
        <p:spPr>
          <a:xfrm>
            <a:off x="457200" y="1295400"/>
            <a:ext cx="82296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/>
              <a:t>Equity and equality are not the same.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/>
              <a:t>Equity doesn’t strive for sameness; it strives for fairness.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/>
              <a:t>Fairness is achieved by treating everyone in a way that recognizes who they are and what their needs are.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/>
              <a:t>Everyone’s needs are met according to their circumstances (i.e., barriers and opportunities).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</a:pPr>
            <a:r>
              <a:rPr lang="en-US" sz="1800"/>
              <a:t>Excerpt from </a:t>
            </a:r>
            <a:r>
              <a:rPr i="1" lang="en-US" sz="1800"/>
              <a:t>"The School That Equity Built“, An Equitable Classroom Environment. </a:t>
            </a:r>
            <a:r>
              <a:rPr lang="en-US" sz="1800"/>
              <a:t>Elementary Teacher’s Federation of Ontario, 2000, Ontario, Canada. 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4" name="Google Shape;74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85000" lnSpcReduction="10000"/>
          </a:bodyPr>
          <a:lstStyle/>
          <a:p>
            <a:pPr indent="-112268" lvl="0" marL="315468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rPr lang="en-US" sz="3400"/>
              <a:t> </a:t>
            </a:r>
            <a:endParaRPr sz="3400"/>
          </a:p>
          <a:p>
            <a:pPr indent="0" lvl="0" marL="0" rtl="0" algn="ctr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3400"/>
          </a:p>
          <a:p>
            <a:pPr indent="0" lvl="0" marL="0" rtl="0" algn="ctr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ct val="93527"/>
              <a:buNone/>
            </a:pPr>
            <a:r>
              <a:rPr lang="en-US" sz="3635"/>
              <a:t>“Equity is the process and equality is an outcome.”</a:t>
            </a:r>
            <a:endParaRPr sz="2635"/>
          </a:p>
          <a:p>
            <a:pPr indent="0" lvl="0" marL="0" rtl="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2400"/>
          </a:p>
          <a:p>
            <a:pPr indent="0" lvl="0" marL="0" rtl="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2400"/>
          </a:p>
          <a:p>
            <a:pPr indent="0" lvl="0" marL="0" rtl="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2400"/>
          </a:p>
          <a:p>
            <a:pPr indent="0" lvl="0" marL="0" rtl="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2400"/>
          </a:p>
          <a:p>
            <a:pPr indent="0" lvl="0" marL="0" rtl="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2400"/>
          </a:p>
          <a:p>
            <a:pPr indent="0" lvl="0" marL="0" rtl="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2400"/>
          </a:p>
          <a:p>
            <a:pPr indent="0" lvl="0" marL="0" rtl="0" algn="ctr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2400"/>
          </a:p>
          <a:p>
            <a:pPr indent="0" lvl="0" marL="0" rtl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ct val="66666"/>
              <a:buNone/>
            </a:pPr>
            <a:r>
              <a:rPr lang="en-US" sz="1800"/>
              <a:t>Education reform. </a:t>
            </a:r>
            <a:r>
              <a:rPr i="1" lang="en-US" sz="1800"/>
              <a:t>Equity. </a:t>
            </a:r>
            <a:r>
              <a:rPr lang="en-US" sz="1800"/>
              <a:t>(2016, April 21) Retrieved 6/6/2016 URL http://edglossary.org/equity/</a:t>
            </a:r>
            <a:endParaRPr sz="1800"/>
          </a:p>
          <a:p>
            <a:pPr indent="0" lvl="0" marL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rPr lang="en-US" sz="3400"/>
              <a:t>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>
            <p:ph idx="1" type="body"/>
          </p:nvPr>
        </p:nvSpPr>
        <p:spPr>
          <a:xfrm>
            <a:off x="457200" y="103936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</a:pPr>
            <a:r>
              <a:rPr lang="en-US"/>
              <a:t>Are Child Welfare Services fair and equitable?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</a:pPr>
            <a:r>
              <a:rPr lang="en-US"/>
              <a:t>Yes or No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800"/>
              <a:buFont typeface="Calibri"/>
              <a:buNone/>
            </a:pPr>
            <a:r>
              <a:rPr b="0" i="0" lang="en-US" sz="3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Disparity And Disproportionality</a:t>
            </a:r>
            <a:endParaRPr/>
          </a:p>
        </p:txBody>
      </p:sp>
      <p:sp>
        <p:nvSpPr>
          <p:cNvPr id="85" name="Google Shape;85;p7"/>
          <p:cNvSpPr txBox="1"/>
          <p:nvPr>
            <p:ph idx="1" type="body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70000" lnSpcReduction="10000"/>
          </a:bodyPr>
          <a:lstStyle/>
          <a:p>
            <a:pPr indent="-265303" lvl="0" marL="315468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1875"/>
              <a:buChar char="•"/>
            </a:pPr>
            <a:r>
              <a:rPr lang="en-US"/>
              <a:t>DISPARITY is the disparate or inequitable treatment or services provided in non-dominant groups (i.e., non-White, LGBTQ, rural) compared to those provided to similarly situated (e.g., socio-economic status) children from dominant groups.</a:t>
            </a:r>
            <a:endParaRPr/>
          </a:p>
          <a:p>
            <a:pPr indent="-265303" lvl="0" marL="315468" rtl="0" algn="l">
              <a:lnSpc>
                <a:spcPct val="114000"/>
              </a:lnSpc>
              <a:spcBef>
                <a:spcPts val="1100"/>
              </a:spcBef>
              <a:spcAft>
                <a:spcPts val="0"/>
              </a:spcAft>
              <a:buClr>
                <a:srgbClr val="FFFFFF"/>
              </a:buClr>
              <a:buSzPct val="71875"/>
              <a:buChar char="•"/>
            </a:pPr>
            <a:r>
              <a:rPr lang="en-US"/>
              <a:t>DISPROPORTIONALITY is the over- or under-representation of children in foster care and child welfare, based on membership in certain groups, as compared to their representation in the general population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1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ct val="62500"/>
              <a:buNone/>
            </a:pPr>
            <a:r>
              <a:rPr lang="en-US"/>
              <a:t>Orange County Children and Family Services, </a:t>
            </a:r>
            <a:r>
              <a:rPr i="1" lang="en-US"/>
              <a:t>Eliminating Racial Disparity and Disproportionality</a:t>
            </a:r>
            <a:r>
              <a:rPr lang="en-US"/>
              <a:t> Retrieved 6/6/16 URL:     </a:t>
            </a:r>
            <a:r>
              <a:rPr lang="en-US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https://cms.ocgov.com/gov/ssa/adopt/oc4kids/ff/strategy/workgroups/erdd/default.asp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>
            <a:alpha val="0"/>
          </a:schemeClr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3461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9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Fair and Equitable Practice</a:t>
            </a:r>
            <a:endParaRPr/>
          </a:p>
        </p:txBody>
      </p:sp>
      <p:sp>
        <p:nvSpPr>
          <p:cNvPr id="96" name="Google Shape;96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rPr lang="en-US"/>
              <a:t>Acknowledges that an accurate assessment is predicated on understanding the present day impact of </a:t>
            </a:r>
            <a:r>
              <a:rPr b="1" lang="en-US"/>
              <a:t>historical oppression </a:t>
            </a:r>
            <a:r>
              <a:rPr lang="en-US"/>
              <a:t>and resulting social stratification on an individual’s and/or family’s positionality (i.e., access to barriers and opportunities) in the community and society in which they belong.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376092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jennifer</dc:creator>
</cp:coreProperties>
</file>