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1"/>
  </p:notesMasterIdLst>
  <p:sldIdLst>
    <p:sldId id="256" r:id="rId2"/>
    <p:sldId id="257" r:id="rId3"/>
    <p:sldId id="324" r:id="rId4"/>
    <p:sldId id="267" r:id="rId5"/>
    <p:sldId id="268" r:id="rId6"/>
    <p:sldId id="269" r:id="rId7"/>
    <p:sldId id="270" r:id="rId8"/>
    <p:sldId id="271" r:id="rId9"/>
    <p:sldId id="272" r:id="rId10"/>
    <p:sldId id="273" r:id="rId11"/>
    <p:sldId id="274" r:id="rId12"/>
    <p:sldId id="275" r:id="rId13"/>
    <p:sldId id="276" r:id="rId14"/>
    <p:sldId id="322" r:id="rId15"/>
    <p:sldId id="32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301" r:id="rId31"/>
    <p:sldId id="298" r:id="rId32"/>
    <p:sldId id="299" r:id="rId33"/>
    <p:sldId id="300" r:id="rId34"/>
    <p:sldId id="302" r:id="rId35"/>
    <p:sldId id="303" r:id="rId36"/>
    <p:sldId id="304" r:id="rId37"/>
    <p:sldId id="305" r:id="rId38"/>
    <p:sldId id="306" r:id="rId39"/>
    <p:sldId id="307" r:id="rId40"/>
    <p:sldId id="308" r:id="rId41"/>
    <p:sldId id="309" r:id="rId42"/>
    <p:sldId id="310" r:id="rId43"/>
    <p:sldId id="311" r:id="rId44"/>
    <p:sldId id="325" r:id="rId45"/>
    <p:sldId id="313" r:id="rId46"/>
    <p:sldId id="314" r:id="rId47"/>
    <p:sldId id="315" r:id="rId48"/>
    <p:sldId id="316" r:id="rId49"/>
    <p:sldId id="266" r:id="rId50"/>
  </p:sldIdLst>
  <p:sldSz cx="9144000" cy="5143500" type="screen16x9"/>
  <p:notesSz cx="7010400" cy="9296400"/>
  <p:embeddedFontLst>
    <p:embeddedFont>
      <p:font typeface="Arial Black" panose="020B0A04020102020204" pitchFamily="34" charset="0"/>
      <p:bold r:id="rId52"/>
    </p:embeddedFont>
    <p:embeddedFont>
      <p:font typeface="Calibri" panose="020F0502020204030204" pitchFamily="34" charset="0"/>
      <p:regular r:id="rId53"/>
      <p:bold r:id="rId54"/>
      <p:italic r:id="rId55"/>
      <p:boldItalic r:id="rId56"/>
    </p:embeddedFont>
    <p:embeddedFont>
      <p:font typeface="Century Gothic" panose="020B0502020202020204" pitchFamily="34" charset="0"/>
      <p:regular r:id="rId57"/>
      <p:bold r:id="rId58"/>
      <p:italic r:id="rId59"/>
      <p:boldItalic r:id="rId60"/>
    </p:embeddedFont>
    <p:embeddedFont>
      <p:font typeface="Quattrocento Sans" panose="020B0604020202020204" charset="0"/>
      <p:regular r:id="rId61"/>
      <p:bold r:id="rId62"/>
      <p:italic r:id="rId63"/>
      <p:boldItalic r:id="rId64"/>
    </p:embeddedFont>
    <p:embeddedFont>
      <p:font typeface="Trebuchet MS" panose="020B0603020202020204" pitchFamily="34" charset="0"/>
      <p:regular r:id="rId65"/>
      <p:bold r:id="rId66"/>
      <p:italic r:id="rId67"/>
      <p:boldItalic r:id="rId68"/>
    </p:embeddedFont>
    <p:embeddedFont>
      <p:font typeface="Verdana" panose="020B0604030504040204" pitchFamily="34" charset="0"/>
      <p:regular r:id="rId69"/>
      <p:bold r:id="rId70"/>
      <p:italic r:id="rId71"/>
      <p:boldItalic r:id="rId7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36">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9" roundtripDataSignature="AMtx7mhtDIwGV5ouyimYuDXlsxNmyznMo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ndace Heisler" initials="CH" lastIdx="41" clrIdx="0">
    <p:extLst>
      <p:ext uri="{19B8F6BF-5375-455C-9EA6-DF929625EA0E}">
        <p15:presenceInfo xmlns:p15="http://schemas.microsoft.com/office/powerpoint/2012/main" userId="b9d7db4f3459ce36" providerId="Windows Live"/>
      </p:ext>
    </p:extLst>
  </p:cmAuthor>
  <p:cmAuthor id="2" name="Katherine Preston-Wager" initials="KP" lastIdx="23" clrIdx="1">
    <p:extLst>
      <p:ext uri="{19B8F6BF-5375-455C-9EA6-DF929625EA0E}">
        <p15:presenceInfo xmlns:p15="http://schemas.microsoft.com/office/powerpoint/2012/main" userId="S-1-12-1-1009149878-1220365175-1316521643-35642656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50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168" y="114"/>
      </p:cViewPr>
      <p:guideLst>
        <p:guide orient="horz" pos="636"/>
        <p:guide pos="2880"/>
      </p:guideLst>
    </p:cSldViewPr>
  </p:slideViewPr>
  <p:notesTextViewPr>
    <p:cViewPr>
      <p:scale>
        <a:sx n="1" d="1"/>
        <a:sy n="1" d="1"/>
      </p:scale>
      <p:origin x="0" y="0"/>
    </p:cViewPr>
  </p:notesTextViewPr>
  <p:sorterViewPr>
    <p:cViewPr>
      <p:scale>
        <a:sx n="129" d="100"/>
        <a:sy n="129" d="100"/>
      </p:scale>
      <p:origin x="0" y="-6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schemas.openxmlformats.org/officeDocument/2006/relationships/font" Target="fonts/font17.fntdata"/><Relationship Id="rId89" Type="http://customschemas.google.com/relationships/presentationmetadata" Target="meta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font" Target="fonts/font10.fntdata"/><Relationship Id="rId90"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notesMaster" Target="notesMasters/notesMaster1.xml"/><Relationship Id="rId72" Type="http://schemas.openxmlformats.org/officeDocument/2006/relationships/font" Target="fonts/font21.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font" Target="fonts/font20.fntdata"/><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B19157-52B2-4798-9572-4FB9470695C7}"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A6A7BB39-2336-4B01-8CE2-B35355516E38}">
      <dgm:prSet phldrT="[Text]"/>
      <dgm:spPr/>
      <dgm:t>
        <a:bodyPr/>
        <a:lstStyle/>
        <a:p>
          <a:r>
            <a:rPr lang="en-US" b="1" dirty="0">
              <a:solidFill>
                <a:schemeClr val="tx1">
                  <a:lumMod val="50000"/>
                </a:schemeClr>
              </a:solidFill>
            </a:rPr>
            <a:t>Vulnerability</a:t>
          </a:r>
        </a:p>
      </dgm:t>
    </dgm:pt>
    <dgm:pt modelId="{28CFDEB2-B491-455B-93A6-3D4F66C70101}" type="parTrans" cxnId="{819DA845-7058-4683-AB7C-7F6FD44797A4}">
      <dgm:prSet/>
      <dgm:spPr/>
      <dgm:t>
        <a:bodyPr/>
        <a:lstStyle/>
        <a:p>
          <a:endParaRPr lang="en-US"/>
        </a:p>
      </dgm:t>
    </dgm:pt>
    <dgm:pt modelId="{9B091FFA-CBCF-4925-B05C-52B914C83E4F}" type="sibTrans" cxnId="{819DA845-7058-4683-AB7C-7F6FD44797A4}">
      <dgm:prSet/>
      <dgm:spPr/>
      <dgm:t>
        <a:bodyPr/>
        <a:lstStyle/>
        <a:p>
          <a:endParaRPr lang="en-US"/>
        </a:p>
      </dgm:t>
    </dgm:pt>
    <dgm:pt modelId="{D3B49F79-716D-4341-833F-79E01557C31C}">
      <dgm:prSet phldrT="[Text]"/>
      <dgm:spPr/>
      <dgm:t>
        <a:bodyPr/>
        <a:lstStyle/>
        <a:p>
          <a:r>
            <a:rPr lang="en-US" b="1" dirty="0">
              <a:solidFill>
                <a:schemeClr val="tx1">
                  <a:lumMod val="50000"/>
                </a:schemeClr>
              </a:solidFill>
            </a:rPr>
            <a:t>Apparent authority</a:t>
          </a:r>
        </a:p>
      </dgm:t>
    </dgm:pt>
    <dgm:pt modelId="{1B166F7A-7ED7-4BA0-8FA6-621FBC2ECA60}" type="parTrans" cxnId="{45A790BB-8EF0-41D6-82FE-C00347C99EF7}">
      <dgm:prSet/>
      <dgm:spPr/>
      <dgm:t>
        <a:bodyPr/>
        <a:lstStyle/>
        <a:p>
          <a:endParaRPr lang="en-US"/>
        </a:p>
      </dgm:t>
    </dgm:pt>
    <dgm:pt modelId="{9CB5C1D9-9C8A-4D18-A305-D9BFFFD07C07}" type="sibTrans" cxnId="{45A790BB-8EF0-41D6-82FE-C00347C99EF7}">
      <dgm:prSet/>
      <dgm:spPr/>
      <dgm:t>
        <a:bodyPr/>
        <a:lstStyle/>
        <a:p>
          <a:endParaRPr lang="en-US"/>
        </a:p>
      </dgm:t>
    </dgm:pt>
    <dgm:pt modelId="{4DC1FC99-AFFD-49A6-9851-ED814D2DD2F6}">
      <dgm:prSet phldrT="[Text]"/>
      <dgm:spPr/>
      <dgm:t>
        <a:bodyPr/>
        <a:lstStyle/>
        <a:p>
          <a:r>
            <a:rPr lang="en-US" b="1" dirty="0">
              <a:solidFill>
                <a:schemeClr val="tx1">
                  <a:lumMod val="50000"/>
                </a:schemeClr>
              </a:solidFill>
            </a:rPr>
            <a:t>Tactics</a:t>
          </a:r>
        </a:p>
      </dgm:t>
    </dgm:pt>
    <dgm:pt modelId="{7D73F88D-6390-4D7E-8E58-068A75AA8013}" type="parTrans" cxnId="{5A5A05AF-AE7D-4447-9C21-6295D3E51ADA}">
      <dgm:prSet/>
      <dgm:spPr/>
      <dgm:t>
        <a:bodyPr/>
        <a:lstStyle/>
        <a:p>
          <a:endParaRPr lang="en-US"/>
        </a:p>
      </dgm:t>
    </dgm:pt>
    <dgm:pt modelId="{EBDA3461-1556-4A16-9017-B2B9A9EB6123}" type="sibTrans" cxnId="{5A5A05AF-AE7D-4447-9C21-6295D3E51ADA}">
      <dgm:prSet/>
      <dgm:spPr/>
      <dgm:t>
        <a:bodyPr/>
        <a:lstStyle/>
        <a:p>
          <a:endParaRPr lang="en-US"/>
        </a:p>
      </dgm:t>
    </dgm:pt>
    <dgm:pt modelId="{D9303B91-1AD9-4144-96F9-E5F802E24F47}">
      <dgm:prSet phldrT="[Text]"/>
      <dgm:spPr/>
      <dgm:t>
        <a:bodyPr/>
        <a:lstStyle/>
        <a:p>
          <a:r>
            <a:rPr lang="en-US" b="1" dirty="0">
              <a:solidFill>
                <a:schemeClr val="tx1">
                  <a:lumMod val="50000"/>
                </a:schemeClr>
              </a:solidFill>
            </a:rPr>
            <a:t>Equity</a:t>
          </a:r>
        </a:p>
      </dgm:t>
    </dgm:pt>
    <dgm:pt modelId="{3E82E99A-27D2-4611-9657-3F53A2D3A51E}" type="parTrans" cxnId="{41184A60-3058-46C8-A032-517586205CAA}">
      <dgm:prSet/>
      <dgm:spPr/>
      <dgm:t>
        <a:bodyPr/>
        <a:lstStyle/>
        <a:p>
          <a:endParaRPr lang="en-US"/>
        </a:p>
      </dgm:t>
    </dgm:pt>
    <dgm:pt modelId="{814EB296-9058-4E37-BDEE-E97DDF700CCB}" type="sibTrans" cxnId="{41184A60-3058-46C8-A032-517586205CAA}">
      <dgm:prSet/>
      <dgm:spPr/>
      <dgm:t>
        <a:bodyPr/>
        <a:lstStyle/>
        <a:p>
          <a:endParaRPr lang="en-US"/>
        </a:p>
      </dgm:t>
    </dgm:pt>
    <dgm:pt modelId="{71D09186-A172-4271-9221-01D5B6BF44E7}" type="pres">
      <dgm:prSet presAssocID="{AFB19157-52B2-4798-9572-4FB9470695C7}" presName="Name0" presStyleCnt="0">
        <dgm:presLayoutVars>
          <dgm:dir/>
          <dgm:resizeHandles val="exact"/>
        </dgm:presLayoutVars>
      </dgm:prSet>
      <dgm:spPr/>
    </dgm:pt>
    <dgm:pt modelId="{9C093A49-BA22-4421-A30C-0B1278AF9B0B}" type="pres">
      <dgm:prSet presAssocID="{A6A7BB39-2336-4B01-8CE2-B35355516E38}" presName="Name5" presStyleLbl="vennNode1" presStyleIdx="0" presStyleCnt="4" custScaleX="96141" custScaleY="97155" custLinFactNeighborX="-2382" custLinFactNeighborY="953">
        <dgm:presLayoutVars>
          <dgm:bulletEnabled val="1"/>
        </dgm:presLayoutVars>
      </dgm:prSet>
      <dgm:spPr/>
    </dgm:pt>
    <dgm:pt modelId="{E7578406-8876-4B99-A7EA-819934FEDAA5}" type="pres">
      <dgm:prSet presAssocID="{9B091FFA-CBCF-4925-B05C-52B914C83E4F}" presName="space" presStyleCnt="0"/>
      <dgm:spPr/>
    </dgm:pt>
    <dgm:pt modelId="{F82196E0-3554-49B6-AF62-C40F0C78F565}" type="pres">
      <dgm:prSet presAssocID="{D3B49F79-716D-4341-833F-79E01557C31C}" presName="Name5" presStyleLbl="vennNode1" presStyleIdx="1" presStyleCnt="4" custLinFactNeighborX="-1565">
        <dgm:presLayoutVars>
          <dgm:bulletEnabled val="1"/>
        </dgm:presLayoutVars>
      </dgm:prSet>
      <dgm:spPr/>
    </dgm:pt>
    <dgm:pt modelId="{51E0C172-FD95-4EDE-A896-F69465B42B27}" type="pres">
      <dgm:prSet presAssocID="{9CB5C1D9-9C8A-4D18-A305-D9BFFFD07C07}" presName="space" presStyleCnt="0"/>
      <dgm:spPr/>
    </dgm:pt>
    <dgm:pt modelId="{957F3B29-47AA-47CB-9892-AAC2C72D3423}" type="pres">
      <dgm:prSet presAssocID="{4DC1FC99-AFFD-49A6-9851-ED814D2DD2F6}" presName="Name5" presStyleLbl="vennNode1" presStyleIdx="2" presStyleCnt="4">
        <dgm:presLayoutVars>
          <dgm:bulletEnabled val="1"/>
        </dgm:presLayoutVars>
      </dgm:prSet>
      <dgm:spPr/>
    </dgm:pt>
    <dgm:pt modelId="{F6932CA3-AADB-4365-99B8-6036082B584C}" type="pres">
      <dgm:prSet presAssocID="{EBDA3461-1556-4A16-9017-B2B9A9EB6123}" presName="space" presStyleCnt="0"/>
      <dgm:spPr/>
    </dgm:pt>
    <dgm:pt modelId="{EB221EFE-2858-4508-BAB3-B18B34114E62}" type="pres">
      <dgm:prSet presAssocID="{D9303B91-1AD9-4144-96F9-E5F802E24F47}" presName="Name5" presStyleLbl="vennNode1" presStyleIdx="3" presStyleCnt="4">
        <dgm:presLayoutVars>
          <dgm:bulletEnabled val="1"/>
        </dgm:presLayoutVars>
      </dgm:prSet>
      <dgm:spPr/>
    </dgm:pt>
  </dgm:ptLst>
  <dgm:cxnLst>
    <dgm:cxn modelId="{D7E9EF5C-331F-4D69-9BE5-D7EFC5337789}" type="presOf" srcId="{D9303B91-1AD9-4144-96F9-E5F802E24F47}" destId="{EB221EFE-2858-4508-BAB3-B18B34114E62}" srcOrd="0" destOrd="0" presId="urn:microsoft.com/office/officeart/2005/8/layout/venn3"/>
    <dgm:cxn modelId="{41184A60-3058-46C8-A032-517586205CAA}" srcId="{AFB19157-52B2-4798-9572-4FB9470695C7}" destId="{D9303B91-1AD9-4144-96F9-E5F802E24F47}" srcOrd="3" destOrd="0" parTransId="{3E82E99A-27D2-4611-9657-3F53A2D3A51E}" sibTransId="{814EB296-9058-4E37-BDEE-E97DDF700CCB}"/>
    <dgm:cxn modelId="{819DA845-7058-4683-AB7C-7F6FD44797A4}" srcId="{AFB19157-52B2-4798-9572-4FB9470695C7}" destId="{A6A7BB39-2336-4B01-8CE2-B35355516E38}" srcOrd="0" destOrd="0" parTransId="{28CFDEB2-B491-455B-93A6-3D4F66C70101}" sibTransId="{9B091FFA-CBCF-4925-B05C-52B914C83E4F}"/>
    <dgm:cxn modelId="{1902E34A-42B7-4AE3-B829-4BEDB3DAE363}" type="presOf" srcId="{D3B49F79-716D-4341-833F-79E01557C31C}" destId="{F82196E0-3554-49B6-AF62-C40F0C78F565}" srcOrd="0" destOrd="0" presId="urn:microsoft.com/office/officeart/2005/8/layout/venn3"/>
    <dgm:cxn modelId="{A639DC54-E10B-45B1-B40E-8F291D04DC2E}" type="presOf" srcId="{A6A7BB39-2336-4B01-8CE2-B35355516E38}" destId="{9C093A49-BA22-4421-A30C-0B1278AF9B0B}" srcOrd="0" destOrd="0" presId="urn:microsoft.com/office/officeart/2005/8/layout/venn3"/>
    <dgm:cxn modelId="{97BC8F7E-DE8A-49F1-9AFE-884BBF0A79FD}" type="presOf" srcId="{4DC1FC99-AFFD-49A6-9851-ED814D2DD2F6}" destId="{957F3B29-47AA-47CB-9892-AAC2C72D3423}" srcOrd="0" destOrd="0" presId="urn:microsoft.com/office/officeart/2005/8/layout/venn3"/>
    <dgm:cxn modelId="{5A5A05AF-AE7D-4447-9C21-6295D3E51ADA}" srcId="{AFB19157-52B2-4798-9572-4FB9470695C7}" destId="{4DC1FC99-AFFD-49A6-9851-ED814D2DD2F6}" srcOrd="2" destOrd="0" parTransId="{7D73F88D-6390-4D7E-8E58-068A75AA8013}" sibTransId="{EBDA3461-1556-4A16-9017-B2B9A9EB6123}"/>
    <dgm:cxn modelId="{45A790BB-8EF0-41D6-82FE-C00347C99EF7}" srcId="{AFB19157-52B2-4798-9572-4FB9470695C7}" destId="{D3B49F79-716D-4341-833F-79E01557C31C}" srcOrd="1" destOrd="0" parTransId="{1B166F7A-7ED7-4BA0-8FA6-621FBC2ECA60}" sibTransId="{9CB5C1D9-9C8A-4D18-A305-D9BFFFD07C07}"/>
    <dgm:cxn modelId="{9BB327C1-EED5-4BCA-A131-B26783AB9F50}" type="presOf" srcId="{AFB19157-52B2-4798-9572-4FB9470695C7}" destId="{71D09186-A172-4271-9221-01D5B6BF44E7}" srcOrd="0" destOrd="0" presId="urn:microsoft.com/office/officeart/2005/8/layout/venn3"/>
    <dgm:cxn modelId="{C47ACA25-4683-444B-AAB1-62D48FB87044}" type="presParOf" srcId="{71D09186-A172-4271-9221-01D5B6BF44E7}" destId="{9C093A49-BA22-4421-A30C-0B1278AF9B0B}" srcOrd="0" destOrd="0" presId="urn:microsoft.com/office/officeart/2005/8/layout/venn3"/>
    <dgm:cxn modelId="{636A05CD-6229-4FEB-A4E6-FE23EE42FAF7}" type="presParOf" srcId="{71D09186-A172-4271-9221-01D5B6BF44E7}" destId="{E7578406-8876-4B99-A7EA-819934FEDAA5}" srcOrd="1" destOrd="0" presId="urn:microsoft.com/office/officeart/2005/8/layout/venn3"/>
    <dgm:cxn modelId="{B1A710A0-A375-41E8-BEC9-9C41C8B56282}" type="presParOf" srcId="{71D09186-A172-4271-9221-01D5B6BF44E7}" destId="{F82196E0-3554-49B6-AF62-C40F0C78F565}" srcOrd="2" destOrd="0" presId="urn:microsoft.com/office/officeart/2005/8/layout/venn3"/>
    <dgm:cxn modelId="{9131EF87-23E6-474E-A7A2-D87D03268B6C}" type="presParOf" srcId="{71D09186-A172-4271-9221-01D5B6BF44E7}" destId="{51E0C172-FD95-4EDE-A896-F69465B42B27}" srcOrd="3" destOrd="0" presId="urn:microsoft.com/office/officeart/2005/8/layout/venn3"/>
    <dgm:cxn modelId="{550A9BAE-0D63-437D-A60D-16F5D674656B}" type="presParOf" srcId="{71D09186-A172-4271-9221-01D5B6BF44E7}" destId="{957F3B29-47AA-47CB-9892-AAC2C72D3423}" srcOrd="4" destOrd="0" presId="urn:microsoft.com/office/officeart/2005/8/layout/venn3"/>
    <dgm:cxn modelId="{B1464712-2A4C-4BFF-A3A5-F46D221F032F}" type="presParOf" srcId="{71D09186-A172-4271-9221-01D5B6BF44E7}" destId="{F6932CA3-AADB-4365-99B8-6036082B584C}" srcOrd="5" destOrd="0" presId="urn:microsoft.com/office/officeart/2005/8/layout/venn3"/>
    <dgm:cxn modelId="{9BEFB90E-6E4F-44C1-8CC1-A8EE4CD8CD8A}" type="presParOf" srcId="{71D09186-A172-4271-9221-01D5B6BF44E7}" destId="{EB221EFE-2858-4508-BAB3-B18B34114E6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B19157-52B2-4798-9572-4FB9470695C7}"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A6A7BB39-2336-4B01-8CE2-B35355516E38}">
      <dgm:prSet phldrT="[Text]"/>
      <dgm:spPr/>
      <dgm:t>
        <a:bodyPr/>
        <a:lstStyle/>
        <a:p>
          <a:r>
            <a:rPr lang="en-US" b="1" dirty="0">
              <a:solidFill>
                <a:schemeClr val="tx1">
                  <a:lumMod val="50000"/>
                </a:schemeClr>
              </a:solidFill>
            </a:rPr>
            <a:t>Vulnerability</a:t>
          </a:r>
        </a:p>
      </dgm:t>
    </dgm:pt>
    <dgm:pt modelId="{28CFDEB2-B491-455B-93A6-3D4F66C70101}" type="parTrans" cxnId="{819DA845-7058-4683-AB7C-7F6FD44797A4}">
      <dgm:prSet/>
      <dgm:spPr/>
      <dgm:t>
        <a:bodyPr/>
        <a:lstStyle/>
        <a:p>
          <a:endParaRPr lang="en-US"/>
        </a:p>
      </dgm:t>
    </dgm:pt>
    <dgm:pt modelId="{9B091FFA-CBCF-4925-B05C-52B914C83E4F}" type="sibTrans" cxnId="{819DA845-7058-4683-AB7C-7F6FD44797A4}">
      <dgm:prSet/>
      <dgm:spPr/>
      <dgm:t>
        <a:bodyPr/>
        <a:lstStyle/>
        <a:p>
          <a:endParaRPr lang="en-US"/>
        </a:p>
      </dgm:t>
    </dgm:pt>
    <dgm:pt modelId="{D3B49F79-716D-4341-833F-79E01557C31C}">
      <dgm:prSet phldrT="[Text]"/>
      <dgm:spPr/>
      <dgm:t>
        <a:bodyPr/>
        <a:lstStyle/>
        <a:p>
          <a:r>
            <a:rPr lang="en-US" b="1" dirty="0">
              <a:solidFill>
                <a:schemeClr val="tx1">
                  <a:lumMod val="50000"/>
                </a:schemeClr>
              </a:solidFill>
            </a:rPr>
            <a:t>Apparent authority</a:t>
          </a:r>
        </a:p>
      </dgm:t>
    </dgm:pt>
    <dgm:pt modelId="{1B166F7A-7ED7-4BA0-8FA6-621FBC2ECA60}" type="parTrans" cxnId="{45A790BB-8EF0-41D6-82FE-C00347C99EF7}">
      <dgm:prSet/>
      <dgm:spPr/>
      <dgm:t>
        <a:bodyPr/>
        <a:lstStyle/>
        <a:p>
          <a:endParaRPr lang="en-US"/>
        </a:p>
      </dgm:t>
    </dgm:pt>
    <dgm:pt modelId="{9CB5C1D9-9C8A-4D18-A305-D9BFFFD07C07}" type="sibTrans" cxnId="{45A790BB-8EF0-41D6-82FE-C00347C99EF7}">
      <dgm:prSet/>
      <dgm:spPr/>
      <dgm:t>
        <a:bodyPr/>
        <a:lstStyle/>
        <a:p>
          <a:endParaRPr lang="en-US"/>
        </a:p>
      </dgm:t>
    </dgm:pt>
    <dgm:pt modelId="{4DC1FC99-AFFD-49A6-9851-ED814D2DD2F6}">
      <dgm:prSet phldrT="[Text]"/>
      <dgm:spPr/>
      <dgm:t>
        <a:bodyPr/>
        <a:lstStyle/>
        <a:p>
          <a:r>
            <a:rPr lang="en-US" b="1" dirty="0">
              <a:solidFill>
                <a:schemeClr val="tx1">
                  <a:lumMod val="50000"/>
                </a:schemeClr>
              </a:solidFill>
            </a:rPr>
            <a:t>Tactics</a:t>
          </a:r>
        </a:p>
      </dgm:t>
    </dgm:pt>
    <dgm:pt modelId="{7D73F88D-6390-4D7E-8E58-068A75AA8013}" type="parTrans" cxnId="{5A5A05AF-AE7D-4447-9C21-6295D3E51ADA}">
      <dgm:prSet/>
      <dgm:spPr/>
      <dgm:t>
        <a:bodyPr/>
        <a:lstStyle/>
        <a:p>
          <a:endParaRPr lang="en-US"/>
        </a:p>
      </dgm:t>
    </dgm:pt>
    <dgm:pt modelId="{EBDA3461-1556-4A16-9017-B2B9A9EB6123}" type="sibTrans" cxnId="{5A5A05AF-AE7D-4447-9C21-6295D3E51ADA}">
      <dgm:prSet/>
      <dgm:spPr/>
      <dgm:t>
        <a:bodyPr/>
        <a:lstStyle/>
        <a:p>
          <a:endParaRPr lang="en-US"/>
        </a:p>
      </dgm:t>
    </dgm:pt>
    <dgm:pt modelId="{D9303B91-1AD9-4144-96F9-E5F802E24F47}">
      <dgm:prSet phldrT="[Text]"/>
      <dgm:spPr/>
      <dgm:t>
        <a:bodyPr/>
        <a:lstStyle/>
        <a:p>
          <a:r>
            <a:rPr lang="en-US" b="1" dirty="0">
              <a:solidFill>
                <a:schemeClr val="tx1">
                  <a:lumMod val="50000"/>
                </a:schemeClr>
              </a:solidFill>
            </a:rPr>
            <a:t>Equity</a:t>
          </a:r>
        </a:p>
      </dgm:t>
    </dgm:pt>
    <dgm:pt modelId="{3E82E99A-27D2-4611-9657-3F53A2D3A51E}" type="parTrans" cxnId="{41184A60-3058-46C8-A032-517586205CAA}">
      <dgm:prSet/>
      <dgm:spPr/>
      <dgm:t>
        <a:bodyPr/>
        <a:lstStyle/>
        <a:p>
          <a:endParaRPr lang="en-US"/>
        </a:p>
      </dgm:t>
    </dgm:pt>
    <dgm:pt modelId="{814EB296-9058-4E37-BDEE-E97DDF700CCB}" type="sibTrans" cxnId="{41184A60-3058-46C8-A032-517586205CAA}">
      <dgm:prSet/>
      <dgm:spPr/>
      <dgm:t>
        <a:bodyPr/>
        <a:lstStyle/>
        <a:p>
          <a:endParaRPr lang="en-US"/>
        </a:p>
      </dgm:t>
    </dgm:pt>
    <dgm:pt modelId="{71D09186-A172-4271-9221-01D5B6BF44E7}" type="pres">
      <dgm:prSet presAssocID="{AFB19157-52B2-4798-9572-4FB9470695C7}" presName="Name0" presStyleCnt="0">
        <dgm:presLayoutVars>
          <dgm:dir/>
          <dgm:resizeHandles val="exact"/>
        </dgm:presLayoutVars>
      </dgm:prSet>
      <dgm:spPr/>
    </dgm:pt>
    <dgm:pt modelId="{9C093A49-BA22-4421-A30C-0B1278AF9B0B}" type="pres">
      <dgm:prSet presAssocID="{A6A7BB39-2336-4B01-8CE2-B35355516E38}" presName="Name5" presStyleLbl="vennNode1" presStyleIdx="0" presStyleCnt="4" custScaleX="96141" custScaleY="97155" custLinFactNeighborX="-2382" custLinFactNeighborY="953">
        <dgm:presLayoutVars>
          <dgm:bulletEnabled val="1"/>
        </dgm:presLayoutVars>
      </dgm:prSet>
      <dgm:spPr/>
    </dgm:pt>
    <dgm:pt modelId="{E7578406-8876-4B99-A7EA-819934FEDAA5}" type="pres">
      <dgm:prSet presAssocID="{9B091FFA-CBCF-4925-B05C-52B914C83E4F}" presName="space" presStyleCnt="0"/>
      <dgm:spPr/>
    </dgm:pt>
    <dgm:pt modelId="{F82196E0-3554-49B6-AF62-C40F0C78F565}" type="pres">
      <dgm:prSet presAssocID="{D3B49F79-716D-4341-833F-79E01557C31C}" presName="Name5" presStyleLbl="vennNode1" presStyleIdx="1" presStyleCnt="4" custLinFactNeighborX="-1565">
        <dgm:presLayoutVars>
          <dgm:bulletEnabled val="1"/>
        </dgm:presLayoutVars>
      </dgm:prSet>
      <dgm:spPr/>
    </dgm:pt>
    <dgm:pt modelId="{51E0C172-FD95-4EDE-A896-F69465B42B27}" type="pres">
      <dgm:prSet presAssocID="{9CB5C1D9-9C8A-4D18-A305-D9BFFFD07C07}" presName="space" presStyleCnt="0"/>
      <dgm:spPr/>
    </dgm:pt>
    <dgm:pt modelId="{957F3B29-47AA-47CB-9892-AAC2C72D3423}" type="pres">
      <dgm:prSet presAssocID="{4DC1FC99-AFFD-49A6-9851-ED814D2DD2F6}" presName="Name5" presStyleLbl="vennNode1" presStyleIdx="2" presStyleCnt="4">
        <dgm:presLayoutVars>
          <dgm:bulletEnabled val="1"/>
        </dgm:presLayoutVars>
      </dgm:prSet>
      <dgm:spPr/>
    </dgm:pt>
    <dgm:pt modelId="{F6932CA3-AADB-4365-99B8-6036082B584C}" type="pres">
      <dgm:prSet presAssocID="{EBDA3461-1556-4A16-9017-B2B9A9EB6123}" presName="space" presStyleCnt="0"/>
      <dgm:spPr/>
    </dgm:pt>
    <dgm:pt modelId="{EB221EFE-2858-4508-BAB3-B18B34114E62}" type="pres">
      <dgm:prSet presAssocID="{D9303B91-1AD9-4144-96F9-E5F802E24F47}" presName="Name5" presStyleLbl="vennNode1" presStyleIdx="3" presStyleCnt="4">
        <dgm:presLayoutVars>
          <dgm:bulletEnabled val="1"/>
        </dgm:presLayoutVars>
      </dgm:prSet>
      <dgm:spPr/>
    </dgm:pt>
  </dgm:ptLst>
  <dgm:cxnLst>
    <dgm:cxn modelId="{D7E9EF5C-331F-4D69-9BE5-D7EFC5337789}" type="presOf" srcId="{D9303B91-1AD9-4144-96F9-E5F802E24F47}" destId="{EB221EFE-2858-4508-BAB3-B18B34114E62}" srcOrd="0" destOrd="0" presId="urn:microsoft.com/office/officeart/2005/8/layout/venn3"/>
    <dgm:cxn modelId="{41184A60-3058-46C8-A032-517586205CAA}" srcId="{AFB19157-52B2-4798-9572-4FB9470695C7}" destId="{D9303B91-1AD9-4144-96F9-E5F802E24F47}" srcOrd="3" destOrd="0" parTransId="{3E82E99A-27D2-4611-9657-3F53A2D3A51E}" sibTransId="{814EB296-9058-4E37-BDEE-E97DDF700CCB}"/>
    <dgm:cxn modelId="{819DA845-7058-4683-AB7C-7F6FD44797A4}" srcId="{AFB19157-52B2-4798-9572-4FB9470695C7}" destId="{A6A7BB39-2336-4B01-8CE2-B35355516E38}" srcOrd="0" destOrd="0" parTransId="{28CFDEB2-B491-455B-93A6-3D4F66C70101}" sibTransId="{9B091FFA-CBCF-4925-B05C-52B914C83E4F}"/>
    <dgm:cxn modelId="{1902E34A-42B7-4AE3-B829-4BEDB3DAE363}" type="presOf" srcId="{D3B49F79-716D-4341-833F-79E01557C31C}" destId="{F82196E0-3554-49B6-AF62-C40F0C78F565}" srcOrd="0" destOrd="0" presId="urn:microsoft.com/office/officeart/2005/8/layout/venn3"/>
    <dgm:cxn modelId="{A639DC54-E10B-45B1-B40E-8F291D04DC2E}" type="presOf" srcId="{A6A7BB39-2336-4B01-8CE2-B35355516E38}" destId="{9C093A49-BA22-4421-A30C-0B1278AF9B0B}" srcOrd="0" destOrd="0" presId="urn:microsoft.com/office/officeart/2005/8/layout/venn3"/>
    <dgm:cxn modelId="{97BC8F7E-DE8A-49F1-9AFE-884BBF0A79FD}" type="presOf" srcId="{4DC1FC99-AFFD-49A6-9851-ED814D2DD2F6}" destId="{957F3B29-47AA-47CB-9892-AAC2C72D3423}" srcOrd="0" destOrd="0" presId="urn:microsoft.com/office/officeart/2005/8/layout/venn3"/>
    <dgm:cxn modelId="{5A5A05AF-AE7D-4447-9C21-6295D3E51ADA}" srcId="{AFB19157-52B2-4798-9572-4FB9470695C7}" destId="{4DC1FC99-AFFD-49A6-9851-ED814D2DD2F6}" srcOrd="2" destOrd="0" parTransId="{7D73F88D-6390-4D7E-8E58-068A75AA8013}" sibTransId="{EBDA3461-1556-4A16-9017-B2B9A9EB6123}"/>
    <dgm:cxn modelId="{45A790BB-8EF0-41D6-82FE-C00347C99EF7}" srcId="{AFB19157-52B2-4798-9572-4FB9470695C7}" destId="{D3B49F79-716D-4341-833F-79E01557C31C}" srcOrd="1" destOrd="0" parTransId="{1B166F7A-7ED7-4BA0-8FA6-621FBC2ECA60}" sibTransId="{9CB5C1D9-9C8A-4D18-A305-D9BFFFD07C07}"/>
    <dgm:cxn modelId="{9BB327C1-EED5-4BCA-A131-B26783AB9F50}" type="presOf" srcId="{AFB19157-52B2-4798-9572-4FB9470695C7}" destId="{71D09186-A172-4271-9221-01D5B6BF44E7}" srcOrd="0" destOrd="0" presId="urn:microsoft.com/office/officeart/2005/8/layout/venn3"/>
    <dgm:cxn modelId="{C47ACA25-4683-444B-AAB1-62D48FB87044}" type="presParOf" srcId="{71D09186-A172-4271-9221-01D5B6BF44E7}" destId="{9C093A49-BA22-4421-A30C-0B1278AF9B0B}" srcOrd="0" destOrd="0" presId="urn:microsoft.com/office/officeart/2005/8/layout/venn3"/>
    <dgm:cxn modelId="{636A05CD-6229-4FEB-A4E6-FE23EE42FAF7}" type="presParOf" srcId="{71D09186-A172-4271-9221-01D5B6BF44E7}" destId="{E7578406-8876-4B99-A7EA-819934FEDAA5}" srcOrd="1" destOrd="0" presId="urn:microsoft.com/office/officeart/2005/8/layout/venn3"/>
    <dgm:cxn modelId="{B1A710A0-A375-41E8-BEC9-9C41C8B56282}" type="presParOf" srcId="{71D09186-A172-4271-9221-01D5B6BF44E7}" destId="{F82196E0-3554-49B6-AF62-C40F0C78F565}" srcOrd="2" destOrd="0" presId="urn:microsoft.com/office/officeart/2005/8/layout/venn3"/>
    <dgm:cxn modelId="{9131EF87-23E6-474E-A7A2-D87D03268B6C}" type="presParOf" srcId="{71D09186-A172-4271-9221-01D5B6BF44E7}" destId="{51E0C172-FD95-4EDE-A896-F69465B42B27}" srcOrd="3" destOrd="0" presId="urn:microsoft.com/office/officeart/2005/8/layout/venn3"/>
    <dgm:cxn modelId="{550A9BAE-0D63-437D-A60D-16F5D674656B}" type="presParOf" srcId="{71D09186-A172-4271-9221-01D5B6BF44E7}" destId="{957F3B29-47AA-47CB-9892-AAC2C72D3423}" srcOrd="4" destOrd="0" presId="urn:microsoft.com/office/officeart/2005/8/layout/venn3"/>
    <dgm:cxn modelId="{B1464712-2A4C-4BFF-A3A5-F46D221F032F}" type="presParOf" srcId="{71D09186-A172-4271-9221-01D5B6BF44E7}" destId="{F6932CA3-AADB-4365-99B8-6036082B584C}" srcOrd="5" destOrd="0" presId="urn:microsoft.com/office/officeart/2005/8/layout/venn3"/>
    <dgm:cxn modelId="{9BEFB90E-6E4F-44C1-8CC1-A8EE4CD8CD8A}" type="presParOf" srcId="{71D09186-A172-4271-9221-01D5B6BF44E7}" destId="{EB221EFE-2858-4508-BAB3-B18B34114E6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0D5755-A3A7-45CC-A2B3-503CA5204655}" type="doc">
      <dgm:prSet loTypeId="urn:microsoft.com/office/officeart/2005/8/layout/rings+Icon" loCatId="relationship" qsTypeId="urn:microsoft.com/office/officeart/2005/8/quickstyle/simple1" qsCatId="simple" csTypeId="urn:microsoft.com/office/officeart/2005/8/colors/colorful3" csCatId="colorful" phldr="1"/>
      <dgm:spPr/>
    </dgm:pt>
    <dgm:pt modelId="{03610413-3EE0-45D9-9AAD-B21EC5E8848B}">
      <dgm:prSet phldrT="[Text]"/>
      <dgm:spPr/>
      <dgm:t>
        <a:bodyPr/>
        <a:lstStyle/>
        <a:p>
          <a:r>
            <a:rPr lang="en-US" b="1" dirty="0">
              <a:solidFill>
                <a:schemeClr val="bg1"/>
              </a:solidFill>
            </a:rPr>
            <a:t>Decision-Making Ability</a:t>
          </a:r>
        </a:p>
      </dgm:t>
    </dgm:pt>
    <dgm:pt modelId="{2B11C9BF-2F0E-42AB-B545-DAE8652E0E79}" type="parTrans" cxnId="{5DE9ECCC-9CCD-420D-9173-2EEB88805E5B}">
      <dgm:prSet/>
      <dgm:spPr/>
      <dgm:t>
        <a:bodyPr/>
        <a:lstStyle/>
        <a:p>
          <a:endParaRPr lang="en-US"/>
        </a:p>
      </dgm:t>
    </dgm:pt>
    <dgm:pt modelId="{E59B90AF-11D4-4023-967A-CF04005BA8D6}" type="sibTrans" cxnId="{5DE9ECCC-9CCD-420D-9173-2EEB88805E5B}">
      <dgm:prSet/>
      <dgm:spPr/>
      <dgm:t>
        <a:bodyPr/>
        <a:lstStyle/>
        <a:p>
          <a:endParaRPr lang="en-US"/>
        </a:p>
      </dgm:t>
    </dgm:pt>
    <dgm:pt modelId="{1741980B-154F-4F33-8411-F10B25CCAB14}">
      <dgm:prSet phldrT="[Text]"/>
      <dgm:spPr/>
      <dgm:t>
        <a:bodyPr/>
        <a:lstStyle/>
        <a:p>
          <a:r>
            <a:rPr lang="en-US" b="1" dirty="0">
              <a:solidFill>
                <a:schemeClr val="bg1"/>
              </a:solidFill>
            </a:rPr>
            <a:t>Freely and voluntarily</a:t>
          </a:r>
        </a:p>
      </dgm:t>
    </dgm:pt>
    <dgm:pt modelId="{22C9FC67-7CBB-46C3-AC5F-140B40C393AF}" type="parTrans" cxnId="{D5765B9A-A018-4CAE-8729-25121106A216}">
      <dgm:prSet/>
      <dgm:spPr/>
      <dgm:t>
        <a:bodyPr/>
        <a:lstStyle/>
        <a:p>
          <a:endParaRPr lang="en-US"/>
        </a:p>
      </dgm:t>
    </dgm:pt>
    <dgm:pt modelId="{2A9C0915-3749-48BA-85D7-5B5C6985F226}" type="sibTrans" cxnId="{D5765B9A-A018-4CAE-8729-25121106A216}">
      <dgm:prSet/>
      <dgm:spPr/>
      <dgm:t>
        <a:bodyPr/>
        <a:lstStyle/>
        <a:p>
          <a:endParaRPr lang="en-US"/>
        </a:p>
      </dgm:t>
    </dgm:pt>
    <dgm:pt modelId="{13D884AA-916E-42D5-843B-93D9D7CFF43B}">
      <dgm:prSet phldrT="[Text]"/>
      <dgm:spPr/>
      <dgm:t>
        <a:bodyPr/>
        <a:lstStyle/>
        <a:p>
          <a:r>
            <a:rPr lang="en-US" b="1" dirty="0">
              <a:solidFill>
                <a:schemeClr val="bg1"/>
              </a:solidFill>
            </a:rPr>
            <a:t>Understand the true nature</a:t>
          </a:r>
        </a:p>
      </dgm:t>
    </dgm:pt>
    <dgm:pt modelId="{1D636F95-3F2E-42E9-A5CA-2FD4AF176C29}" type="parTrans" cxnId="{E4BA716B-6BEE-4861-91BD-058A6E3446D0}">
      <dgm:prSet/>
      <dgm:spPr/>
      <dgm:t>
        <a:bodyPr/>
        <a:lstStyle/>
        <a:p>
          <a:endParaRPr lang="en-US"/>
        </a:p>
      </dgm:t>
    </dgm:pt>
    <dgm:pt modelId="{7D67AE4B-E301-491A-B199-C46EDF708E76}" type="sibTrans" cxnId="{E4BA716B-6BEE-4861-91BD-058A6E3446D0}">
      <dgm:prSet/>
      <dgm:spPr/>
      <dgm:t>
        <a:bodyPr/>
        <a:lstStyle/>
        <a:p>
          <a:endParaRPr lang="en-US"/>
        </a:p>
      </dgm:t>
    </dgm:pt>
    <dgm:pt modelId="{A684B403-680F-4F95-B15D-90FEC763E4C1}" type="pres">
      <dgm:prSet presAssocID="{840D5755-A3A7-45CC-A2B3-503CA5204655}" presName="Name0" presStyleCnt="0">
        <dgm:presLayoutVars>
          <dgm:chMax val="7"/>
          <dgm:dir/>
          <dgm:resizeHandles val="exact"/>
        </dgm:presLayoutVars>
      </dgm:prSet>
      <dgm:spPr/>
    </dgm:pt>
    <dgm:pt modelId="{E6E01940-E152-493E-8690-3509506214C9}" type="pres">
      <dgm:prSet presAssocID="{840D5755-A3A7-45CC-A2B3-503CA5204655}" presName="ellipse1" presStyleLbl="vennNode1" presStyleIdx="0" presStyleCnt="3">
        <dgm:presLayoutVars>
          <dgm:bulletEnabled val="1"/>
        </dgm:presLayoutVars>
      </dgm:prSet>
      <dgm:spPr/>
    </dgm:pt>
    <dgm:pt modelId="{508EA97E-88A1-4132-96FC-7589E95A7283}" type="pres">
      <dgm:prSet presAssocID="{840D5755-A3A7-45CC-A2B3-503CA5204655}" presName="ellipse2" presStyleLbl="vennNode1" presStyleIdx="1" presStyleCnt="3">
        <dgm:presLayoutVars>
          <dgm:bulletEnabled val="1"/>
        </dgm:presLayoutVars>
      </dgm:prSet>
      <dgm:spPr/>
    </dgm:pt>
    <dgm:pt modelId="{90FEB6E8-F328-4F08-A3C7-D5D4011DEA8E}" type="pres">
      <dgm:prSet presAssocID="{840D5755-A3A7-45CC-A2B3-503CA5204655}" presName="ellipse3" presStyleLbl="vennNode1" presStyleIdx="2" presStyleCnt="3" custLinFactNeighborX="-16543">
        <dgm:presLayoutVars>
          <dgm:bulletEnabled val="1"/>
        </dgm:presLayoutVars>
      </dgm:prSet>
      <dgm:spPr/>
    </dgm:pt>
  </dgm:ptLst>
  <dgm:cxnLst>
    <dgm:cxn modelId="{E438535F-F1C9-4A51-806B-46A21270E101}" type="presOf" srcId="{1741980B-154F-4F33-8411-F10B25CCAB14}" destId="{508EA97E-88A1-4132-96FC-7589E95A7283}" srcOrd="0" destOrd="0" presId="urn:microsoft.com/office/officeart/2005/8/layout/rings+Icon"/>
    <dgm:cxn modelId="{E4BA716B-6BEE-4861-91BD-058A6E3446D0}" srcId="{840D5755-A3A7-45CC-A2B3-503CA5204655}" destId="{13D884AA-916E-42D5-843B-93D9D7CFF43B}" srcOrd="2" destOrd="0" parTransId="{1D636F95-3F2E-42E9-A5CA-2FD4AF176C29}" sibTransId="{7D67AE4B-E301-491A-B199-C46EDF708E76}"/>
    <dgm:cxn modelId="{D5765B9A-A018-4CAE-8729-25121106A216}" srcId="{840D5755-A3A7-45CC-A2B3-503CA5204655}" destId="{1741980B-154F-4F33-8411-F10B25CCAB14}" srcOrd="1" destOrd="0" parTransId="{22C9FC67-7CBB-46C3-AC5F-140B40C393AF}" sibTransId="{2A9C0915-3749-48BA-85D7-5B5C6985F226}"/>
    <dgm:cxn modelId="{839E839E-F3A7-48DD-B09A-CA7EDDA0F783}" type="presOf" srcId="{03610413-3EE0-45D9-9AAD-B21EC5E8848B}" destId="{E6E01940-E152-493E-8690-3509506214C9}" srcOrd="0" destOrd="0" presId="urn:microsoft.com/office/officeart/2005/8/layout/rings+Icon"/>
    <dgm:cxn modelId="{231DDCAE-4ACF-4257-955F-694D1B2AC5A2}" type="presOf" srcId="{840D5755-A3A7-45CC-A2B3-503CA5204655}" destId="{A684B403-680F-4F95-B15D-90FEC763E4C1}" srcOrd="0" destOrd="0" presId="urn:microsoft.com/office/officeart/2005/8/layout/rings+Icon"/>
    <dgm:cxn modelId="{07BEC4C7-6DC3-4634-8397-5D7B4FE75ADF}" type="presOf" srcId="{13D884AA-916E-42D5-843B-93D9D7CFF43B}" destId="{90FEB6E8-F328-4F08-A3C7-D5D4011DEA8E}" srcOrd="0" destOrd="0" presId="urn:microsoft.com/office/officeart/2005/8/layout/rings+Icon"/>
    <dgm:cxn modelId="{5DE9ECCC-9CCD-420D-9173-2EEB88805E5B}" srcId="{840D5755-A3A7-45CC-A2B3-503CA5204655}" destId="{03610413-3EE0-45D9-9AAD-B21EC5E8848B}" srcOrd="0" destOrd="0" parTransId="{2B11C9BF-2F0E-42AB-B545-DAE8652E0E79}" sibTransId="{E59B90AF-11D4-4023-967A-CF04005BA8D6}"/>
    <dgm:cxn modelId="{B22E2211-400E-4494-BA46-C373D6B210E8}" type="presParOf" srcId="{A684B403-680F-4F95-B15D-90FEC763E4C1}" destId="{E6E01940-E152-493E-8690-3509506214C9}" srcOrd="0" destOrd="0" presId="urn:microsoft.com/office/officeart/2005/8/layout/rings+Icon"/>
    <dgm:cxn modelId="{DB7FE8C2-6454-40FE-AB0B-F0E45D585EF8}" type="presParOf" srcId="{A684B403-680F-4F95-B15D-90FEC763E4C1}" destId="{508EA97E-88A1-4132-96FC-7589E95A7283}" srcOrd="1" destOrd="0" presId="urn:microsoft.com/office/officeart/2005/8/layout/rings+Icon"/>
    <dgm:cxn modelId="{23E15F31-333C-4FA2-9E6B-B4D91AEF97FA}" type="presParOf" srcId="{A684B403-680F-4F95-B15D-90FEC763E4C1}" destId="{90FEB6E8-F328-4F08-A3C7-D5D4011DEA8E}"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0D5755-A3A7-45CC-A2B3-503CA5204655}" type="doc">
      <dgm:prSet loTypeId="urn:microsoft.com/office/officeart/2005/8/layout/rings+Icon" loCatId="relationship" qsTypeId="urn:microsoft.com/office/officeart/2005/8/quickstyle/simple1" qsCatId="simple" csTypeId="urn:microsoft.com/office/officeart/2005/8/colors/colorful3" csCatId="colorful" phldr="1"/>
      <dgm:spPr/>
    </dgm:pt>
    <dgm:pt modelId="{03610413-3EE0-45D9-9AAD-B21EC5E8848B}">
      <dgm:prSet phldrT="[Text]"/>
      <dgm:spPr/>
      <dgm:t>
        <a:bodyPr/>
        <a:lstStyle/>
        <a:p>
          <a:r>
            <a:rPr lang="en-US" b="1" dirty="0">
              <a:solidFill>
                <a:schemeClr val="bg1"/>
              </a:solidFill>
            </a:rPr>
            <a:t>Decision-Making Ability</a:t>
          </a:r>
        </a:p>
      </dgm:t>
    </dgm:pt>
    <dgm:pt modelId="{2B11C9BF-2F0E-42AB-B545-DAE8652E0E79}" type="parTrans" cxnId="{5DE9ECCC-9CCD-420D-9173-2EEB88805E5B}">
      <dgm:prSet/>
      <dgm:spPr/>
      <dgm:t>
        <a:bodyPr/>
        <a:lstStyle/>
        <a:p>
          <a:endParaRPr lang="en-US"/>
        </a:p>
      </dgm:t>
    </dgm:pt>
    <dgm:pt modelId="{E59B90AF-11D4-4023-967A-CF04005BA8D6}" type="sibTrans" cxnId="{5DE9ECCC-9CCD-420D-9173-2EEB88805E5B}">
      <dgm:prSet/>
      <dgm:spPr/>
      <dgm:t>
        <a:bodyPr/>
        <a:lstStyle/>
        <a:p>
          <a:endParaRPr lang="en-US"/>
        </a:p>
      </dgm:t>
    </dgm:pt>
    <dgm:pt modelId="{1741980B-154F-4F33-8411-F10B25CCAB14}">
      <dgm:prSet phldrT="[Text]"/>
      <dgm:spPr/>
      <dgm:t>
        <a:bodyPr/>
        <a:lstStyle/>
        <a:p>
          <a:r>
            <a:rPr lang="en-US" b="1" dirty="0">
              <a:solidFill>
                <a:schemeClr val="bg1"/>
              </a:solidFill>
            </a:rPr>
            <a:t>Freely and voluntarily</a:t>
          </a:r>
        </a:p>
      </dgm:t>
    </dgm:pt>
    <dgm:pt modelId="{22C9FC67-7CBB-46C3-AC5F-140B40C393AF}" type="parTrans" cxnId="{D5765B9A-A018-4CAE-8729-25121106A216}">
      <dgm:prSet/>
      <dgm:spPr/>
      <dgm:t>
        <a:bodyPr/>
        <a:lstStyle/>
        <a:p>
          <a:endParaRPr lang="en-US"/>
        </a:p>
      </dgm:t>
    </dgm:pt>
    <dgm:pt modelId="{2A9C0915-3749-48BA-85D7-5B5C6985F226}" type="sibTrans" cxnId="{D5765B9A-A018-4CAE-8729-25121106A216}">
      <dgm:prSet/>
      <dgm:spPr/>
      <dgm:t>
        <a:bodyPr/>
        <a:lstStyle/>
        <a:p>
          <a:endParaRPr lang="en-US"/>
        </a:p>
      </dgm:t>
    </dgm:pt>
    <dgm:pt modelId="{13D884AA-916E-42D5-843B-93D9D7CFF43B}">
      <dgm:prSet phldrT="[Text]"/>
      <dgm:spPr/>
      <dgm:t>
        <a:bodyPr/>
        <a:lstStyle/>
        <a:p>
          <a:r>
            <a:rPr lang="en-US" b="1" dirty="0">
              <a:solidFill>
                <a:schemeClr val="bg1"/>
              </a:solidFill>
            </a:rPr>
            <a:t>Understand the true nature</a:t>
          </a:r>
        </a:p>
      </dgm:t>
    </dgm:pt>
    <dgm:pt modelId="{1D636F95-3F2E-42E9-A5CA-2FD4AF176C29}" type="parTrans" cxnId="{E4BA716B-6BEE-4861-91BD-058A6E3446D0}">
      <dgm:prSet/>
      <dgm:spPr/>
      <dgm:t>
        <a:bodyPr/>
        <a:lstStyle/>
        <a:p>
          <a:endParaRPr lang="en-US"/>
        </a:p>
      </dgm:t>
    </dgm:pt>
    <dgm:pt modelId="{7D67AE4B-E301-491A-B199-C46EDF708E76}" type="sibTrans" cxnId="{E4BA716B-6BEE-4861-91BD-058A6E3446D0}">
      <dgm:prSet/>
      <dgm:spPr/>
      <dgm:t>
        <a:bodyPr/>
        <a:lstStyle/>
        <a:p>
          <a:endParaRPr lang="en-US"/>
        </a:p>
      </dgm:t>
    </dgm:pt>
    <dgm:pt modelId="{A684B403-680F-4F95-B15D-90FEC763E4C1}" type="pres">
      <dgm:prSet presAssocID="{840D5755-A3A7-45CC-A2B3-503CA5204655}" presName="Name0" presStyleCnt="0">
        <dgm:presLayoutVars>
          <dgm:chMax val="7"/>
          <dgm:dir/>
          <dgm:resizeHandles val="exact"/>
        </dgm:presLayoutVars>
      </dgm:prSet>
      <dgm:spPr/>
    </dgm:pt>
    <dgm:pt modelId="{E6E01940-E152-493E-8690-3509506214C9}" type="pres">
      <dgm:prSet presAssocID="{840D5755-A3A7-45CC-A2B3-503CA5204655}" presName="ellipse1" presStyleLbl="vennNode1" presStyleIdx="0" presStyleCnt="3">
        <dgm:presLayoutVars>
          <dgm:bulletEnabled val="1"/>
        </dgm:presLayoutVars>
      </dgm:prSet>
      <dgm:spPr/>
    </dgm:pt>
    <dgm:pt modelId="{508EA97E-88A1-4132-96FC-7589E95A7283}" type="pres">
      <dgm:prSet presAssocID="{840D5755-A3A7-45CC-A2B3-503CA5204655}" presName="ellipse2" presStyleLbl="vennNode1" presStyleIdx="1" presStyleCnt="3">
        <dgm:presLayoutVars>
          <dgm:bulletEnabled val="1"/>
        </dgm:presLayoutVars>
      </dgm:prSet>
      <dgm:spPr/>
    </dgm:pt>
    <dgm:pt modelId="{90FEB6E8-F328-4F08-A3C7-D5D4011DEA8E}" type="pres">
      <dgm:prSet presAssocID="{840D5755-A3A7-45CC-A2B3-503CA5204655}" presName="ellipse3" presStyleLbl="vennNode1" presStyleIdx="2" presStyleCnt="3" custLinFactNeighborX="-16543">
        <dgm:presLayoutVars>
          <dgm:bulletEnabled val="1"/>
        </dgm:presLayoutVars>
      </dgm:prSet>
      <dgm:spPr/>
    </dgm:pt>
  </dgm:ptLst>
  <dgm:cxnLst>
    <dgm:cxn modelId="{E438535F-F1C9-4A51-806B-46A21270E101}" type="presOf" srcId="{1741980B-154F-4F33-8411-F10B25CCAB14}" destId="{508EA97E-88A1-4132-96FC-7589E95A7283}" srcOrd="0" destOrd="0" presId="urn:microsoft.com/office/officeart/2005/8/layout/rings+Icon"/>
    <dgm:cxn modelId="{E4BA716B-6BEE-4861-91BD-058A6E3446D0}" srcId="{840D5755-A3A7-45CC-A2B3-503CA5204655}" destId="{13D884AA-916E-42D5-843B-93D9D7CFF43B}" srcOrd="2" destOrd="0" parTransId="{1D636F95-3F2E-42E9-A5CA-2FD4AF176C29}" sibTransId="{7D67AE4B-E301-491A-B199-C46EDF708E76}"/>
    <dgm:cxn modelId="{D5765B9A-A018-4CAE-8729-25121106A216}" srcId="{840D5755-A3A7-45CC-A2B3-503CA5204655}" destId="{1741980B-154F-4F33-8411-F10B25CCAB14}" srcOrd="1" destOrd="0" parTransId="{22C9FC67-7CBB-46C3-AC5F-140B40C393AF}" sibTransId="{2A9C0915-3749-48BA-85D7-5B5C6985F226}"/>
    <dgm:cxn modelId="{839E839E-F3A7-48DD-B09A-CA7EDDA0F783}" type="presOf" srcId="{03610413-3EE0-45D9-9AAD-B21EC5E8848B}" destId="{E6E01940-E152-493E-8690-3509506214C9}" srcOrd="0" destOrd="0" presId="urn:microsoft.com/office/officeart/2005/8/layout/rings+Icon"/>
    <dgm:cxn modelId="{231DDCAE-4ACF-4257-955F-694D1B2AC5A2}" type="presOf" srcId="{840D5755-A3A7-45CC-A2B3-503CA5204655}" destId="{A684B403-680F-4F95-B15D-90FEC763E4C1}" srcOrd="0" destOrd="0" presId="urn:microsoft.com/office/officeart/2005/8/layout/rings+Icon"/>
    <dgm:cxn modelId="{07BEC4C7-6DC3-4634-8397-5D7B4FE75ADF}" type="presOf" srcId="{13D884AA-916E-42D5-843B-93D9D7CFF43B}" destId="{90FEB6E8-F328-4F08-A3C7-D5D4011DEA8E}" srcOrd="0" destOrd="0" presId="urn:microsoft.com/office/officeart/2005/8/layout/rings+Icon"/>
    <dgm:cxn modelId="{5DE9ECCC-9CCD-420D-9173-2EEB88805E5B}" srcId="{840D5755-A3A7-45CC-A2B3-503CA5204655}" destId="{03610413-3EE0-45D9-9AAD-B21EC5E8848B}" srcOrd="0" destOrd="0" parTransId="{2B11C9BF-2F0E-42AB-B545-DAE8652E0E79}" sibTransId="{E59B90AF-11D4-4023-967A-CF04005BA8D6}"/>
    <dgm:cxn modelId="{B22E2211-400E-4494-BA46-C373D6B210E8}" type="presParOf" srcId="{A684B403-680F-4F95-B15D-90FEC763E4C1}" destId="{E6E01940-E152-493E-8690-3509506214C9}" srcOrd="0" destOrd="0" presId="urn:microsoft.com/office/officeart/2005/8/layout/rings+Icon"/>
    <dgm:cxn modelId="{DB7FE8C2-6454-40FE-AB0B-F0E45D585EF8}" type="presParOf" srcId="{A684B403-680F-4F95-B15D-90FEC763E4C1}" destId="{508EA97E-88A1-4132-96FC-7589E95A7283}" srcOrd="1" destOrd="0" presId="urn:microsoft.com/office/officeart/2005/8/layout/rings+Icon"/>
    <dgm:cxn modelId="{23E15F31-333C-4FA2-9E6B-B4D91AEF97FA}" type="presParOf" srcId="{A684B403-680F-4F95-B15D-90FEC763E4C1}" destId="{90FEB6E8-F328-4F08-A3C7-D5D4011DEA8E}"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B19157-52B2-4798-9572-4FB9470695C7}"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A6A7BB39-2336-4B01-8CE2-B35355516E38}">
      <dgm:prSet phldrT="[Text]"/>
      <dgm:spPr/>
      <dgm:t>
        <a:bodyPr/>
        <a:lstStyle/>
        <a:p>
          <a:r>
            <a:rPr lang="en-US" b="1" dirty="0">
              <a:solidFill>
                <a:schemeClr val="tx1">
                  <a:lumMod val="50000"/>
                </a:schemeClr>
              </a:solidFill>
            </a:rPr>
            <a:t>Vulnerability</a:t>
          </a:r>
        </a:p>
      </dgm:t>
    </dgm:pt>
    <dgm:pt modelId="{28CFDEB2-B491-455B-93A6-3D4F66C70101}" type="parTrans" cxnId="{819DA845-7058-4683-AB7C-7F6FD44797A4}">
      <dgm:prSet/>
      <dgm:spPr/>
      <dgm:t>
        <a:bodyPr/>
        <a:lstStyle/>
        <a:p>
          <a:endParaRPr lang="en-US"/>
        </a:p>
      </dgm:t>
    </dgm:pt>
    <dgm:pt modelId="{9B091FFA-CBCF-4925-B05C-52B914C83E4F}" type="sibTrans" cxnId="{819DA845-7058-4683-AB7C-7F6FD44797A4}">
      <dgm:prSet/>
      <dgm:spPr/>
      <dgm:t>
        <a:bodyPr/>
        <a:lstStyle/>
        <a:p>
          <a:endParaRPr lang="en-US"/>
        </a:p>
      </dgm:t>
    </dgm:pt>
    <dgm:pt modelId="{D3B49F79-716D-4341-833F-79E01557C31C}">
      <dgm:prSet phldrT="[Text]"/>
      <dgm:spPr/>
      <dgm:t>
        <a:bodyPr/>
        <a:lstStyle/>
        <a:p>
          <a:r>
            <a:rPr lang="en-US" b="1" dirty="0">
              <a:solidFill>
                <a:schemeClr val="tx1">
                  <a:lumMod val="50000"/>
                </a:schemeClr>
              </a:solidFill>
            </a:rPr>
            <a:t>Apparent authority</a:t>
          </a:r>
        </a:p>
      </dgm:t>
    </dgm:pt>
    <dgm:pt modelId="{1B166F7A-7ED7-4BA0-8FA6-621FBC2ECA60}" type="parTrans" cxnId="{45A790BB-8EF0-41D6-82FE-C00347C99EF7}">
      <dgm:prSet/>
      <dgm:spPr/>
      <dgm:t>
        <a:bodyPr/>
        <a:lstStyle/>
        <a:p>
          <a:endParaRPr lang="en-US"/>
        </a:p>
      </dgm:t>
    </dgm:pt>
    <dgm:pt modelId="{9CB5C1D9-9C8A-4D18-A305-D9BFFFD07C07}" type="sibTrans" cxnId="{45A790BB-8EF0-41D6-82FE-C00347C99EF7}">
      <dgm:prSet/>
      <dgm:spPr/>
      <dgm:t>
        <a:bodyPr/>
        <a:lstStyle/>
        <a:p>
          <a:endParaRPr lang="en-US"/>
        </a:p>
      </dgm:t>
    </dgm:pt>
    <dgm:pt modelId="{4DC1FC99-AFFD-49A6-9851-ED814D2DD2F6}">
      <dgm:prSet phldrT="[Text]"/>
      <dgm:spPr/>
      <dgm:t>
        <a:bodyPr/>
        <a:lstStyle/>
        <a:p>
          <a:r>
            <a:rPr lang="en-US" b="1" dirty="0">
              <a:solidFill>
                <a:schemeClr val="tx1">
                  <a:lumMod val="50000"/>
                </a:schemeClr>
              </a:solidFill>
            </a:rPr>
            <a:t>Tactics</a:t>
          </a:r>
        </a:p>
      </dgm:t>
    </dgm:pt>
    <dgm:pt modelId="{7D73F88D-6390-4D7E-8E58-068A75AA8013}" type="parTrans" cxnId="{5A5A05AF-AE7D-4447-9C21-6295D3E51ADA}">
      <dgm:prSet/>
      <dgm:spPr/>
      <dgm:t>
        <a:bodyPr/>
        <a:lstStyle/>
        <a:p>
          <a:endParaRPr lang="en-US"/>
        </a:p>
      </dgm:t>
    </dgm:pt>
    <dgm:pt modelId="{EBDA3461-1556-4A16-9017-B2B9A9EB6123}" type="sibTrans" cxnId="{5A5A05AF-AE7D-4447-9C21-6295D3E51ADA}">
      <dgm:prSet/>
      <dgm:spPr/>
      <dgm:t>
        <a:bodyPr/>
        <a:lstStyle/>
        <a:p>
          <a:endParaRPr lang="en-US"/>
        </a:p>
      </dgm:t>
    </dgm:pt>
    <dgm:pt modelId="{D9303B91-1AD9-4144-96F9-E5F802E24F47}">
      <dgm:prSet phldrT="[Text]"/>
      <dgm:spPr/>
      <dgm:t>
        <a:bodyPr/>
        <a:lstStyle/>
        <a:p>
          <a:r>
            <a:rPr lang="en-US" b="1" dirty="0">
              <a:solidFill>
                <a:schemeClr val="tx1">
                  <a:lumMod val="50000"/>
                </a:schemeClr>
              </a:solidFill>
            </a:rPr>
            <a:t>Equity</a:t>
          </a:r>
        </a:p>
      </dgm:t>
    </dgm:pt>
    <dgm:pt modelId="{3E82E99A-27D2-4611-9657-3F53A2D3A51E}" type="parTrans" cxnId="{41184A60-3058-46C8-A032-517586205CAA}">
      <dgm:prSet/>
      <dgm:spPr/>
      <dgm:t>
        <a:bodyPr/>
        <a:lstStyle/>
        <a:p>
          <a:endParaRPr lang="en-US"/>
        </a:p>
      </dgm:t>
    </dgm:pt>
    <dgm:pt modelId="{814EB296-9058-4E37-BDEE-E97DDF700CCB}" type="sibTrans" cxnId="{41184A60-3058-46C8-A032-517586205CAA}">
      <dgm:prSet/>
      <dgm:spPr/>
      <dgm:t>
        <a:bodyPr/>
        <a:lstStyle/>
        <a:p>
          <a:endParaRPr lang="en-US"/>
        </a:p>
      </dgm:t>
    </dgm:pt>
    <dgm:pt modelId="{71D09186-A172-4271-9221-01D5B6BF44E7}" type="pres">
      <dgm:prSet presAssocID="{AFB19157-52B2-4798-9572-4FB9470695C7}" presName="Name0" presStyleCnt="0">
        <dgm:presLayoutVars>
          <dgm:dir/>
          <dgm:resizeHandles val="exact"/>
        </dgm:presLayoutVars>
      </dgm:prSet>
      <dgm:spPr/>
    </dgm:pt>
    <dgm:pt modelId="{9C093A49-BA22-4421-A30C-0B1278AF9B0B}" type="pres">
      <dgm:prSet presAssocID="{A6A7BB39-2336-4B01-8CE2-B35355516E38}" presName="Name5" presStyleLbl="vennNode1" presStyleIdx="0" presStyleCnt="4" custScaleX="96141" custScaleY="97155" custLinFactNeighborX="-2382" custLinFactNeighborY="953">
        <dgm:presLayoutVars>
          <dgm:bulletEnabled val="1"/>
        </dgm:presLayoutVars>
      </dgm:prSet>
      <dgm:spPr/>
    </dgm:pt>
    <dgm:pt modelId="{E7578406-8876-4B99-A7EA-819934FEDAA5}" type="pres">
      <dgm:prSet presAssocID="{9B091FFA-CBCF-4925-B05C-52B914C83E4F}" presName="space" presStyleCnt="0"/>
      <dgm:spPr/>
    </dgm:pt>
    <dgm:pt modelId="{F82196E0-3554-49B6-AF62-C40F0C78F565}" type="pres">
      <dgm:prSet presAssocID="{D3B49F79-716D-4341-833F-79E01557C31C}" presName="Name5" presStyleLbl="vennNode1" presStyleIdx="1" presStyleCnt="4" custLinFactNeighborX="-1565">
        <dgm:presLayoutVars>
          <dgm:bulletEnabled val="1"/>
        </dgm:presLayoutVars>
      </dgm:prSet>
      <dgm:spPr/>
    </dgm:pt>
    <dgm:pt modelId="{51E0C172-FD95-4EDE-A896-F69465B42B27}" type="pres">
      <dgm:prSet presAssocID="{9CB5C1D9-9C8A-4D18-A305-D9BFFFD07C07}" presName="space" presStyleCnt="0"/>
      <dgm:spPr/>
    </dgm:pt>
    <dgm:pt modelId="{957F3B29-47AA-47CB-9892-AAC2C72D3423}" type="pres">
      <dgm:prSet presAssocID="{4DC1FC99-AFFD-49A6-9851-ED814D2DD2F6}" presName="Name5" presStyleLbl="vennNode1" presStyleIdx="2" presStyleCnt="4" custLinFactNeighborY="-1701">
        <dgm:presLayoutVars>
          <dgm:bulletEnabled val="1"/>
        </dgm:presLayoutVars>
      </dgm:prSet>
      <dgm:spPr/>
    </dgm:pt>
    <dgm:pt modelId="{F6932CA3-AADB-4365-99B8-6036082B584C}" type="pres">
      <dgm:prSet presAssocID="{EBDA3461-1556-4A16-9017-B2B9A9EB6123}" presName="space" presStyleCnt="0"/>
      <dgm:spPr/>
    </dgm:pt>
    <dgm:pt modelId="{EB221EFE-2858-4508-BAB3-B18B34114E62}" type="pres">
      <dgm:prSet presAssocID="{D9303B91-1AD9-4144-96F9-E5F802E24F47}" presName="Name5" presStyleLbl="vennNode1" presStyleIdx="3" presStyleCnt="4">
        <dgm:presLayoutVars>
          <dgm:bulletEnabled val="1"/>
        </dgm:presLayoutVars>
      </dgm:prSet>
      <dgm:spPr/>
    </dgm:pt>
  </dgm:ptLst>
  <dgm:cxnLst>
    <dgm:cxn modelId="{D7E9EF5C-331F-4D69-9BE5-D7EFC5337789}" type="presOf" srcId="{D9303B91-1AD9-4144-96F9-E5F802E24F47}" destId="{EB221EFE-2858-4508-BAB3-B18B34114E62}" srcOrd="0" destOrd="0" presId="urn:microsoft.com/office/officeart/2005/8/layout/venn3"/>
    <dgm:cxn modelId="{41184A60-3058-46C8-A032-517586205CAA}" srcId="{AFB19157-52B2-4798-9572-4FB9470695C7}" destId="{D9303B91-1AD9-4144-96F9-E5F802E24F47}" srcOrd="3" destOrd="0" parTransId="{3E82E99A-27D2-4611-9657-3F53A2D3A51E}" sibTransId="{814EB296-9058-4E37-BDEE-E97DDF700CCB}"/>
    <dgm:cxn modelId="{819DA845-7058-4683-AB7C-7F6FD44797A4}" srcId="{AFB19157-52B2-4798-9572-4FB9470695C7}" destId="{A6A7BB39-2336-4B01-8CE2-B35355516E38}" srcOrd="0" destOrd="0" parTransId="{28CFDEB2-B491-455B-93A6-3D4F66C70101}" sibTransId="{9B091FFA-CBCF-4925-B05C-52B914C83E4F}"/>
    <dgm:cxn modelId="{1902E34A-42B7-4AE3-B829-4BEDB3DAE363}" type="presOf" srcId="{D3B49F79-716D-4341-833F-79E01557C31C}" destId="{F82196E0-3554-49B6-AF62-C40F0C78F565}" srcOrd="0" destOrd="0" presId="urn:microsoft.com/office/officeart/2005/8/layout/venn3"/>
    <dgm:cxn modelId="{A639DC54-E10B-45B1-B40E-8F291D04DC2E}" type="presOf" srcId="{A6A7BB39-2336-4B01-8CE2-B35355516E38}" destId="{9C093A49-BA22-4421-A30C-0B1278AF9B0B}" srcOrd="0" destOrd="0" presId="urn:microsoft.com/office/officeart/2005/8/layout/venn3"/>
    <dgm:cxn modelId="{97BC8F7E-DE8A-49F1-9AFE-884BBF0A79FD}" type="presOf" srcId="{4DC1FC99-AFFD-49A6-9851-ED814D2DD2F6}" destId="{957F3B29-47AA-47CB-9892-AAC2C72D3423}" srcOrd="0" destOrd="0" presId="urn:microsoft.com/office/officeart/2005/8/layout/venn3"/>
    <dgm:cxn modelId="{5A5A05AF-AE7D-4447-9C21-6295D3E51ADA}" srcId="{AFB19157-52B2-4798-9572-4FB9470695C7}" destId="{4DC1FC99-AFFD-49A6-9851-ED814D2DD2F6}" srcOrd="2" destOrd="0" parTransId="{7D73F88D-6390-4D7E-8E58-068A75AA8013}" sibTransId="{EBDA3461-1556-4A16-9017-B2B9A9EB6123}"/>
    <dgm:cxn modelId="{45A790BB-8EF0-41D6-82FE-C00347C99EF7}" srcId="{AFB19157-52B2-4798-9572-4FB9470695C7}" destId="{D3B49F79-716D-4341-833F-79E01557C31C}" srcOrd="1" destOrd="0" parTransId="{1B166F7A-7ED7-4BA0-8FA6-621FBC2ECA60}" sibTransId="{9CB5C1D9-9C8A-4D18-A305-D9BFFFD07C07}"/>
    <dgm:cxn modelId="{9BB327C1-EED5-4BCA-A131-B26783AB9F50}" type="presOf" srcId="{AFB19157-52B2-4798-9572-4FB9470695C7}" destId="{71D09186-A172-4271-9221-01D5B6BF44E7}" srcOrd="0" destOrd="0" presId="urn:microsoft.com/office/officeart/2005/8/layout/venn3"/>
    <dgm:cxn modelId="{C47ACA25-4683-444B-AAB1-62D48FB87044}" type="presParOf" srcId="{71D09186-A172-4271-9221-01D5B6BF44E7}" destId="{9C093A49-BA22-4421-A30C-0B1278AF9B0B}" srcOrd="0" destOrd="0" presId="urn:microsoft.com/office/officeart/2005/8/layout/venn3"/>
    <dgm:cxn modelId="{636A05CD-6229-4FEB-A4E6-FE23EE42FAF7}" type="presParOf" srcId="{71D09186-A172-4271-9221-01D5B6BF44E7}" destId="{E7578406-8876-4B99-A7EA-819934FEDAA5}" srcOrd="1" destOrd="0" presId="urn:microsoft.com/office/officeart/2005/8/layout/venn3"/>
    <dgm:cxn modelId="{B1A710A0-A375-41E8-BEC9-9C41C8B56282}" type="presParOf" srcId="{71D09186-A172-4271-9221-01D5B6BF44E7}" destId="{F82196E0-3554-49B6-AF62-C40F0C78F565}" srcOrd="2" destOrd="0" presId="urn:microsoft.com/office/officeart/2005/8/layout/venn3"/>
    <dgm:cxn modelId="{9131EF87-23E6-474E-A7A2-D87D03268B6C}" type="presParOf" srcId="{71D09186-A172-4271-9221-01D5B6BF44E7}" destId="{51E0C172-FD95-4EDE-A896-F69465B42B27}" srcOrd="3" destOrd="0" presId="urn:microsoft.com/office/officeart/2005/8/layout/venn3"/>
    <dgm:cxn modelId="{550A9BAE-0D63-437D-A60D-16F5D674656B}" type="presParOf" srcId="{71D09186-A172-4271-9221-01D5B6BF44E7}" destId="{957F3B29-47AA-47CB-9892-AAC2C72D3423}" srcOrd="4" destOrd="0" presId="urn:microsoft.com/office/officeart/2005/8/layout/venn3"/>
    <dgm:cxn modelId="{B1464712-2A4C-4BFF-A3A5-F46D221F032F}" type="presParOf" srcId="{71D09186-A172-4271-9221-01D5B6BF44E7}" destId="{F6932CA3-AADB-4365-99B8-6036082B584C}" srcOrd="5" destOrd="0" presId="urn:microsoft.com/office/officeart/2005/8/layout/venn3"/>
    <dgm:cxn modelId="{9BEFB90E-6E4F-44C1-8CC1-A8EE4CD8CD8A}" type="presParOf" srcId="{71D09186-A172-4271-9221-01D5B6BF44E7}" destId="{EB221EFE-2858-4508-BAB3-B18B34114E6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FB19157-52B2-4798-9572-4FB9470695C7}"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n-US"/>
        </a:p>
      </dgm:t>
    </dgm:pt>
    <dgm:pt modelId="{A6A7BB39-2336-4B01-8CE2-B35355516E38}">
      <dgm:prSet phldrT="[Text]"/>
      <dgm:spPr/>
      <dgm:t>
        <a:bodyPr/>
        <a:lstStyle/>
        <a:p>
          <a:r>
            <a:rPr lang="en-US" b="1" dirty="0">
              <a:solidFill>
                <a:schemeClr val="tx1">
                  <a:lumMod val="50000"/>
                </a:schemeClr>
              </a:solidFill>
            </a:rPr>
            <a:t>Vulnerability</a:t>
          </a:r>
        </a:p>
      </dgm:t>
    </dgm:pt>
    <dgm:pt modelId="{28CFDEB2-B491-455B-93A6-3D4F66C70101}" type="parTrans" cxnId="{819DA845-7058-4683-AB7C-7F6FD44797A4}">
      <dgm:prSet/>
      <dgm:spPr/>
      <dgm:t>
        <a:bodyPr/>
        <a:lstStyle/>
        <a:p>
          <a:endParaRPr lang="en-US"/>
        </a:p>
      </dgm:t>
    </dgm:pt>
    <dgm:pt modelId="{9B091FFA-CBCF-4925-B05C-52B914C83E4F}" type="sibTrans" cxnId="{819DA845-7058-4683-AB7C-7F6FD44797A4}">
      <dgm:prSet/>
      <dgm:spPr/>
      <dgm:t>
        <a:bodyPr/>
        <a:lstStyle/>
        <a:p>
          <a:endParaRPr lang="en-US"/>
        </a:p>
      </dgm:t>
    </dgm:pt>
    <dgm:pt modelId="{D3B49F79-716D-4341-833F-79E01557C31C}">
      <dgm:prSet phldrT="[Text]"/>
      <dgm:spPr/>
      <dgm:t>
        <a:bodyPr/>
        <a:lstStyle/>
        <a:p>
          <a:r>
            <a:rPr lang="en-US" b="1" dirty="0">
              <a:solidFill>
                <a:schemeClr val="tx1">
                  <a:lumMod val="50000"/>
                </a:schemeClr>
              </a:solidFill>
            </a:rPr>
            <a:t>Apparent authority</a:t>
          </a:r>
        </a:p>
      </dgm:t>
    </dgm:pt>
    <dgm:pt modelId="{1B166F7A-7ED7-4BA0-8FA6-621FBC2ECA60}" type="parTrans" cxnId="{45A790BB-8EF0-41D6-82FE-C00347C99EF7}">
      <dgm:prSet/>
      <dgm:spPr/>
      <dgm:t>
        <a:bodyPr/>
        <a:lstStyle/>
        <a:p>
          <a:endParaRPr lang="en-US"/>
        </a:p>
      </dgm:t>
    </dgm:pt>
    <dgm:pt modelId="{9CB5C1D9-9C8A-4D18-A305-D9BFFFD07C07}" type="sibTrans" cxnId="{45A790BB-8EF0-41D6-82FE-C00347C99EF7}">
      <dgm:prSet/>
      <dgm:spPr/>
      <dgm:t>
        <a:bodyPr/>
        <a:lstStyle/>
        <a:p>
          <a:endParaRPr lang="en-US"/>
        </a:p>
      </dgm:t>
    </dgm:pt>
    <dgm:pt modelId="{4DC1FC99-AFFD-49A6-9851-ED814D2DD2F6}">
      <dgm:prSet phldrT="[Text]"/>
      <dgm:spPr/>
      <dgm:t>
        <a:bodyPr/>
        <a:lstStyle/>
        <a:p>
          <a:r>
            <a:rPr lang="en-US" b="1" dirty="0">
              <a:solidFill>
                <a:schemeClr val="tx1">
                  <a:lumMod val="50000"/>
                </a:schemeClr>
              </a:solidFill>
            </a:rPr>
            <a:t>Tactics</a:t>
          </a:r>
        </a:p>
      </dgm:t>
    </dgm:pt>
    <dgm:pt modelId="{7D73F88D-6390-4D7E-8E58-068A75AA8013}" type="parTrans" cxnId="{5A5A05AF-AE7D-4447-9C21-6295D3E51ADA}">
      <dgm:prSet/>
      <dgm:spPr/>
      <dgm:t>
        <a:bodyPr/>
        <a:lstStyle/>
        <a:p>
          <a:endParaRPr lang="en-US"/>
        </a:p>
      </dgm:t>
    </dgm:pt>
    <dgm:pt modelId="{EBDA3461-1556-4A16-9017-B2B9A9EB6123}" type="sibTrans" cxnId="{5A5A05AF-AE7D-4447-9C21-6295D3E51ADA}">
      <dgm:prSet/>
      <dgm:spPr/>
      <dgm:t>
        <a:bodyPr/>
        <a:lstStyle/>
        <a:p>
          <a:endParaRPr lang="en-US"/>
        </a:p>
      </dgm:t>
    </dgm:pt>
    <dgm:pt modelId="{D9303B91-1AD9-4144-96F9-E5F802E24F47}">
      <dgm:prSet phldrT="[Text]"/>
      <dgm:spPr/>
      <dgm:t>
        <a:bodyPr/>
        <a:lstStyle/>
        <a:p>
          <a:r>
            <a:rPr lang="en-US" b="1" dirty="0">
              <a:solidFill>
                <a:schemeClr val="tx1">
                  <a:lumMod val="50000"/>
                </a:schemeClr>
              </a:solidFill>
            </a:rPr>
            <a:t>Equity</a:t>
          </a:r>
        </a:p>
      </dgm:t>
    </dgm:pt>
    <dgm:pt modelId="{3E82E99A-27D2-4611-9657-3F53A2D3A51E}" type="parTrans" cxnId="{41184A60-3058-46C8-A032-517586205CAA}">
      <dgm:prSet/>
      <dgm:spPr/>
      <dgm:t>
        <a:bodyPr/>
        <a:lstStyle/>
        <a:p>
          <a:endParaRPr lang="en-US"/>
        </a:p>
      </dgm:t>
    </dgm:pt>
    <dgm:pt modelId="{814EB296-9058-4E37-BDEE-E97DDF700CCB}" type="sibTrans" cxnId="{41184A60-3058-46C8-A032-517586205CAA}">
      <dgm:prSet/>
      <dgm:spPr/>
      <dgm:t>
        <a:bodyPr/>
        <a:lstStyle/>
        <a:p>
          <a:endParaRPr lang="en-US"/>
        </a:p>
      </dgm:t>
    </dgm:pt>
    <dgm:pt modelId="{71D09186-A172-4271-9221-01D5B6BF44E7}" type="pres">
      <dgm:prSet presAssocID="{AFB19157-52B2-4798-9572-4FB9470695C7}" presName="Name0" presStyleCnt="0">
        <dgm:presLayoutVars>
          <dgm:dir/>
          <dgm:resizeHandles val="exact"/>
        </dgm:presLayoutVars>
      </dgm:prSet>
      <dgm:spPr/>
    </dgm:pt>
    <dgm:pt modelId="{9C093A49-BA22-4421-A30C-0B1278AF9B0B}" type="pres">
      <dgm:prSet presAssocID="{A6A7BB39-2336-4B01-8CE2-B35355516E38}" presName="Name5" presStyleLbl="vennNode1" presStyleIdx="0" presStyleCnt="4" custScaleX="96141" custScaleY="97155" custLinFactNeighborX="-2382" custLinFactNeighborY="953">
        <dgm:presLayoutVars>
          <dgm:bulletEnabled val="1"/>
        </dgm:presLayoutVars>
      </dgm:prSet>
      <dgm:spPr/>
    </dgm:pt>
    <dgm:pt modelId="{E7578406-8876-4B99-A7EA-819934FEDAA5}" type="pres">
      <dgm:prSet presAssocID="{9B091FFA-CBCF-4925-B05C-52B914C83E4F}" presName="space" presStyleCnt="0"/>
      <dgm:spPr/>
    </dgm:pt>
    <dgm:pt modelId="{F82196E0-3554-49B6-AF62-C40F0C78F565}" type="pres">
      <dgm:prSet presAssocID="{D3B49F79-716D-4341-833F-79E01557C31C}" presName="Name5" presStyleLbl="vennNode1" presStyleIdx="1" presStyleCnt="4" custLinFactNeighborX="-1565">
        <dgm:presLayoutVars>
          <dgm:bulletEnabled val="1"/>
        </dgm:presLayoutVars>
      </dgm:prSet>
      <dgm:spPr/>
    </dgm:pt>
    <dgm:pt modelId="{51E0C172-FD95-4EDE-A896-F69465B42B27}" type="pres">
      <dgm:prSet presAssocID="{9CB5C1D9-9C8A-4D18-A305-D9BFFFD07C07}" presName="space" presStyleCnt="0"/>
      <dgm:spPr/>
    </dgm:pt>
    <dgm:pt modelId="{957F3B29-47AA-47CB-9892-AAC2C72D3423}" type="pres">
      <dgm:prSet presAssocID="{4DC1FC99-AFFD-49A6-9851-ED814D2DD2F6}" presName="Name5" presStyleLbl="vennNode1" presStyleIdx="2" presStyleCnt="4" custLinFactNeighborY="-1701">
        <dgm:presLayoutVars>
          <dgm:bulletEnabled val="1"/>
        </dgm:presLayoutVars>
      </dgm:prSet>
      <dgm:spPr/>
    </dgm:pt>
    <dgm:pt modelId="{F6932CA3-AADB-4365-99B8-6036082B584C}" type="pres">
      <dgm:prSet presAssocID="{EBDA3461-1556-4A16-9017-B2B9A9EB6123}" presName="space" presStyleCnt="0"/>
      <dgm:spPr/>
    </dgm:pt>
    <dgm:pt modelId="{EB221EFE-2858-4508-BAB3-B18B34114E62}" type="pres">
      <dgm:prSet presAssocID="{D9303B91-1AD9-4144-96F9-E5F802E24F47}" presName="Name5" presStyleLbl="vennNode1" presStyleIdx="3" presStyleCnt="4">
        <dgm:presLayoutVars>
          <dgm:bulletEnabled val="1"/>
        </dgm:presLayoutVars>
      </dgm:prSet>
      <dgm:spPr/>
    </dgm:pt>
  </dgm:ptLst>
  <dgm:cxnLst>
    <dgm:cxn modelId="{D7E9EF5C-331F-4D69-9BE5-D7EFC5337789}" type="presOf" srcId="{D9303B91-1AD9-4144-96F9-E5F802E24F47}" destId="{EB221EFE-2858-4508-BAB3-B18B34114E62}" srcOrd="0" destOrd="0" presId="urn:microsoft.com/office/officeart/2005/8/layout/venn3"/>
    <dgm:cxn modelId="{41184A60-3058-46C8-A032-517586205CAA}" srcId="{AFB19157-52B2-4798-9572-4FB9470695C7}" destId="{D9303B91-1AD9-4144-96F9-E5F802E24F47}" srcOrd="3" destOrd="0" parTransId="{3E82E99A-27D2-4611-9657-3F53A2D3A51E}" sibTransId="{814EB296-9058-4E37-BDEE-E97DDF700CCB}"/>
    <dgm:cxn modelId="{819DA845-7058-4683-AB7C-7F6FD44797A4}" srcId="{AFB19157-52B2-4798-9572-4FB9470695C7}" destId="{A6A7BB39-2336-4B01-8CE2-B35355516E38}" srcOrd="0" destOrd="0" parTransId="{28CFDEB2-B491-455B-93A6-3D4F66C70101}" sibTransId="{9B091FFA-CBCF-4925-B05C-52B914C83E4F}"/>
    <dgm:cxn modelId="{1902E34A-42B7-4AE3-B829-4BEDB3DAE363}" type="presOf" srcId="{D3B49F79-716D-4341-833F-79E01557C31C}" destId="{F82196E0-3554-49B6-AF62-C40F0C78F565}" srcOrd="0" destOrd="0" presId="urn:microsoft.com/office/officeart/2005/8/layout/venn3"/>
    <dgm:cxn modelId="{A639DC54-E10B-45B1-B40E-8F291D04DC2E}" type="presOf" srcId="{A6A7BB39-2336-4B01-8CE2-B35355516E38}" destId="{9C093A49-BA22-4421-A30C-0B1278AF9B0B}" srcOrd="0" destOrd="0" presId="urn:microsoft.com/office/officeart/2005/8/layout/venn3"/>
    <dgm:cxn modelId="{97BC8F7E-DE8A-49F1-9AFE-884BBF0A79FD}" type="presOf" srcId="{4DC1FC99-AFFD-49A6-9851-ED814D2DD2F6}" destId="{957F3B29-47AA-47CB-9892-AAC2C72D3423}" srcOrd="0" destOrd="0" presId="urn:microsoft.com/office/officeart/2005/8/layout/venn3"/>
    <dgm:cxn modelId="{5A5A05AF-AE7D-4447-9C21-6295D3E51ADA}" srcId="{AFB19157-52B2-4798-9572-4FB9470695C7}" destId="{4DC1FC99-AFFD-49A6-9851-ED814D2DD2F6}" srcOrd="2" destOrd="0" parTransId="{7D73F88D-6390-4D7E-8E58-068A75AA8013}" sibTransId="{EBDA3461-1556-4A16-9017-B2B9A9EB6123}"/>
    <dgm:cxn modelId="{45A790BB-8EF0-41D6-82FE-C00347C99EF7}" srcId="{AFB19157-52B2-4798-9572-4FB9470695C7}" destId="{D3B49F79-716D-4341-833F-79E01557C31C}" srcOrd="1" destOrd="0" parTransId="{1B166F7A-7ED7-4BA0-8FA6-621FBC2ECA60}" sibTransId="{9CB5C1D9-9C8A-4D18-A305-D9BFFFD07C07}"/>
    <dgm:cxn modelId="{9BB327C1-EED5-4BCA-A131-B26783AB9F50}" type="presOf" srcId="{AFB19157-52B2-4798-9572-4FB9470695C7}" destId="{71D09186-A172-4271-9221-01D5B6BF44E7}" srcOrd="0" destOrd="0" presId="urn:microsoft.com/office/officeart/2005/8/layout/venn3"/>
    <dgm:cxn modelId="{C47ACA25-4683-444B-AAB1-62D48FB87044}" type="presParOf" srcId="{71D09186-A172-4271-9221-01D5B6BF44E7}" destId="{9C093A49-BA22-4421-A30C-0B1278AF9B0B}" srcOrd="0" destOrd="0" presId="urn:microsoft.com/office/officeart/2005/8/layout/venn3"/>
    <dgm:cxn modelId="{636A05CD-6229-4FEB-A4E6-FE23EE42FAF7}" type="presParOf" srcId="{71D09186-A172-4271-9221-01D5B6BF44E7}" destId="{E7578406-8876-4B99-A7EA-819934FEDAA5}" srcOrd="1" destOrd="0" presId="urn:microsoft.com/office/officeart/2005/8/layout/venn3"/>
    <dgm:cxn modelId="{B1A710A0-A375-41E8-BEC9-9C41C8B56282}" type="presParOf" srcId="{71D09186-A172-4271-9221-01D5B6BF44E7}" destId="{F82196E0-3554-49B6-AF62-C40F0C78F565}" srcOrd="2" destOrd="0" presId="urn:microsoft.com/office/officeart/2005/8/layout/venn3"/>
    <dgm:cxn modelId="{9131EF87-23E6-474E-A7A2-D87D03268B6C}" type="presParOf" srcId="{71D09186-A172-4271-9221-01D5B6BF44E7}" destId="{51E0C172-FD95-4EDE-A896-F69465B42B27}" srcOrd="3" destOrd="0" presId="urn:microsoft.com/office/officeart/2005/8/layout/venn3"/>
    <dgm:cxn modelId="{550A9BAE-0D63-437D-A60D-16F5D674656B}" type="presParOf" srcId="{71D09186-A172-4271-9221-01D5B6BF44E7}" destId="{957F3B29-47AA-47CB-9892-AAC2C72D3423}" srcOrd="4" destOrd="0" presId="urn:microsoft.com/office/officeart/2005/8/layout/venn3"/>
    <dgm:cxn modelId="{B1464712-2A4C-4BFF-A3A5-F46D221F032F}" type="presParOf" srcId="{71D09186-A172-4271-9221-01D5B6BF44E7}" destId="{F6932CA3-AADB-4365-99B8-6036082B584C}" srcOrd="5" destOrd="0" presId="urn:microsoft.com/office/officeart/2005/8/layout/venn3"/>
    <dgm:cxn modelId="{9BEFB90E-6E4F-44C1-8CC1-A8EE4CD8CD8A}" type="presParOf" srcId="{71D09186-A172-4271-9221-01D5B6BF44E7}" destId="{EB221EFE-2858-4508-BAB3-B18B34114E62}"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93A49-BA22-4421-A30C-0B1278AF9B0B}">
      <dsp:nvSpPr>
        <dsp:cNvPr id="0" name=""/>
        <dsp:cNvSpPr/>
      </dsp:nvSpPr>
      <dsp:spPr>
        <a:xfrm>
          <a:off x="0" y="610133"/>
          <a:ext cx="1372433" cy="138690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8561" tIns="12700" rIns="78561"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lumMod val="50000"/>
                </a:schemeClr>
              </a:solidFill>
            </a:rPr>
            <a:t>Vulnerability</a:t>
          </a:r>
        </a:p>
      </dsp:txBody>
      <dsp:txXfrm>
        <a:off x="200988" y="813241"/>
        <a:ext cx="970457" cy="980692"/>
      </dsp:txXfrm>
    </dsp:sp>
    <dsp:sp modelId="{F82196E0-3554-49B6-AF62-C40F0C78F565}">
      <dsp:nvSpPr>
        <dsp:cNvPr id="0" name=""/>
        <dsp:cNvSpPr/>
      </dsp:nvSpPr>
      <dsp:spPr>
        <a:xfrm>
          <a:off x="1083517" y="576223"/>
          <a:ext cx="1427521" cy="1427521"/>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8561" tIns="12700" rIns="78561"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lumMod val="50000"/>
                </a:schemeClr>
              </a:solidFill>
            </a:rPr>
            <a:t>Apparent authority</a:t>
          </a:r>
        </a:p>
      </dsp:txBody>
      <dsp:txXfrm>
        <a:off x="1292573" y="785279"/>
        <a:ext cx="1009409" cy="1009409"/>
      </dsp:txXfrm>
    </dsp:sp>
    <dsp:sp modelId="{957F3B29-47AA-47CB-9892-AAC2C72D3423}">
      <dsp:nvSpPr>
        <dsp:cNvPr id="0" name=""/>
        <dsp:cNvSpPr/>
      </dsp:nvSpPr>
      <dsp:spPr>
        <a:xfrm>
          <a:off x="2230003" y="576223"/>
          <a:ext cx="1427521" cy="1427521"/>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8561" tIns="12700" rIns="78561"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lumMod val="50000"/>
                </a:schemeClr>
              </a:solidFill>
            </a:rPr>
            <a:t>Tactics</a:t>
          </a:r>
        </a:p>
      </dsp:txBody>
      <dsp:txXfrm>
        <a:off x="2439059" y="785279"/>
        <a:ext cx="1009409" cy="1009409"/>
      </dsp:txXfrm>
    </dsp:sp>
    <dsp:sp modelId="{EB221EFE-2858-4508-BAB3-B18B34114E62}">
      <dsp:nvSpPr>
        <dsp:cNvPr id="0" name=""/>
        <dsp:cNvSpPr/>
      </dsp:nvSpPr>
      <dsp:spPr>
        <a:xfrm>
          <a:off x="3372020" y="576223"/>
          <a:ext cx="1427521" cy="1427521"/>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78561" tIns="12700" rIns="78561"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lumMod val="50000"/>
                </a:schemeClr>
              </a:solidFill>
            </a:rPr>
            <a:t>Equity</a:t>
          </a:r>
        </a:p>
      </dsp:txBody>
      <dsp:txXfrm>
        <a:off x="3581076" y="785279"/>
        <a:ext cx="1009409" cy="1009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93A49-BA22-4421-A30C-0B1278AF9B0B}">
      <dsp:nvSpPr>
        <dsp:cNvPr id="0" name=""/>
        <dsp:cNvSpPr/>
      </dsp:nvSpPr>
      <dsp:spPr>
        <a:xfrm>
          <a:off x="0" y="547172"/>
          <a:ext cx="1139850" cy="115187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5248" tIns="10160" rIns="65248"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lumMod val="50000"/>
                </a:schemeClr>
              </a:solidFill>
            </a:rPr>
            <a:t>Vulnerability</a:t>
          </a:r>
        </a:p>
      </dsp:txBody>
      <dsp:txXfrm>
        <a:off x="166927" y="715860"/>
        <a:ext cx="805996" cy="814496"/>
      </dsp:txXfrm>
    </dsp:sp>
    <dsp:sp modelId="{F82196E0-3554-49B6-AF62-C40F0C78F565}">
      <dsp:nvSpPr>
        <dsp:cNvPr id="0" name=""/>
        <dsp:cNvSpPr/>
      </dsp:nvSpPr>
      <dsp:spPr>
        <a:xfrm>
          <a:off x="899896" y="519008"/>
          <a:ext cx="1185603" cy="1185603"/>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5248" tIns="10160" rIns="65248"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lumMod val="50000"/>
                </a:schemeClr>
              </a:solidFill>
            </a:rPr>
            <a:t>Apparent authority</a:t>
          </a:r>
        </a:p>
      </dsp:txBody>
      <dsp:txXfrm>
        <a:off x="1073524" y="692636"/>
        <a:ext cx="838347" cy="838347"/>
      </dsp:txXfrm>
    </dsp:sp>
    <dsp:sp modelId="{957F3B29-47AA-47CB-9892-AAC2C72D3423}">
      <dsp:nvSpPr>
        <dsp:cNvPr id="0" name=""/>
        <dsp:cNvSpPr/>
      </dsp:nvSpPr>
      <dsp:spPr>
        <a:xfrm>
          <a:off x="1852089" y="519008"/>
          <a:ext cx="1185603" cy="1185603"/>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5248" tIns="10160" rIns="65248"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lumMod val="50000"/>
                </a:schemeClr>
              </a:solidFill>
            </a:rPr>
            <a:t>Tactics</a:t>
          </a:r>
        </a:p>
      </dsp:txBody>
      <dsp:txXfrm>
        <a:off x="2025717" y="692636"/>
        <a:ext cx="838347" cy="838347"/>
      </dsp:txXfrm>
    </dsp:sp>
    <dsp:sp modelId="{EB221EFE-2858-4508-BAB3-B18B34114E62}">
      <dsp:nvSpPr>
        <dsp:cNvPr id="0" name=""/>
        <dsp:cNvSpPr/>
      </dsp:nvSpPr>
      <dsp:spPr>
        <a:xfrm>
          <a:off x="2800572" y="519008"/>
          <a:ext cx="1185603" cy="1185603"/>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65248" tIns="10160" rIns="65248" bIns="10160" numCol="1" spcCol="1270" anchor="ctr" anchorCtr="0">
          <a:noAutofit/>
        </a:bodyPr>
        <a:lstStyle/>
        <a:p>
          <a:pPr marL="0" lvl="0" indent="0" algn="ctr" defTabSz="355600">
            <a:lnSpc>
              <a:spcPct val="90000"/>
            </a:lnSpc>
            <a:spcBef>
              <a:spcPct val="0"/>
            </a:spcBef>
            <a:spcAft>
              <a:spcPct val="35000"/>
            </a:spcAft>
            <a:buNone/>
          </a:pPr>
          <a:r>
            <a:rPr lang="en-US" sz="800" b="1" kern="1200" dirty="0">
              <a:solidFill>
                <a:schemeClr val="tx1">
                  <a:lumMod val="50000"/>
                </a:schemeClr>
              </a:solidFill>
            </a:rPr>
            <a:t>Equity</a:t>
          </a:r>
        </a:p>
      </dsp:txBody>
      <dsp:txXfrm>
        <a:off x="2974200" y="692636"/>
        <a:ext cx="838347" cy="8383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01940-E152-493E-8690-3509506214C9}">
      <dsp:nvSpPr>
        <dsp:cNvPr id="0" name=""/>
        <dsp:cNvSpPr/>
      </dsp:nvSpPr>
      <dsp:spPr>
        <a:xfrm>
          <a:off x="642192" y="0"/>
          <a:ext cx="1329935" cy="1329916"/>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Decision-Making Ability</a:t>
          </a:r>
        </a:p>
      </dsp:txBody>
      <dsp:txXfrm>
        <a:off x="836956" y="194762"/>
        <a:ext cx="940407" cy="940392"/>
      </dsp:txXfrm>
    </dsp:sp>
    <dsp:sp modelId="{508EA97E-88A1-4132-96FC-7589E95A7283}">
      <dsp:nvSpPr>
        <dsp:cNvPr id="0" name=""/>
        <dsp:cNvSpPr/>
      </dsp:nvSpPr>
      <dsp:spPr>
        <a:xfrm>
          <a:off x="1326722" y="886980"/>
          <a:ext cx="1329935" cy="1329916"/>
        </a:xfrm>
        <a:prstGeom prst="ellipse">
          <a:avLst/>
        </a:prstGeom>
        <a:solidFill>
          <a:schemeClr val="accent3">
            <a:alpha val="50000"/>
            <a:hueOff val="-2137622"/>
            <a:satOff val="33740"/>
            <a:lumOff val="-8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Freely and voluntarily</a:t>
          </a:r>
        </a:p>
      </dsp:txBody>
      <dsp:txXfrm>
        <a:off x="1521486" y="1081742"/>
        <a:ext cx="940407" cy="940392"/>
      </dsp:txXfrm>
    </dsp:sp>
    <dsp:sp modelId="{90FEB6E8-F328-4F08-A3C7-D5D4011DEA8E}">
      <dsp:nvSpPr>
        <dsp:cNvPr id="0" name=""/>
        <dsp:cNvSpPr/>
      </dsp:nvSpPr>
      <dsp:spPr>
        <a:xfrm>
          <a:off x="1790431" y="0"/>
          <a:ext cx="1329935" cy="1329916"/>
        </a:xfrm>
        <a:prstGeom prst="ellipse">
          <a:avLst/>
        </a:prstGeom>
        <a:solidFill>
          <a:schemeClr val="accent3">
            <a:alpha val="50000"/>
            <a:hueOff val="-4275244"/>
            <a:satOff val="67480"/>
            <a:lumOff val="-166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Understand the true nature</a:t>
          </a:r>
        </a:p>
      </dsp:txBody>
      <dsp:txXfrm>
        <a:off x="1985195" y="194762"/>
        <a:ext cx="940407" cy="9403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01940-E152-493E-8690-3509506214C9}">
      <dsp:nvSpPr>
        <dsp:cNvPr id="0" name=""/>
        <dsp:cNvSpPr/>
      </dsp:nvSpPr>
      <dsp:spPr>
        <a:xfrm>
          <a:off x="559603" y="0"/>
          <a:ext cx="1057719" cy="105770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Decision-Making Ability</a:t>
          </a:r>
        </a:p>
      </dsp:txBody>
      <dsp:txXfrm>
        <a:off x="714502" y="154897"/>
        <a:ext cx="747921" cy="747910"/>
      </dsp:txXfrm>
    </dsp:sp>
    <dsp:sp modelId="{508EA97E-88A1-4132-96FC-7589E95A7283}">
      <dsp:nvSpPr>
        <dsp:cNvPr id="0" name=""/>
        <dsp:cNvSpPr/>
      </dsp:nvSpPr>
      <dsp:spPr>
        <a:xfrm>
          <a:off x="1104020" y="705430"/>
          <a:ext cx="1057719" cy="1057704"/>
        </a:xfrm>
        <a:prstGeom prst="ellipse">
          <a:avLst/>
        </a:prstGeom>
        <a:solidFill>
          <a:schemeClr val="accent3">
            <a:alpha val="50000"/>
            <a:hueOff val="-2137622"/>
            <a:satOff val="33740"/>
            <a:lumOff val="-83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Freely and voluntarily</a:t>
          </a:r>
        </a:p>
      </dsp:txBody>
      <dsp:txXfrm>
        <a:off x="1258919" y="860327"/>
        <a:ext cx="747921" cy="747910"/>
      </dsp:txXfrm>
    </dsp:sp>
    <dsp:sp modelId="{90FEB6E8-F328-4F08-A3C7-D5D4011DEA8E}">
      <dsp:nvSpPr>
        <dsp:cNvPr id="0" name=""/>
        <dsp:cNvSpPr/>
      </dsp:nvSpPr>
      <dsp:spPr>
        <a:xfrm>
          <a:off x="1472816" y="0"/>
          <a:ext cx="1057719" cy="1057704"/>
        </a:xfrm>
        <a:prstGeom prst="ellipse">
          <a:avLst/>
        </a:prstGeom>
        <a:solidFill>
          <a:schemeClr val="accent3">
            <a:alpha val="50000"/>
            <a:hueOff val="-4275244"/>
            <a:satOff val="67480"/>
            <a:lumOff val="-166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Understand the true nature</a:t>
          </a:r>
        </a:p>
      </dsp:txBody>
      <dsp:txXfrm>
        <a:off x="1627715" y="154897"/>
        <a:ext cx="747921" cy="7479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93A49-BA22-4421-A30C-0B1278AF9B0B}">
      <dsp:nvSpPr>
        <dsp:cNvPr id="0" name=""/>
        <dsp:cNvSpPr/>
      </dsp:nvSpPr>
      <dsp:spPr>
        <a:xfrm>
          <a:off x="0" y="638428"/>
          <a:ext cx="668531" cy="67558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268" tIns="6350" rIns="38268" bIns="6350"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lumMod val="50000"/>
                </a:schemeClr>
              </a:solidFill>
            </a:rPr>
            <a:t>Vulnerability</a:t>
          </a:r>
        </a:p>
      </dsp:txBody>
      <dsp:txXfrm>
        <a:off x="97904" y="737365"/>
        <a:ext cx="472723" cy="477708"/>
      </dsp:txXfrm>
    </dsp:sp>
    <dsp:sp modelId="{F82196E0-3554-49B6-AF62-C40F0C78F565}">
      <dsp:nvSpPr>
        <dsp:cNvPr id="0" name=""/>
        <dsp:cNvSpPr/>
      </dsp:nvSpPr>
      <dsp:spPr>
        <a:xfrm>
          <a:off x="527796" y="621910"/>
          <a:ext cx="695365" cy="695365"/>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268" tIns="6350" rIns="38268" bIns="6350"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lumMod val="50000"/>
                </a:schemeClr>
              </a:solidFill>
            </a:rPr>
            <a:t>Apparent authority</a:t>
          </a:r>
        </a:p>
      </dsp:txBody>
      <dsp:txXfrm>
        <a:off x="629630" y="723744"/>
        <a:ext cx="491697" cy="491697"/>
      </dsp:txXfrm>
    </dsp:sp>
    <dsp:sp modelId="{957F3B29-47AA-47CB-9892-AAC2C72D3423}">
      <dsp:nvSpPr>
        <dsp:cNvPr id="0" name=""/>
        <dsp:cNvSpPr/>
      </dsp:nvSpPr>
      <dsp:spPr>
        <a:xfrm>
          <a:off x="1086264" y="610082"/>
          <a:ext cx="695365" cy="695365"/>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268" tIns="6350" rIns="38268" bIns="6350"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lumMod val="50000"/>
                </a:schemeClr>
              </a:solidFill>
            </a:rPr>
            <a:t>Tactics</a:t>
          </a:r>
        </a:p>
      </dsp:txBody>
      <dsp:txXfrm>
        <a:off x="1188098" y="711916"/>
        <a:ext cx="491697" cy="491697"/>
      </dsp:txXfrm>
    </dsp:sp>
    <dsp:sp modelId="{EB221EFE-2858-4508-BAB3-B18B34114E62}">
      <dsp:nvSpPr>
        <dsp:cNvPr id="0" name=""/>
        <dsp:cNvSpPr/>
      </dsp:nvSpPr>
      <dsp:spPr>
        <a:xfrm>
          <a:off x="1642557" y="621910"/>
          <a:ext cx="695365" cy="695365"/>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8268" tIns="6350" rIns="38268" bIns="6350"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lumMod val="50000"/>
                </a:schemeClr>
              </a:solidFill>
            </a:rPr>
            <a:t>Equity</a:t>
          </a:r>
        </a:p>
      </dsp:txBody>
      <dsp:txXfrm>
        <a:off x="1744391" y="723744"/>
        <a:ext cx="491697" cy="4916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93A49-BA22-4421-A30C-0B1278AF9B0B}">
      <dsp:nvSpPr>
        <dsp:cNvPr id="0" name=""/>
        <dsp:cNvSpPr/>
      </dsp:nvSpPr>
      <dsp:spPr>
        <a:xfrm>
          <a:off x="0" y="608694"/>
          <a:ext cx="749563" cy="75746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2907" tIns="6350" rIns="42907" bIns="6350"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lumMod val="50000"/>
                </a:schemeClr>
              </a:solidFill>
            </a:rPr>
            <a:t>Vulnerability</a:t>
          </a:r>
        </a:p>
      </dsp:txBody>
      <dsp:txXfrm>
        <a:off x="109771" y="719623"/>
        <a:ext cx="530021" cy="535611"/>
      </dsp:txXfrm>
    </dsp:sp>
    <dsp:sp modelId="{F82196E0-3554-49B6-AF62-C40F0C78F565}">
      <dsp:nvSpPr>
        <dsp:cNvPr id="0" name=""/>
        <dsp:cNvSpPr/>
      </dsp:nvSpPr>
      <dsp:spPr>
        <a:xfrm>
          <a:off x="591770" y="590173"/>
          <a:ext cx="779650" cy="77965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2907" tIns="6350" rIns="42907" bIns="6350"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lumMod val="50000"/>
                </a:schemeClr>
              </a:solidFill>
            </a:rPr>
            <a:t>Apparent authority</a:t>
          </a:r>
        </a:p>
      </dsp:txBody>
      <dsp:txXfrm>
        <a:off x="705947" y="704350"/>
        <a:ext cx="551296" cy="551296"/>
      </dsp:txXfrm>
    </dsp:sp>
    <dsp:sp modelId="{957F3B29-47AA-47CB-9892-AAC2C72D3423}">
      <dsp:nvSpPr>
        <dsp:cNvPr id="0" name=""/>
        <dsp:cNvSpPr/>
      </dsp:nvSpPr>
      <dsp:spPr>
        <a:xfrm>
          <a:off x="1217930" y="576912"/>
          <a:ext cx="779650" cy="77965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2907" tIns="6350" rIns="42907" bIns="6350"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lumMod val="50000"/>
                </a:schemeClr>
              </a:solidFill>
            </a:rPr>
            <a:t>Tactics</a:t>
          </a:r>
        </a:p>
      </dsp:txBody>
      <dsp:txXfrm>
        <a:off x="1332107" y="691089"/>
        <a:ext cx="551296" cy="551296"/>
      </dsp:txXfrm>
    </dsp:sp>
    <dsp:sp modelId="{EB221EFE-2858-4508-BAB3-B18B34114E62}">
      <dsp:nvSpPr>
        <dsp:cNvPr id="0" name=""/>
        <dsp:cNvSpPr/>
      </dsp:nvSpPr>
      <dsp:spPr>
        <a:xfrm>
          <a:off x="1841650" y="590173"/>
          <a:ext cx="779650" cy="779650"/>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2907" tIns="6350" rIns="42907" bIns="6350" numCol="1" spcCol="1270" anchor="ctr" anchorCtr="0">
          <a:noAutofit/>
        </a:bodyPr>
        <a:lstStyle/>
        <a:p>
          <a:pPr marL="0" lvl="0" indent="0" algn="ctr" defTabSz="222250">
            <a:lnSpc>
              <a:spcPct val="90000"/>
            </a:lnSpc>
            <a:spcBef>
              <a:spcPct val="0"/>
            </a:spcBef>
            <a:spcAft>
              <a:spcPct val="35000"/>
            </a:spcAft>
            <a:buNone/>
          </a:pPr>
          <a:r>
            <a:rPr lang="en-US" sz="500" b="1" kern="1200" dirty="0">
              <a:solidFill>
                <a:schemeClr val="tx1">
                  <a:lumMod val="50000"/>
                </a:schemeClr>
              </a:solidFill>
            </a:rPr>
            <a:t>Equity</a:t>
          </a:r>
        </a:p>
      </dsp:txBody>
      <dsp:txXfrm>
        <a:off x="1955827" y="704350"/>
        <a:ext cx="551296" cy="551296"/>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717563"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SzPts val="1400"/>
              <a:buNone/>
            </a:pPr>
            <a:endParaRPr sz="900" dirty="0"/>
          </a:p>
        </p:txBody>
      </p:sp>
      <p:sp>
        <p:nvSpPr>
          <p:cNvPr id="194" name="Google Shape;194;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38:notes"/>
          <p:cNvSpPr txBox="1">
            <a:spLocks noGrp="1"/>
          </p:cNvSpPr>
          <p:nvPr>
            <p:ph type="body" idx="1"/>
          </p:nvPr>
        </p:nvSpPr>
        <p:spPr>
          <a:xfrm>
            <a:off x="701040" y="4473892"/>
            <a:ext cx="5608320" cy="366045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00" name="Google Shape;200;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46:notes"/>
          <p:cNvSpPr txBox="1">
            <a:spLocks noGrp="1"/>
          </p:cNvSpPr>
          <p:nvPr>
            <p:ph type="body" idx="1"/>
          </p:nvPr>
        </p:nvSpPr>
        <p:spPr>
          <a:xfrm>
            <a:off x="701040" y="4473892"/>
            <a:ext cx="5608320" cy="3660458"/>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269" name="Google Shape;269;p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2.jpg"/><Relationship Id="rId7" Type="http://schemas.openxmlformats.org/officeDocument/2006/relationships/image" Target="../media/image7.jpg"/><Relationship Id="rId2" Type="http://schemas.openxmlformats.org/officeDocument/2006/relationships/image" Target="../media/image24.jp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2.jpg"/><Relationship Id="rId4" Type="http://schemas.openxmlformats.org/officeDocument/2006/relationships/image" Target="../media/image6.jpg"/><Relationship Id="rId9" Type="http://schemas.openxmlformats.org/officeDocument/2006/relationships/image" Target="../media/image1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jp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3.jp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0"/>
        <p:cNvGrpSpPr/>
        <p:nvPr/>
      </p:nvGrpSpPr>
      <p:grpSpPr>
        <a:xfrm>
          <a:off x="0" y="0"/>
          <a:ext cx="0" cy="0"/>
          <a:chOff x="0" y="0"/>
          <a:chExt cx="0" cy="0"/>
        </a:xfrm>
      </p:grpSpPr>
      <p:sp>
        <p:nvSpPr>
          <p:cNvPr id="11" name="Google Shape;11;p47"/>
          <p:cNvSpPr/>
          <p:nvPr/>
        </p:nvSpPr>
        <p:spPr>
          <a:xfrm>
            <a:off x="5541818" y="4111696"/>
            <a:ext cx="3475855" cy="909339"/>
          </a:xfrm>
          <a:prstGeom prst="rect">
            <a:avLst/>
          </a:prstGeom>
          <a:solidFill>
            <a:srgbClr val="EBE9E7"/>
          </a:solidFill>
          <a:ln>
            <a:noFill/>
          </a:ln>
        </p:spPr>
        <p:txBody>
          <a:bodyPr spcFirstLastPara="1" wrap="square" lIns="91425" tIns="45700" rIns="274300" bIns="45700" anchor="ctr" anchorCtr="0">
            <a:noAutofit/>
          </a:bodyPr>
          <a:lstStyle/>
          <a:p>
            <a:pPr marL="27432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lt1"/>
              </a:solidFill>
              <a:latin typeface="Quattrocento Sans"/>
              <a:ea typeface="Quattrocento Sans"/>
              <a:cs typeface="Quattrocento Sans"/>
              <a:sym typeface="Quattrocento Sans"/>
            </a:endParaRPr>
          </a:p>
        </p:txBody>
      </p:sp>
      <p:pic>
        <p:nvPicPr>
          <p:cNvPr id="12" name="Google Shape;12;p47"/>
          <p:cNvPicPr preferRelativeResize="0"/>
          <p:nvPr/>
        </p:nvPicPr>
        <p:blipFill rotWithShape="1">
          <a:blip r:embed="rId2">
            <a:alphaModFix/>
          </a:blip>
          <a:srcRect/>
          <a:stretch/>
        </p:blipFill>
        <p:spPr>
          <a:xfrm>
            <a:off x="301480" y="3256547"/>
            <a:ext cx="5029200" cy="128016"/>
          </a:xfrm>
          <a:prstGeom prst="rect">
            <a:avLst/>
          </a:prstGeom>
          <a:noFill/>
          <a:ln>
            <a:noFill/>
          </a:ln>
        </p:spPr>
      </p:pic>
      <p:sp>
        <p:nvSpPr>
          <p:cNvPr id="13" name="Google Shape;13;p47"/>
          <p:cNvSpPr txBox="1">
            <a:spLocks noGrp="1"/>
          </p:cNvSpPr>
          <p:nvPr>
            <p:ph type="title"/>
          </p:nvPr>
        </p:nvSpPr>
        <p:spPr>
          <a:xfrm>
            <a:off x="301480" y="1936520"/>
            <a:ext cx="4935538" cy="1181473"/>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666666"/>
              </a:buClr>
              <a:buSzPts val="3600"/>
              <a:buFont typeface="Trebuchet MS"/>
              <a:buNone/>
              <a:defRPr sz="3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9pPr>
          </a:lstStyle>
          <a:p>
            <a:endParaRPr/>
          </a:p>
        </p:txBody>
      </p:sp>
      <p:pic>
        <p:nvPicPr>
          <p:cNvPr id="14" name="Google Shape;14;p47" descr="Adult Protective Services Workforce Innovations logo."/>
          <p:cNvPicPr preferRelativeResize="0"/>
          <p:nvPr/>
        </p:nvPicPr>
        <p:blipFill rotWithShape="1">
          <a:blip r:embed="rId3">
            <a:alphaModFix/>
          </a:blip>
          <a:srcRect/>
          <a:stretch/>
        </p:blipFill>
        <p:spPr>
          <a:xfrm>
            <a:off x="166945" y="398164"/>
            <a:ext cx="2821582" cy="1214454"/>
          </a:xfrm>
          <a:prstGeom prst="rect">
            <a:avLst/>
          </a:prstGeom>
          <a:noFill/>
          <a:ln>
            <a:noFill/>
          </a:ln>
        </p:spPr>
      </p:pic>
      <p:sp>
        <p:nvSpPr>
          <p:cNvPr id="15" name="Google Shape;15;p47"/>
          <p:cNvSpPr txBox="1">
            <a:spLocks noGrp="1"/>
          </p:cNvSpPr>
          <p:nvPr>
            <p:ph type="body" idx="1"/>
          </p:nvPr>
        </p:nvSpPr>
        <p:spPr>
          <a:xfrm>
            <a:off x="301479" y="3517366"/>
            <a:ext cx="8716193" cy="392996"/>
          </a:xfrm>
          <a:prstGeom prst="rect">
            <a:avLst/>
          </a:prstGeom>
          <a:noFill/>
          <a:ln>
            <a:noFill/>
          </a:ln>
        </p:spPr>
        <p:txBody>
          <a:bodyPr spcFirstLastPara="1" wrap="square" lIns="0"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 name="Google Shape;16;p47"/>
          <p:cNvSpPr/>
          <p:nvPr/>
        </p:nvSpPr>
        <p:spPr>
          <a:xfrm>
            <a:off x="114300" y="4111696"/>
            <a:ext cx="6663017" cy="909339"/>
          </a:xfrm>
          <a:prstGeom prst="rect">
            <a:avLst/>
          </a:prstGeom>
          <a:solidFill>
            <a:schemeClr val="accent2"/>
          </a:solidFill>
          <a:ln>
            <a:noFill/>
          </a:ln>
        </p:spPr>
        <p:txBody>
          <a:bodyPr spcFirstLastPara="1" wrap="square" lIns="91425" tIns="45700" rIns="274300" bIns="45700" anchor="ctr" anchorCtr="0">
            <a:noAutofit/>
          </a:bodyPr>
          <a:lstStyle/>
          <a:p>
            <a:pPr marL="274320" marR="0" lvl="0" indent="0" algn="ctr" rtl="0">
              <a:lnSpc>
                <a:spcPct val="100000"/>
              </a:lnSpc>
              <a:spcBef>
                <a:spcPts val="0"/>
              </a:spcBef>
              <a:spcAft>
                <a:spcPts val="0"/>
              </a:spcAft>
              <a:buClr>
                <a:srgbClr val="000000"/>
              </a:buClr>
              <a:buSzPts val="1050"/>
              <a:buFont typeface="Arial"/>
              <a:buNone/>
            </a:pPr>
            <a:r>
              <a:rPr lang="en-US" sz="1050" b="0" i="0" u="none" strike="noStrike" cap="none" dirty="0">
                <a:solidFill>
                  <a:schemeClr val="lt1"/>
                </a:solidFill>
                <a:latin typeface="Verdana"/>
                <a:ea typeface="Verdana"/>
                <a:cs typeface="Verdana"/>
                <a:sym typeface="Verdana"/>
              </a:rPr>
              <a:t>We create experiences that transform the heart, mind, and practice.</a:t>
            </a:r>
            <a:endParaRPr sz="1050" b="0" i="0" u="none" strike="noStrike" cap="none" dirty="0">
              <a:solidFill>
                <a:schemeClr val="lt1"/>
              </a:solidFill>
              <a:latin typeface="Verdana"/>
              <a:ea typeface="Verdana"/>
              <a:cs typeface="Verdana"/>
              <a:sym typeface="Verdana"/>
            </a:endParaRPr>
          </a:p>
        </p:txBody>
      </p:sp>
      <p:pic>
        <p:nvPicPr>
          <p:cNvPr id="17" name="Google Shape;17;p47" descr="Academy for Professional Excellence logo."/>
          <p:cNvPicPr preferRelativeResize="0"/>
          <p:nvPr/>
        </p:nvPicPr>
        <p:blipFill rotWithShape="1">
          <a:blip r:embed="rId4">
            <a:alphaModFix/>
          </a:blip>
          <a:srcRect/>
          <a:stretch/>
        </p:blipFill>
        <p:spPr>
          <a:xfrm>
            <a:off x="7065117" y="4207438"/>
            <a:ext cx="1687982" cy="713232"/>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33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p:cSld name="About the Academy">
    <p:bg>
      <p:bgPr>
        <a:solidFill>
          <a:schemeClr val="lt1"/>
        </a:solidFill>
        <a:effectLst/>
      </p:bgPr>
    </p:bg>
    <p:spTree>
      <p:nvGrpSpPr>
        <p:cNvPr id="1" name="Shape 106"/>
        <p:cNvGrpSpPr/>
        <p:nvPr/>
      </p:nvGrpSpPr>
      <p:grpSpPr>
        <a:xfrm>
          <a:off x="0" y="0"/>
          <a:ext cx="0" cy="0"/>
          <a:chOff x="0" y="0"/>
          <a:chExt cx="0" cy="0"/>
        </a:xfrm>
      </p:grpSpPr>
      <p:pic>
        <p:nvPicPr>
          <p:cNvPr id="107" name="Google Shape;107;p57" descr="Academy for Professional Excellence logo"/>
          <p:cNvPicPr preferRelativeResize="0"/>
          <p:nvPr/>
        </p:nvPicPr>
        <p:blipFill rotWithShape="1">
          <a:blip r:embed="rId2">
            <a:alphaModFix/>
          </a:blip>
          <a:srcRect t="6670"/>
          <a:stretch/>
        </p:blipFill>
        <p:spPr>
          <a:xfrm>
            <a:off x="263549" y="95715"/>
            <a:ext cx="1908152" cy="1152331"/>
          </a:xfrm>
          <a:prstGeom prst="rect">
            <a:avLst/>
          </a:prstGeom>
          <a:noFill/>
          <a:ln>
            <a:noFill/>
          </a:ln>
        </p:spPr>
      </p:pic>
      <p:pic>
        <p:nvPicPr>
          <p:cNvPr id="108" name="Google Shape;108;p57" descr="San Diego State University"/>
          <p:cNvPicPr preferRelativeResize="0"/>
          <p:nvPr/>
        </p:nvPicPr>
        <p:blipFill rotWithShape="1">
          <a:blip r:embed="rId3">
            <a:alphaModFix/>
          </a:blip>
          <a:srcRect/>
          <a:stretch/>
        </p:blipFill>
        <p:spPr>
          <a:xfrm>
            <a:off x="5190394" y="1168671"/>
            <a:ext cx="3602678" cy="2496018"/>
          </a:xfrm>
          <a:prstGeom prst="rect">
            <a:avLst/>
          </a:prstGeom>
          <a:noFill/>
          <a:ln>
            <a:noFill/>
          </a:ln>
        </p:spPr>
      </p:pic>
      <p:grpSp>
        <p:nvGrpSpPr>
          <p:cNvPr id="109" name="Google Shape;109;p57"/>
          <p:cNvGrpSpPr/>
          <p:nvPr/>
        </p:nvGrpSpPr>
        <p:grpSpPr>
          <a:xfrm>
            <a:off x="350928" y="3857497"/>
            <a:ext cx="8442144" cy="369332"/>
            <a:chOff x="342621" y="3857497"/>
            <a:chExt cx="8442144" cy="369332"/>
          </a:xfrm>
        </p:grpSpPr>
        <p:sp>
          <p:nvSpPr>
            <p:cNvPr id="110" name="Google Shape;110;p57"/>
            <p:cNvSpPr txBox="1"/>
            <p:nvPr/>
          </p:nvSpPr>
          <p:spPr>
            <a:xfrm>
              <a:off x="3509057" y="3857497"/>
              <a:ext cx="210506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928886"/>
                  </a:solidFill>
                  <a:latin typeface="Verdana"/>
                  <a:ea typeface="Verdana"/>
                  <a:cs typeface="Verdana"/>
                  <a:sym typeface="Verdana"/>
                </a:rPr>
                <a:t>OUR PROGRAMS</a:t>
              </a:r>
              <a:endParaRPr sz="1400" b="0" i="0" u="none" strike="noStrike" cap="none" dirty="0">
                <a:solidFill>
                  <a:srgbClr val="000000"/>
                </a:solidFill>
                <a:latin typeface="Arial"/>
                <a:ea typeface="Arial"/>
                <a:cs typeface="Arial"/>
                <a:sym typeface="Arial"/>
              </a:endParaRPr>
            </a:p>
          </p:txBody>
        </p:sp>
        <p:cxnSp>
          <p:nvCxnSpPr>
            <p:cNvPr id="111" name="Google Shape;111;p57"/>
            <p:cNvCxnSpPr/>
            <p:nvPr/>
          </p:nvCxnSpPr>
          <p:spPr>
            <a:xfrm>
              <a:off x="5693662" y="4046666"/>
              <a:ext cx="3091103" cy="0"/>
            </a:xfrm>
            <a:prstGeom prst="straightConnector1">
              <a:avLst/>
            </a:prstGeom>
            <a:noFill/>
            <a:ln w="9525" cap="flat" cmpd="sng">
              <a:solidFill>
                <a:srgbClr val="928886"/>
              </a:solidFill>
              <a:prstDash val="solid"/>
              <a:round/>
              <a:headEnd type="none" w="sm" len="sm"/>
              <a:tailEnd type="none" w="sm" len="sm"/>
            </a:ln>
          </p:spPr>
        </p:cxnSp>
        <p:cxnSp>
          <p:nvCxnSpPr>
            <p:cNvPr id="112" name="Google Shape;112;p57"/>
            <p:cNvCxnSpPr/>
            <p:nvPr/>
          </p:nvCxnSpPr>
          <p:spPr>
            <a:xfrm>
              <a:off x="342621" y="4046666"/>
              <a:ext cx="3091103" cy="0"/>
            </a:xfrm>
            <a:prstGeom prst="straightConnector1">
              <a:avLst/>
            </a:prstGeom>
            <a:noFill/>
            <a:ln w="9525" cap="flat" cmpd="sng">
              <a:solidFill>
                <a:srgbClr val="928886"/>
              </a:solidFill>
              <a:prstDash val="solid"/>
              <a:round/>
              <a:headEnd type="none" w="sm" len="sm"/>
              <a:tailEnd type="none" w="sm" len="sm"/>
            </a:ln>
          </p:spPr>
        </p:cxnSp>
      </p:grpSp>
      <p:grpSp>
        <p:nvGrpSpPr>
          <p:cNvPr id="113" name="Google Shape;113;p57" descr="Academy program logos: APEX, APSWI, CWDS, LIA, RIHS, and SACHS."/>
          <p:cNvGrpSpPr/>
          <p:nvPr/>
        </p:nvGrpSpPr>
        <p:grpSpPr>
          <a:xfrm>
            <a:off x="367253" y="4269384"/>
            <a:ext cx="8409494" cy="607414"/>
            <a:chOff x="555554" y="3775347"/>
            <a:chExt cx="7461392" cy="538933"/>
          </a:xfrm>
        </p:grpSpPr>
        <p:pic>
          <p:nvPicPr>
            <p:cNvPr id="114" name="Google Shape;114;p57" descr="Academy program Tribal STAR's logo."/>
            <p:cNvPicPr preferRelativeResize="0"/>
            <p:nvPr/>
          </p:nvPicPr>
          <p:blipFill rotWithShape="1">
            <a:blip r:embed="rId4">
              <a:alphaModFix/>
            </a:blip>
            <a:srcRect/>
            <a:stretch/>
          </p:blipFill>
          <p:spPr>
            <a:xfrm>
              <a:off x="7324559" y="3829688"/>
              <a:ext cx="692387" cy="437554"/>
            </a:xfrm>
            <a:prstGeom prst="rect">
              <a:avLst/>
            </a:prstGeom>
            <a:noFill/>
            <a:ln>
              <a:noFill/>
            </a:ln>
          </p:spPr>
        </p:pic>
        <p:pic>
          <p:nvPicPr>
            <p:cNvPr id="115" name="Google Shape;115;p57" descr="Academy program APEX's logo."/>
            <p:cNvPicPr preferRelativeResize="0"/>
            <p:nvPr/>
          </p:nvPicPr>
          <p:blipFill rotWithShape="1">
            <a:blip r:embed="rId5">
              <a:alphaModFix/>
            </a:blip>
            <a:srcRect/>
            <a:stretch/>
          </p:blipFill>
          <p:spPr>
            <a:xfrm>
              <a:off x="555554" y="3820042"/>
              <a:ext cx="1054483" cy="421793"/>
            </a:xfrm>
            <a:prstGeom prst="rect">
              <a:avLst/>
            </a:prstGeom>
            <a:noFill/>
            <a:ln>
              <a:noFill/>
            </a:ln>
          </p:spPr>
        </p:pic>
        <p:pic>
          <p:nvPicPr>
            <p:cNvPr id="116" name="Google Shape;116;p57" descr="Academy program APSWI's logo"/>
            <p:cNvPicPr preferRelativeResize="0"/>
            <p:nvPr/>
          </p:nvPicPr>
          <p:blipFill rotWithShape="1">
            <a:blip r:embed="rId6">
              <a:alphaModFix/>
            </a:blip>
            <a:srcRect/>
            <a:stretch/>
          </p:blipFill>
          <p:spPr>
            <a:xfrm>
              <a:off x="1735748" y="3820042"/>
              <a:ext cx="978561" cy="421793"/>
            </a:xfrm>
            <a:prstGeom prst="rect">
              <a:avLst/>
            </a:prstGeom>
            <a:noFill/>
            <a:ln>
              <a:noFill/>
            </a:ln>
          </p:spPr>
        </p:pic>
        <p:pic>
          <p:nvPicPr>
            <p:cNvPr id="117" name="Google Shape;117;p57" descr="Academy program CWDS' logo."/>
            <p:cNvPicPr preferRelativeResize="0"/>
            <p:nvPr/>
          </p:nvPicPr>
          <p:blipFill rotWithShape="1">
            <a:blip r:embed="rId7">
              <a:alphaModFix/>
            </a:blip>
            <a:srcRect/>
            <a:stretch/>
          </p:blipFill>
          <p:spPr>
            <a:xfrm>
              <a:off x="2846391" y="3820042"/>
              <a:ext cx="1054483" cy="421793"/>
            </a:xfrm>
            <a:prstGeom prst="rect">
              <a:avLst/>
            </a:prstGeom>
            <a:noFill/>
            <a:ln>
              <a:noFill/>
            </a:ln>
          </p:spPr>
        </p:pic>
        <p:pic>
          <p:nvPicPr>
            <p:cNvPr id="118" name="Google Shape;118;p57" descr="Academy program LIA's logo."/>
            <p:cNvPicPr preferRelativeResize="0"/>
            <p:nvPr/>
          </p:nvPicPr>
          <p:blipFill rotWithShape="1">
            <a:blip r:embed="rId8">
              <a:alphaModFix/>
            </a:blip>
            <a:srcRect/>
            <a:stretch/>
          </p:blipFill>
          <p:spPr>
            <a:xfrm>
              <a:off x="4032956" y="3775347"/>
              <a:ext cx="962382" cy="538933"/>
            </a:xfrm>
            <a:prstGeom prst="rect">
              <a:avLst/>
            </a:prstGeom>
            <a:noFill/>
            <a:ln>
              <a:noFill/>
            </a:ln>
          </p:spPr>
        </p:pic>
        <p:pic>
          <p:nvPicPr>
            <p:cNvPr id="119" name="Google Shape;119;p57" descr="Academy program RIHS' logo."/>
            <p:cNvPicPr preferRelativeResize="0"/>
            <p:nvPr/>
          </p:nvPicPr>
          <p:blipFill rotWithShape="1">
            <a:blip r:embed="rId9">
              <a:alphaModFix/>
            </a:blip>
            <a:srcRect/>
            <a:stretch/>
          </p:blipFill>
          <p:spPr>
            <a:xfrm>
              <a:off x="5119465" y="3820042"/>
              <a:ext cx="901583" cy="421793"/>
            </a:xfrm>
            <a:prstGeom prst="rect">
              <a:avLst/>
            </a:prstGeom>
            <a:noFill/>
            <a:ln>
              <a:noFill/>
            </a:ln>
          </p:spPr>
        </p:pic>
        <p:pic>
          <p:nvPicPr>
            <p:cNvPr id="120" name="Google Shape;120;p57" descr="Academy program SACHS' logo."/>
            <p:cNvPicPr preferRelativeResize="0"/>
            <p:nvPr/>
          </p:nvPicPr>
          <p:blipFill rotWithShape="1">
            <a:blip r:embed="rId10">
              <a:alphaModFix/>
            </a:blip>
            <a:srcRect/>
            <a:stretch/>
          </p:blipFill>
          <p:spPr>
            <a:xfrm>
              <a:off x="6144278" y="3820042"/>
              <a:ext cx="949035" cy="421793"/>
            </a:xfrm>
            <a:prstGeom prst="rect">
              <a:avLst/>
            </a:prstGeom>
            <a:noFill/>
            <a:ln>
              <a:noFill/>
            </a:ln>
          </p:spPr>
        </p:pic>
      </p:grpSp>
      <p:sp>
        <p:nvSpPr>
          <p:cNvPr id="121" name="Google Shape;121;p57"/>
          <p:cNvSpPr txBox="1">
            <a:spLocks noGrp="1"/>
          </p:cNvSpPr>
          <p:nvPr>
            <p:ph type="title"/>
          </p:nvPr>
        </p:nvSpPr>
        <p:spPr>
          <a:xfrm>
            <a:off x="439584" y="881497"/>
            <a:ext cx="3946919" cy="857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45054"/>
              </a:buClr>
              <a:buSzPts val="2600"/>
              <a:buFont typeface="Trebuchet MS"/>
              <a:buNone/>
              <a:defRPr sz="2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2pPr>
            <a:lvl3pPr marR="0" lvl="2"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3pPr>
            <a:lvl4pPr marR="0" lvl="3"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4pPr>
            <a:lvl5pPr marR="0" lvl="4"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5pPr>
            <a:lvl6pPr marR="0" lvl="5"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6pPr>
            <a:lvl7pPr marR="0" lvl="6"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7pPr>
            <a:lvl8pPr marR="0" lvl="7"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8pPr>
            <a:lvl9pPr marR="0" lvl="8"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9pPr>
          </a:lstStyle>
          <a:p>
            <a:endParaRPr/>
          </a:p>
        </p:txBody>
      </p:sp>
      <p:sp>
        <p:nvSpPr>
          <p:cNvPr id="122" name="Google Shape;122;p57"/>
          <p:cNvSpPr txBox="1">
            <a:spLocks noGrp="1"/>
          </p:cNvSpPr>
          <p:nvPr>
            <p:ph type="body" idx="1"/>
          </p:nvPr>
        </p:nvSpPr>
        <p:spPr>
          <a:xfrm>
            <a:off x="419392" y="1550574"/>
            <a:ext cx="4088440" cy="216493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5000"/>
              </a:lnSpc>
              <a:spcBef>
                <a:spcPts val="0"/>
              </a:spcBef>
              <a:spcAft>
                <a:spcPts val="0"/>
              </a:spcAft>
              <a:buClr>
                <a:srgbClr val="000000"/>
              </a:buClr>
              <a:buSzPts val="1400"/>
              <a:buFont typeface="Arial"/>
              <a:buNone/>
              <a:defRPr sz="1200" b="0"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3" name="Google Shape;123;p57"/>
          <p:cNvSpPr txBox="1"/>
          <p:nvPr/>
        </p:nvSpPr>
        <p:spPr>
          <a:xfrm>
            <a:off x="5254187" y="3431903"/>
            <a:ext cx="3602678"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lt1"/>
                </a:solidFill>
                <a:latin typeface="Verdana"/>
                <a:ea typeface="Verdana"/>
                <a:cs typeface="Verdana"/>
                <a:sym typeface="Verdana"/>
              </a:rPr>
              <a:t>San Diego State University</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p:cSld name="content layout 2">
    <p:bg>
      <p:bgPr>
        <a:solidFill>
          <a:schemeClr val="lt1"/>
        </a:solidFill>
        <a:effectLst/>
      </p:bgPr>
    </p:bg>
    <p:spTree>
      <p:nvGrpSpPr>
        <p:cNvPr id="1" name="Shape 129"/>
        <p:cNvGrpSpPr/>
        <p:nvPr/>
      </p:nvGrpSpPr>
      <p:grpSpPr>
        <a:xfrm>
          <a:off x="0" y="0"/>
          <a:ext cx="0" cy="0"/>
          <a:chOff x="0" y="0"/>
          <a:chExt cx="0" cy="0"/>
        </a:xfrm>
      </p:grpSpPr>
      <p:pic>
        <p:nvPicPr>
          <p:cNvPr id="130" name="Google Shape;130;p59"/>
          <p:cNvPicPr preferRelativeResize="0"/>
          <p:nvPr/>
        </p:nvPicPr>
        <p:blipFill rotWithShape="1">
          <a:blip r:embed="rId2">
            <a:alphaModFix/>
          </a:blip>
          <a:srcRect r="24168" b="24709"/>
          <a:stretch/>
        </p:blipFill>
        <p:spPr>
          <a:xfrm>
            <a:off x="6955413" y="2339563"/>
            <a:ext cx="2188588" cy="2803937"/>
          </a:xfrm>
          <a:prstGeom prst="rect">
            <a:avLst/>
          </a:prstGeom>
          <a:noFill/>
          <a:ln>
            <a:noFill/>
          </a:ln>
        </p:spPr>
      </p:pic>
      <p:sp>
        <p:nvSpPr>
          <p:cNvPr id="131" name="Google Shape;131;p59"/>
          <p:cNvSpPr/>
          <p:nvPr/>
        </p:nvSpPr>
        <p:spPr>
          <a:xfrm>
            <a:off x="7059169" y="2450592"/>
            <a:ext cx="2084832" cy="2692908"/>
          </a:xfrm>
          <a:prstGeom prst="rect">
            <a:avLst/>
          </a:prstGeom>
          <a:solidFill>
            <a:schemeClr val="lt1">
              <a:alpha val="7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32" name="Google Shape;132;p59"/>
          <p:cNvSpPr txBox="1">
            <a:spLocks noGrp="1"/>
          </p:cNvSpPr>
          <p:nvPr>
            <p:ph type="title"/>
          </p:nvPr>
        </p:nvSpPr>
        <p:spPr>
          <a:xfrm>
            <a:off x="168850" y="81847"/>
            <a:ext cx="8696739" cy="857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45054"/>
              </a:buClr>
              <a:buSzPts val="2600"/>
              <a:buFont typeface="Trebuchet MS"/>
              <a:buNone/>
              <a:defRPr sz="2200" b="0" i="0" u="none" strike="noStrike" cap="none">
                <a:solidFill>
                  <a:srgbClr val="7C6F36"/>
                </a:solidFill>
                <a:latin typeface="Verdana"/>
                <a:ea typeface="Verdana"/>
                <a:cs typeface="Verdana"/>
                <a:sym typeface="Verdana"/>
              </a:defRPr>
            </a:lvl1pPr>
            <a:lvl2pPr marR="0" lvl="1"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2pPr>
            <a:lvl3pPr marR="0" lvl="2"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3pPr>
            <a:lvl4pPr marR="0" lvl="3"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4pPr>
            <a:lvl5pPr marR="0" lvl="4"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5pPr>
            <a:lvl6pPr marR="0" lvl="5"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6pPr>
            <a:lvl7pPr marR="0" lvl="6"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7pPr>
            <a:lvl8pPr marR="0" lvl="7"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8pPr>
            <a:lvl9pPr marR="0" lvl="8"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9pPr>
          </a:lstStyle>
          <a:p>
            <a:endParaRPr/>
          </a:p>
        </p:txBody>
      </p:sp>
      <p:sp>
        <p:nvSpPr>
          <p:cNvPr id="133" name="Google Shape;133;p59"/>
          <p:cNvSpPr txBox="1">
            <a:spLocks noGrp="1"/>
          </p:cNvSpPr>
          <p:nvPr>
            <p:ph type="body" idx="1"/>
          </p:nvPr>
        </p:nvSpPr>
        <p:spPr>
          <a:xfrm>
            <a:off x="377572" y="1182757"/>
            <a:ext cx="8488017" cy="3717233"/>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rgbClr val="B5A456"/>
              </a:buClr>
              <a:buSzPts val="2000"/>
              <a:buFont typeface="Arial"/>
              <a:buChar char="•"/>
              <a:defRPr sz="1600" b="0" i="0" u="none" strike="noStrike" cap="none">
                <a:solidFill>
                  <a:schemeClr val="dk1"/>
                </a:solidFill>
                <a:latin typeface="Verdana"/>
                <a:ea typeface="Verdana"/>
                <a:cs typeface="Verdana"/>
                <a:sym typeface="Verdana"/>
              </a:defRPr>
            </a:lvl1pPr>
            <a:lvl2pPr marL="914400" marR="0" lvl="1" indent="-317500" algn="l" rtl="0">
              <a:lnSpc>
                <a:spcPct val="100000"/>
              </a:lnSpc>
              <a:spcBef>
                <a:spcPts val="0"/>
              </a:spcBef>
              <a:spcAft>
                <a:spcPts val="0"/>
              </a:spcAft>
              <a:buClr>
                <a:srgbClr val="B5A456"/>
              </a:buClr>
              <a:buSzPts val="1400"/>
              <a:buFont typeface="Courier New"/>
              <a:buChar char="o"/>
              <a:defRPr sz="1600" b="0" i="0" u="none" strike="noStrike" cap="none">
                <a:solidFill>
                  <a:schemeClr val="dk1"/>
                </a:solidFill>
                <a:latin typeface="Verdana"/>
                <a:ea typeface="Verdana"/>
                <a:cs typeface="Verdana"/>
                <a:sym typeface="Verdana"/>
              </a:defRPr>
            </a:lvl2pPr>
            <a:lvl3pPr marL="1371600" marR="0" lvl="2" indent="-317500" algn="l" rtl="0">
              <a:lnSpc>
                <a:spcPct val="100000"/>
              </a:lnSpc>
              <a:spcBef>
                <a:spcPts val="0"/>
              </a:spcBef>
              <a:spcAft>
                <a:spcPts val="0"/>
              </a:spcAft>
              <a:buClr>
                <a:srgbClr val="B5A456"/>
              </a:buClr>
              <a:buSzPts val="1400"/>
              <a:buFont typeface="Arial"/>
              <a:buChar char="•"/>
              <a:defRPr sz="1600" b="0" i="0" u="none" strike="noStrike" cap="none">
                <a:solidFill>
                  <a:schemeClr val="dk1"/>
                </a:solidFill>
                <a:latin typeface="Verdana"/>
                <a:ea typeface="Verdana"/>
                <a:cs typeface="Verdana"/>
                <a:sym typeface="Verdana"/>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p:cSld name="1_Title Slide 2">
    <p:bg>
      <p:bgPr>
        <a:solidFill>
          <a:schemeClr val="lt1"/>
        </a:solidFill>
        <a:effectLst/>
      </p:bgPr>
    </p:bg>
    <p:spTree>
      <p:nvGrpSpPr>
        <p:cNvPr id="1" name="Shape 134"/>
        <p:cNvGrpSpPr/>
        <p:nvPr/>
      </p:nvGrpSpPr>
      <p:grpSpPr>
        <a:xfrm>
          <a:off x="0" y="0"/>
          <a:ext cx="0" cy="0"/>
          <a:chOff x="0" y="0"/>
          <a:chExt cx="0" cy="0"/>
        </a:xfrm>
      </p:grpSpPr>
      <p:pic>
        <p:nvPicPr>
          <p:cNvPr id="135" name="Google Shape;135;p60"/>
          <p:cNvPicPr preferRelativeResize="0"/>
          <p:nvPr/>
        </p:nvPicPr>
        <p:blipFill rotWithShape="1">
          <a:blip r:embed="rId2">
            <a:alphaModFix/>
          </a:blip>
          <a:srcRect r="24168" b="24709"/>
          <a:stretch/>
        </p:blipFill>
        <p:spPr>
          <a:xfrm>
            <a:off x="6955413" y="2339563"/>
            <a:ext cx="2188588" cy="2803937"/>
          </a:xfrm>
          <a:prstGeom prst="rect">
            <a:avLst/>
          </a:prstGeom>
          <a:noFill/>
          <a:ln>
            <a:noFill/>
          </a:ln>
        </p:spPr>
      </p:pic>
      <p:sp>
        <p:nvSpPr>
          <p:cNvPr id="136" name="Google Shape;136;p60"/>
          <p:cNvSpPr/>
          <p:nvPr/>
        </p:nvSpPr>
        <p:spPr>
          <a:xfrm>
            <a:off x="7059169" y="2450592"/>
            <a:ext cx="2084832" cy="2692908"/>
          </a:xfrm>
          <a:prstGeom prst="rect">
            <a:avLst/>
          </a:prstGeom>
          <a:solidFill>
            <a:schemeClr val="lt1">
              <a:alpha val="8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37" name="Google Shape;137;p60"/>
          <p:cNvSpPr txBox="1">
            <a:spLocks noGrp="1"/>
          </p:cNvSpPr>
          <p:nvPr>
            <p:ph type="title"/>
          </p:nvPr>
        </p:nvSpPr>
        <p:spPr>
          <a:xfrm>
            <a:off x="168850" y="81847"/>
            <a:ext cx="8696739" cy="857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45054"/>
              </a:buClr>
              <a:buSzPts val="2600"/>
              <a:buFont typeface="Trebuchet MS"/>
              <a:buNone/>
              <a:defRPr sz="2200" b="0" i="0" u="none" strike="noStrike" cap="none">
                <a:solidFill>
                  <a:schemeClr val="dk2"/>
                </a:solidFill>
                <a:latin typeface="Verdana"/>
                <a:ea typeface="Verdana"/>
                <a:cs typeface="Verdana"/>
                <a:sym typeface="Verdana"/>
              </a:defRPr>
            </a:lvl1pPr>
            <a:lvl2pPr marR="0" lvl="1"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2pPr>
            <a:lvl3pPr marR="0" lvl="2"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3pPr>
            <a:lvl4pPr marR="0" lvl="3"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4pPr>
            <a:lvl5pPr marR="0" lvl="4"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5pPr>
            <a:lvl6pPr marR="0" lvl="5"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6pPr>
            <a:lvl7pPr marR="0" lvl="6"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7pPr>
            <a:lvl8pPr marR="0" lvl="7"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8pPr>
            <a:lvl9pPr marR="0" lvl="8"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9pPr>
          </a:lstStyle>
          <a:p>
            <a:endParaRPr/>
          </a:p>
        </p:txBody>
      </p:sp>
      <p:sp>
        <p:nvSpPr>
          <p:cNvPr id="138" name="Google Shape;138;p60"/>
          <p:cNvSpPr txBox="1">
            <a:spLocks noGrp="1"/>
          </p:cNvSpPr>
          <p:nvPr>
            <p:ph type="body" idx="1"/>
          </p:nvPr>
        </p:nvSpPr>
        <p:spPr>
          <a:xfrm>
            <a:off x="377572" y="1182757"/>
            <a:ext cx="8488017" cy="3717233"/>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dk2"/>
              </a:buClr>
              <a:buSzPts val="2000"/>
              <a:buFont typeface="Arial"/>
              <a:buChar char="•"/>
              <a:defRPr sz="1600" b="0" i="0" u="none" strike="noStrike" cap="none">
                <a:solidFill>
                  <a:schemeClr val="dk1"/>
                </a:solidFill>
                <a:latin typeface="Verdana"/>
                <a:ea typeface="Verdana"/>
                <a:cs typeface="Verdana"/>
                <a:sym typeface="Verdana"/>
              </a:defRPr>
            </a:lvl1pPr>
            <a:lvl2pPr marL="914400" marR="0" lvl="1" indent="-317500" algn="l" rtl="0">
              <a:lnSpc>
                <a:spcPct val="100000"/>
              </a:lnSpc>
              <a:spcBef>
                <a:spcPts val="0"/>
              </a:spcBef>
              <a:spcAft>
                <a:spcPts val="0"/>
              </a:spcAft>
              <a:buClr>
                <a:schemeClr val="dk2"/>
              </a:buClr>
              <a:buSzPts val="1400"/>
              <a:buFont typeface="Courier New"/>
              <a:buChar char="o"/>
              <a:defRPr sz="1600" b="0" i="0" u="none" strike="noStrike" cap="none">
                <a:solidFill>
                  <a:schemeClr val="dk1"/>
                </a:solidFill>
                <a:latin typeface="Verdana"/>
                <a:ea typeface="Verdana"/>
                <a:cs typeface="Verdana"/>
                <a:sym typeface="Verdana"/>
              </a:defRPr>
            </a:lvl2pPr>
            <a:lvl3pPr marL="1371600" marR="0" lvl="2" indent="-317500" algn="l" rtl="0">
              <a:lnSpc>
                <a:spcPct val="100000"/>
              </a:lnSpc>
              <a:spcBef>
                <a:spcPts val="0"/>
              </a:spcBef>
              <a:spcAft>
                <a:spcPts val="0"/>
              </a:spcAft>
              <a:buClr>
                <a:schemeClr val="dk2"/>
              </a:buClr>
              <a:buSzPts val="1400"/>
              <a:buFont typeface="Arial"/>
              <a:buChar char="•"/>
              <a:defRPr sz="1600" b="0" i="0" u="none" strike="noStrike" cap="none">
                <a:solidFill>
                  <a:schemeClr val="dk1"/>
                </a:solidFill>
                <a:latin typeface="Verdana"/>
                <a:ea typeface="Verdana"/>
                <a:cs typeface="Verdana"/>
                <a:sym typeface="Verdana"/>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p:cSld name="1_Title Slide 3">
    <p:bg>
      <p:bgPr>
        <a:solidFill>
          <a:schemeClr val="lt1"/>
        </a:solidFill>
        <a:effectLst/>
      </p:bgPr>
    </p:bg>
    <p:spTree>
      <p:nvGrpSpPr>
        <p:cNvPr id="1" name="Shape 139"/>
        <p:cNvGrpSpPr/>
        <p:nvPr/>
      </p:nvGrpSpPr>
      <p:grpSpPr>
        <a:xfrm>
          <a:off x="0" y="0"/>
          <a:ext cx="0" cy="0"/>
          <a:chOff x="0" y="0"/>
          <a:chExt cx="0" cy="0"/>
        </a:xfrm>
      </p:grpSpPr>
      <p:pic>
        <p:nvPicPr>
          <p:cNvPr id="140" name="Google Shape;140;p61"/>
          <p:cNvPicPr preferRelativeResize="0"/>
          <p:nvPr/>
        </p:nvPicPr>
        <p:blipFill rotWithShape="1">
          <a:blip r:embed="rId2">
            <a:alphaModFix/>
          </a:blip>
          <a:srcRect r="24168" b="24709"/>
          <a:stretch/>
        </p:blipFill>
        <p:spPr>
          <a:xfrm>
            <a:off x="6955413" y="2339563"/>
            <a:ext cx="2188588" cy="2803937"/>
          </a:xfrm>
          <a:prstGeom prst="rect">
            <a:avLst/>
          </a:prstGeom>
          <a:noFill/>
          <a:ln>
            <a:noFill/>
          </a:ln>
        </p:spPr>
      </p:pic>
      <p:sp>
        <p:nvSpPr>
          <p:cNvPr id="141" name="Google Shape;141;p61"/>
          <p:cNvSpPr/>
          <p:nvPr/>
        </p:nvSpPr>
        <p:spPr>
          <a:xfrm>
            <a:off x="7059169" y="2450592"/>
            <a:ext cx="2084832" cy="2692908"/>
          </a:xfrm>
          <a:prstGeom prst="rect">
            <a:avLst/>
          </a:prstGeom>
          <a:solidFill>
            <a:schemeClr val="lt1">
              <a:alpha val="8745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142" name="Google Shape;142;p61"/>
          <p:cNvSpPr txBox="1">
            <a:spLocks noGrp="1"/>
          </p:cNvSpPr>
          <p:nvPr>
            <p:ph type="title"/>
          </p:nvPr>
        </p:nvSpPr>
        <p:spPr>
          <a:xfrm>
            <a:off x="168850" y="81847"/>
            <a:ext cx="8229600" cy="857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45054"/>
              </a:buClr>
              <a:buSzPts val="2600"/>
              <a:buFont typeface="Trebuchet MS"/>
              <a:buNone/>
              <a:defRPr sz="2200" b="0" i="0" u="none" strike="noStrike" cap="none">
                <a:solidFill>
                  <a:schemeClr val="accent3"/>
                </a:solidFill>
                <a:latin typeface="Verdana"/>
                <a:ea typeface="Verdana"/>
                <a:cs typeface="Verdana"/>
                <a:sym typeface="Verdana"/>
              </a:defRPr>
            </a:lvl1pPr>
            <a:lvl2pPr marR="0" lvl="1"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2pPr>
            <a:lvl3pPr marR="0" lvl="2"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3pPr>
            <a:lvl4pPr marR="0" lvl="3"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4pPr>
            <a:lvl5pPr marR="0" lvl="4"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5pPr>
            <a:lvl6pPr marR="0" lvl="5"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6pPr>
            <a:lvl7pPr marR="0" lvl="6"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7pPr>
            <a:lvl8pPr marR="0" lvl="7"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8pPr>
            <a:lvl9pPr marR="0" lvl="8"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9pPr>
          </a:lstStyle>
          <a:p>
            <a:endParaRPr/>
          </a:p>
        </p:txBody>
      </p:sp>
      <p:sp>
        <p:nvSpPr>
          <p:cNvPr id="143" name="Google Shape;143;p61"/>
          <p:cNvSpPr txBox="1">
            <a:spLocks noGrp="1"/>
          </p:cNvSpPr>
          <p:nvPr>
            <p:ph type="body" idx="1"/>
          </p:nvPr>
        </p:nvSpPr>
        <p:spPr>
          <a:xfrm>
            <a:off x="377572" y="1182757"/>
            <a:ext cx="8488017" cy="3717233"/>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accent3"/>
              </a:buClr>
              <a:buSzPts val="2000"/>
              <a:buFont typeface="Arial"/>
              <a:buChar char="•"/>
              <a:defRPr sz="1600" b="0" i="0" u="none" strike="noStrike" cap="none">
                <a:solidFill>
                  <a:schemeClr val="dk1"/>
                </a:solidFill>
                <a:latin typeface="Verdana"/>
                <a:ea typeface="Verdana"/>
                <a:cs typeface="Verdana"/>
                <a:sym typeface="Verdana"/>
              </a:defRPr>
            </a:lvl1pPr>
            <a:lvl2pPr marL="914400" marR="0" lvl="1" indent="-317500" algn="l" rtl="0">
              <a:lnSpc>
                <a:spcPct val="100000"/>
              </a:lnSpc>
              <a:spcBef>
                <a:spcPts val="0"/>
              </a:spcBef>
              <a:spcAft>
                <a:spcPts val="0"/>
              </a:spcAft>
              <a:buClr>
                <a:schemeClr val="accent3"/>
              </a:buClr>
              <a:buSzPts val="1400"/>
              <a:buFont typeface="Courier New"/>
              <a:buChar char="o"/>
              <a:defRPr sz="1600" b="0" i="0" u="none" strike="noStrike" cap="none">
                <a:solidFill>
                  <a:schemeClr val="dk1"/>
                </a:solidFill>
                <a:latin typeface="Verdana"/>
                <a:ea typeface="Verdana"/>
                <a:cs typeface="Verdana"/>
                <a:sym typeface="Verdana"/>
              </a:defRPr>
            </a:lvl2pPr>
            <a:lvl3pPr marL="1371600" marR="0" lvl="2" indent="-317500" algn="l" rtl="0">
              <a:lnSpc>
                <a:spcPct val="100000"/>
              </a:lnSpc>
              <a:spcBef>
                <a:spcPts val="0"/>
              </a:spcBef>
              <a:spcAft>
                <a:spcPts val="0"/>
              </a:spcAft>
              <a:buClr>
                <a:schemeClr val="accent3"/>
              </a:buClr>
              <a:buSzPts val="1400"/>
              <a:buFont typeface="Arial"/>
              <a:buChar char="•"/>
              <a:defRPr sz="1600" b="0" i="0" u="none" strike="noStrike" cap="none">
                <a:solidFill>
                  <a:schemeClr val="dk1"/>
                </a:solidFill>
                <a:latin typeface="Verdana"/>
                <a:ea typeface="Verdana"/>
                <a:cs typeface="Verdana"/>
                <a:sym typeface="Verdana"/>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p:cSld name="1_Title Slide 4">
    <p:bg>
      <p:bgPr>
        <a:solidFill>
          <a:schemeClr val="lt1"/>
        </a:solidFill>
        <a:effectLst/>
      </p:bgPr>
    </p:bg>
    <p:spTree>
      <p:nvGrpSpPr>
        <p:cNvPr id="1" name="Shape 144"/>
        <p:cNvGrpSpPr/>
        <p:nvPr/>
      </p:nvGrpSpPr>
      <p:grpSpPr>
        <a:xfrm>
          <a:off x="0" y="0"/>
          <a:ext cx="0" cy="0"/>
          <a:chOff x="0" y="0"/>
          <a:chExt cx="0" cy="0"/>
        </a:xfrm>
      </p:grpSpPr>
      <p:pic>
        <p:nvPicPr>
          <p:cNvPr id="145" name="Google Shape;145;p6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46" name="Google Shape;146;p62"/>
          <p:cNvSpPr txBox="1">
            <a:spLocks noGrp="1"/>
          </p:cNvSpPr>
          <p:nvPr>
            <p:ph type="title"/>
          </p:nvPr>
        </p:nvSpPr>
        <p:spPr>
          <a:xfrm>
            <a:off x="249059" y="122513"/>
            <a:ext cx="8766603" cy="857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7" name="Google Shape;147;p62"/>
          <p:cNvSpPr txBox="1">
            <a:spLocks noGrp="1"/>
          </p:cNvSpPr>
          <p:nvPr>
            <p:ph type="body" idx="1"/>
          </p:nvPr>
        </p:nvSpPr>
        <p:spPr>
          <a:xfrm>
            <a:off x="377572" y="1182757"/>
            <a:ext cx="8488017" cy="3717233"/>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accent5"/>
              </a:buClr>
              <a:buSzPts val="2000"/>
              <a:buFont typeface="Arial"/>
              <a:buChar char="•"/>
              <a:defRPr sz="1600" b="0" i="0" u="none" strike="noStrike" cap="none">
                <a:solidFill>
                  <a:schemeClr val="dk1"/>
                </a:solidFill>
                <a:latin typeface="Verdana"/>
                <a:ea typeface="Verdana"/>
                <a:cs typeface="Verdana"/>
                <a:sym typeface="Verdana"/>
              </a:defRPr>
            </a:lvl1pPr>
            <a:lvl2pPr marL="914400" marR="0" lvl="1" indent="-317500" algn="l" rtl="0">
              <a:lnSpc>
                <a:spcPct val="100000"/>
              </a:lnSpc>
              <a:spcBef>
                <a:spcPts val="0"/>
              </a:spcBef>
              <a:spcAft>
                <a:spcPts val="0"/>
              </a:spcAft>
              <a:buClr>
                <a:schemeClr val="accent5"/>
              </a:buClr>
              <a:buSzPts val="1400"/>
              <a:buFont typeface="Courier New"/>
              <a:buChar char="o"/>
              <a:defRPr sz="1600" b="0" i="0" u="none" strike="noStrike" cap="none">
                <a:solidFill>
                  <a:schemeClr val="dk1"/>
                </a:solidFill>
                <a:latin typeface="Verdana"/>
                <a:ea typeface="Verdana"/>
                <a:cs typeface="Verdana"/>
                <a:sym typeface="Verdana"/>
              </a:defRPr>
            </a:lvl2pPr>
            <a:lvl3pPr marL="1371600" marR="0" lvl="2" indent="-317500" algn="l" rtl="0">
              <a:lnSpc>
                <a:spcPct val="100000"/>
              </a:lnSpc>
              <a:spcBef>
                <a:spcPts val="0"/>
              </a:spcBef>
              <a:spcAft>
                <a:spcPts val="0"/>
              </a:spcAft>
              <a:buClr>
                <a:schemeClr val="accent5"/>
              </a:buClr>
              <a:buSzPts val="1400"/>
              <a:buFont typeface="Arial"/>
              <a:buChar char="•"/>
              <a:defRPr sz="1600" b="0" i="0" u="none" strike="noStrike" cap="none">
                <a:solidFill>
                  <a:schemeClr val="dk1"/>
                </a:solidFill>
                <a:latin typeface="Verdana"/>
                <a:ea typeface="Verdana"/>
                <a:cs typeface="Verdana"/>
                <a:sym typeface="Verdana"/>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p:cSld name="1_Title Slide 5">
    <p:bg>
      <p:bgPr>
        <a:solidFill>
          <a:schemeClr val="lt1"/>
        </a:solidFill>
        <a:effectLst/>
      </p:bgPr>
    </p:bg>
    <p:spTree>
      <p:nvGrpSpPr>
        <p:cNvPr id="1" name="Shape 148"/>
        <p:cNvGrpSpPr/>
        <p:nvPr/>
      </p:nvGrpSpPr>
      <p:grpSpPr>
        <a:xfrm>
          <a:off x="0" y="0"/>
          <a:ext cx="0" cy="0"/>
          <a:chOff x="0" y="0"/>
          <a:chExt cx="0" cy="0"/>
        </a:xfrm>
      </p:grpSpPr>
      <p:pic>
        <p:nvPicPr>
          <p:cNvPr id="149" name="Google Shape;149;p63"/>
          <p:cNvPicPr preferRelativeResize="0"/>
          <p:nvPr/>
        </p:nvPicPr>
        <p:blipFill rotWithShape="1">
          <a:blip r:embed="rId2">
            <a:alphaModFix/>
          </a:blip>
          <a:srcRect/>
          <a:stretch/>
        </p:blipFill>
        <p:spPr>
          <a:xfrm flipH="1">
            <a:off x="0" y="-178420"/>
            <a:ext cx="9144000" cy="5143500"/>
          </a:xfrm>
          <a:prstGeom prst="rect">
            <a:avLst/>
          </a:prstGeom>
          <a:noFill/>
          <a:ln>
            <a:noFill/>
          </a:ln>
        </p:spPr>
      </p:pic>
      <p:sp>
        <p:nvSpPr>
          <p:cNvPr id="150" name="Google Shape;150;p63"/>
          <p:cNvSpPr txBox="1">
            <a:spLocks noGrp="1"/>
          </p:cNvSpPr>
          <p:nvPr>
            <p:ph type="title"/>
          </p:nvPr>
        </p:nvSpPr>
        <p:spPr>
          <a:xfrm>
            <a:off x="249059" y="122513"/>
            <a:ext cx="8766603" cy="857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2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1" name="Google Shape;151;p63"/>
          <p:cNvSpPr txBox="1">
            <a:spLocks noGrp="1"/>
          </p:cNvSpPr>
          <p:nvPr>
            <p:ph type="body" idx="1"/>
          </p:nvPr>
        </p:nvSpPr>
        <p:spPr>
          <a:xfrm>
            <a:off x="377572" y="1182757"/>
            <a:ext cx="8488017" cy="3717233"/>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accent5"/>
              </a:buClr>
              <a:buSzPts val="2000"/>
              <a:buFont typeface="Arial"/>
              <a:buChar char="•"/>
              <a:defRPr sz="1600" b="0" i="0" u="none" strike="noStrike" cap="none">
                <a:solidFill>
                  <a:schemeClr val="dk1"/>
                </a:solidFill>
                <a:latin typeface="Verdana"/>
                <a:ea typeface="Verdana"/>
                <a:cs typeface="Verdana"/>
                <a:sym typeface="Verdana"/>
              </a:defRPr>
            </a:lvl1pPr>
            <a:lvl2pPr marL="914400" marR="0" lvl="1" indent="-317500" algn="l" rtl="0">
              <a:lnSpc>
                <a:spcPct val="100000"/>
              </a:lnSpc>
              <a:spcBef>
                <a:spcPts val="0"/>
              </a:spcBef>
              <a:spcAft>
                <a:spcPts val="0"/>
              </a:spcAft>
              <a:buClr>
                <a:schemeClr val="accent5"/>
              </a:buClr>
              <a:buSzPts val="1400"/>
              <a:buFont typeface="Courier New"/>
              <a:buChar char="o"/>
              <a:defRPr sz="1600" b="0" i="0" u="none" strike="noStrike" cap="none">
                <a:solidFill>
                  <a:schemeClr val="dk1"/>
                </a:solidFill>
                <a:latin typeface="Verdana"/>
                <a:ea typeface="Verdana"/>
                <a:cs typeface="Verdana"/>
                <a:sym typeface="Verdana"/>
              </a:defRPr>
            </a:lvl2pPr>
            <a:lvl3pPr marL="1371600" marR="0" lvl="2" indent="-317500" algn="l" rtl="0">
              <a:lnSpc>
                <a:spcPct val="100000"/>
              </a:lnSpc>
              <a:spcBef>
                <a:spcPts val="0"/>
              </a:spcBef>
              <a:spcAft>
                <a:spcPts val="0"/>
              </a:spcAft>
              <a:buClr>
                <a:schemeClr val="accent5"/>
              </a:buClr>
              <a:buSzPts val="1400"/>
              <a:buFont typeface="Arial"/>
              <a:buChar char="•"/>
              <a:defRPr sz="1600" b="0" i="0" u="none" strike="noStrike" cap="none">
                <a:solidFill>
                  <a:schemeClr val="dk1"/>
                </a:solidFill>
                <a:latin typeface="Verdana"/>
                <a:ea typeface="Verdana"/>
                <a:cs typeface="Verdana"/>
                <a:sym typeface="Verdana"/>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1 1">
  <p:cSld name="1_Blank 1 1">
    <p:spTree>
      <p:nvGrpSpPr>
        <p:cNvPr id="1" name="Shape 152"/>
        <p:cNvGrpSpPr/>
        <p:nvPr/>
      </p:nvGrpSpPr>
      <p:grpSpPr>
        <a:xfrm>
          <a:off x="0" y="0"/>
          <a:ext cx="0" cy="0"/>
          <a:chOff x="0" y="0"/>
          <a:chExt cx="0" cy="0"/>
        </a:xfrm>
      </p:grpSpPr>
      <p:sp>
        <p:nvSpPr>
          <p:cNvPr id="153" name="Google Shape;153;p64"/>
          <p:cNvSpPr/>
          <p:nvPr/>
        </p:nvSpPr>
        <p:spPr>
          <a:xfrm>
            <a:off x="148925" y="137000"/>
            <a:ext cx="3760135" cy="4883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rgbClr val="000000"/>
              </a:solidFill>
              <a:latin typeface="Quattrocento Sans"/>
              <a:ea typeface="Quattrocento Sans"/>
              <a:cs typeface="Quattrocento Sans"/>
              <a:sym typeface="Quattrocento Sans"/>
            </a:endParaRPr>
          </a:p>
        </p:txBody>
      </p:sp>
      <p:sp>
        <p:nvSpPr>
          <p:cNvPr id="154" name="Google Shape;154;p64"/>
          <p:cNvSpPr/>
          <p:nvPr/>
        </p:nvSpPr>
        <p:spPr>
          <a:xfrm>
            <a:off x="378941" y="1680070"/>
            <a:ext cx="3303372" cy="24223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560"/>
              </a:spcBef>
              <a:spcAft>
                <a:spcPts val="0"/>
              </a:spcAft>
              <a:buClr>
                <a:srgbClr val="000000"/>
              </a:buClr>
              <a:buSzPts val="1800"/>
              <a:buFont typeface="Arial"/>
              <a:buNone/>
            </a:pPr>
            <a:endParaRPr sz="1800" b="0" i="0" u="none" strike="noStrike" cap="none" dirty="0">
              <a:solidFill>
                <a:schemeClr val="lt1"/>
              </a:solidFill>
              <a:latin typeface="Verdana"/>
              <a:ea typeface="Verdana"/>
              <a:cs typeface="Verdana"/>
              <a:sym typeface="Verdana"/>
            </a:endParaRPr>
          </a:p>
          <a:p>
            <a:pPr marL="114300" marR="0" lvl="0" indent="0" algn="l" rtl="0">
              <a:lnSpc>
                <a:spcPct val="100000"/>
              </a:lnSpc>
              <a:spcBef>
                <a:spcPts val="560"/>
              </a:spcBef>
              <a:spcAft>
                <a:spcPts val="0"/>
              </a:spcAft>
              <a:buClr>
                <a:srgbClr val="000000"/>
              </a:buClr>
              <a:buSzPts val="1800"/>
              <a:buFont typeface="Arial"/>
              <a:buNone/>
            </a:pPr>
            <a:r>
              <a:rPr lang="en-US" sz="1800" b="0" i="0" u="none" strike="noStrike" cap="none" dirty="0">
                <a:solidFill>
                  <a:schemeClr val="lt1"/>
                </a:solidFill>
                <a:latin typeface="Verdana"/>
                <a:ea typeface="Verdana"/>
                <a:cs typeface="Verdana"/>
                <a:sym typeface="Verdana"/>
              </a:rPr>
              <a:t>We create experiences that transform the heart, mind, and practice.</a:t>
            </a:r>
            <a:endParaRPr sz="1800" b="0" i="0" u="none" strike="noStrike" cap="none" dirty="0">
              <a:solidFill>
                <a:schemeClr val="lt1"/>
              </a:solidFill>
              <a:latin typeface="Verdana"/>
              <a:ea typeface="Verdana"/>
              <a:cs typeface="Verdana"/>
              <a:sym typeface="Verdana"/>
            </a:endParaRPr>
          </a:p>
        </p:txBody>
      </p:sp>
      <p:pic>
        <p:nvPicPr>
          <p:cNvPr id="155" name="Google Shape;155;p64" descr="A girl smiling and playing in a sunny and happy bedroom."/>
          <p:cNvPicPr preferRelativeResize="0"/>
          <p:nvPr/>
        </p:nvPicPr>
        <p:blipFill rotWithShape="1">
          <a:blip r:embed="rId2">
            <a:alphaModFix/>
          </a:blip>
          <a:srcRect/>
          <a:stretch/>
        </p:blipFill>
        <p:spPr>
          <a:xfrm>
            <a:off x="4003590" y="140674"/>
            <a:ext cx="4987024" cy="3327455"/>
          </a:xfrm>
          <a:prstGeom prst="rect">
            <a:avLst/>
          </a:prstGeom>
          <a:noFill/>
          <a:ln>
            <a:noFill/>
          </a:ln>
        </p:spPr>
      </p:pic>
      <p:sp>
        <p:nvSpPr>
          <p:cNvPr id="156" name="Google Shape;156;p64"/>
          <p:cNvSpPr txBox="1">
            <a:spLocks noGrp="1"/>
          </p:cNvSpPr>
          <p:nvPr>
            <p:ph type="title"/>
          </p:nvPr>
        </p:nvSpPr>
        <p:spPr>
          <a:xfrm>
            <a:off x="148925" y="137000"/>
            <a:ext cx="3760135" cy="857400"/>
          </a:xfrm>
          <a:prstGeom prst="rect">
            <a:avLst/>
          </a:prstGeom>
          <a:solidFill>
            <a:srgbClr val="91857F"/>
          </a:solidFill>
          <a:ln>
            <a:noFill/>
          </a:ln>
        </p:spPr>
        <p:txBody>
          <a:bodyPr spcFirstLastPara="1" wrap="square" lIns="457200"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2600" b="0" i="0" u="none" strike="noStrike" cap="none">
                <a:solidFill>
                  <a:srgbClr val="FFFFFF"/>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1 1 1">
  <p:cSld name="1_Blank 1 1 1">
    <p:spTree>
      <p:nvGrpSpPr>
        <p:cNvPr id="1" name="Shape 157"/>
        <p:cNvGrpSpPr/>
        <p:nvPr/>
      </p:nvGrpSpPr>
      <p:grpSpPr>
        <a:xfrm>
          <a:off x="0" y="0"/>
          <a:ext cx="0" cy="0"/>
          <a:chOff x="0" y="0"/>
          <a:chExt cx="0" cy="0"/>
        </a:xfrm>
      </p:grpSpPr>
      <p:sp>
        <p:nvSpPr>
          <p:cNvPr id="158" name="Google Shape;158;p65"/>
          <p:cNvSpPr/>
          <p:nvPr/>
        </p:nvSpPr>
        <p:spPr>
          <a:xfrm>
            <a:off x="5265419" y="137000"/>
            <a:ext cx="3754055" cy="48837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E88554"/>
              </a:solidFill>
              <a:latin typeface="Quattrocento Sans"/>
              <a:ea typeface="Quattrocento Sans"/>
              <a:cs typeface="Quattrocento Sans"/>
              <a:sym typeface="Quattrocento Sans"/>
            </a:endParaRPr>
          </a:p>
        </p:txBody>
      </p:sp>
      <p:pic>
        <p:nvPicPr>
          <p:cNvPr id="159" name="Google Shape;159;p65" descr="A diverse group of staff smiling and working together."/>
          <p:cNvPicPr preferRelativeResize="0"/>
          <p:nvPr/>
        </p:nvPicPr>
        <p:blipFill rotWithShape="1">
          <a:blip r:embed="rId2">
            <a:alphaModFix/>
          </a:blip>
          <a:srcRect/>
          <a:stretch/>
        </p:blipFill>
        <p:spPr>
          <a:xfrm>
            <a:off x="165178" y="1878814"/>
            <a:ext cx="4991708" cy="3130934"/>
          </a:xfrm>
          <a:prstGeom prst="rect">
            <a:avLst/>
          </a:prstGeom>
          <a:noFill/>
          <a:ln>
            <a:noFill/>
          </a:ln>
        </p:spPr>
      </p:pic>
      <p:sp>
        <p:nvSpPr>
          <p:cNvPr id="160" name="Google Shape;160;p65"/>
          <p:cNvSpPr txBox="1">
            <a:spLocks noGrp="1"/>
          </p:cNvSpPr>
          <p:nvPr>
            <p:ph type="title"/>
          </p:nvPr>
        </p:nvSpPr>
        <p:spPr>
          <a:xfrm>
            <a:off x="5265418" y="142415"/>
            <a:ext cx="3754055" cy="857400"/>
          </a:xfrm>
          <a:prstGeom prst="rect">
            <a:avLst/>
          </a:prstGeom>
          <a:solidFill>
            <a:srgbClr val="7567B1"/>
          </a:solidFill>
          <a:ln>
            <a:noFill/>
          </a:ln>
        </p:spPr>
        <p:txBody>
          <a:bodyPr spcFirstLastPara="1" wrap="square" lIns="457200"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2600" b="0" i="0" u="none" strike="noStrike" cap="none">
                <a:solidFill>
                  <a:srgbClr val="FFFFFF"/>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1" name="Google Shape;161;p65"/>
          <p:cNvSpPr txBox="1">
            <a:spLocks noGrp="1"/>
          </p:cNvSpPr>
          <p:nvPr>
            <p:ph type="body" idx="1"/>
          </p:nvPr>
        </p:nvSpPr>
        <p:spPr>
          <a:xfrm>
            <a:off x="5502275" y="999816"/>
            <a:ext cx="3421063" cy="36822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000000"/>
              </a:buClr>
              <a:buSzPts val="1400"/>
              <a:buFont typeface="Arial"/>
              <a:buNone/>
              <a:defRPr sz="2000" b="0" i="0" u="none" strike="noStrike" cap="none">
                <a:solidFill>
                  <a:schemeClr val="lt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1 1 1">
  <p:cSld name="1_Blank 1 1 1 2">
    <p:spTree>
      <p:nvGrpSpPr>
        <p:cNvPr id="1" name="Shape 162"/>
        <p:cNvGrpSpPr/>
        <p:nvPr/>
      </p:nvGrpSpPr>
      <p:grpSpPr>
        <a:xfrm>
          <a:off x="0" y="0"/>
          <a:ext cx="0" cy="0"/>
          <a:chOff x="0" y="0"/>
          <a:chExt cx="0" cy="0"/>
        </a:xfrm>
      </p:grpSpPr>
      <p:sp>
        <p:nvSpPr>
          <p:cNvPr id="163" name="Google Shape;163;p66"/>
          <p:cNvSpPr/>
          <p:nvPr/>
        </p:nvSpPr>
        <p:spPr>
          <a:xfrm>
            <a:off x="5265419" y="137000"/>
            <a:ext cx="3754055" cy="4883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attrocento Sans"/>
              <a:ea typeface="Quattrocento Sans"/>
              <a:cs typeface="Quattrocento Sans"/>
              <a:sym typeface="Quattrocento Sans"/>
            </a:endParaRPr>
          </a:p>
        </p:txBody>
      </p:sp>
      <p:sp>
        <p:nvSpPr>
          <p:cNvPr id="164" name="Google Shape;164;p66"/>
          <p:cNvSpPr txBox="1">
            <a:spLocks noGrp="1"/>
          </p:cNvSpPr>
          <p:nvPr>
            <p:ph type="title"/>
          </p:nvPr>
        </p:nvSpPr>
        <p:spPr>
          <a:xfrm>
            <a:off x="478594" y="1614995"/>
            <a:ext cx="4316100" cy="1596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666666"/>
              </a:buClr>
              <a:buSzPts val="3600"/>
              <a:buFont typeface="Trebuchet MS"/>
              <a:buNone/>
              <a:defRPr sz="34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9pPr>
          </a:lstStyle>
          <a:p>
            <a:endParaRPr/>
          </a:p>
        </p:txBody>
      </p:sp>
      <p:sp>
        <p:nvSpPr>
          <p:cNvPr id="165" name="Google Shape;165;p66"/>
          <p:cNvSpPr txBox="1">
            <a:spLocks noGrp="1"/>
          </p:cNvSpPr>
          <p:nvPr>
            <p:ph type="body" idx="1"/>
          </p:nvPr>
        </p:nvSpPr>
        <p:spPr>
          <a:xfrm>
            <a:off x="5502275" y="274320"/>
            <a:ext cx="3421063" cy="452368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0" i="0" u="none" strike="noStrike" cap="none">
                <a:solidFill>
                  <a:schemeClr val="lt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6" name="Google Shape;166;p66"/>
          <p:cNvSpPr/>
          <p:nvPr/>
        </p:nvSpPr>
        <p:spPr>
          <a:xfrm>
            <a:off x="136842" y="137000"/>
            <a:ext cx="5001768" cy="137320"/>
          </a:xfrm>
          <a:prstGeom prst="rect">
            <a:avLst/>
          </a:prstGeom>
          <a:solidFill>
            <a:srgbClr val="EB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attrocento Sans"/>
              <a:ea typeface="Quattrocento Sans"/>
              <a:cs typeface="Quattrocento Sans"/>
              <a:sym typeface="Quattrocento Sans"/>
            </a:endParaRPr>
          </a:p>
        </p:txBody>
      </p:sp>
      <p:sp>
        <p:nvSpPr>
          <p:cNvPr id="167" name="Google Shape;167;p66"/>
          <p:cNvSpPr/>
          <p:nvPr/>
        </p:nvSpPr>
        <p:spPr>
          <a:xfrm>
            <a:off x="136842" y="4869180"/>
            <a:ext cx="5001768" cy="137320"/>
          </a:xfrm>
          <a:prstGeom prst="rect">
            <a:avLst/>
          </a:prstGeom>
          <a:solidFill>
            <a:srgbClr val="EB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attrocento Sans"/>
              <a:ea typeface="Quattrocento Sans"/>
              <a:cs typeface="Quattrocento Sans"/>
              <a:sym typeface="Quattrocento Sans"/>
            </a:endParaRPr>
          </a:p>
        </p:txBody>
      </p:sp>
      <p:sp>
        <p:nvSpPr>
          <p:cNvPr id="168" name="Google Shape;168;p66"/>
          <p:cNvSpPr/>
          <p:nvPr/>
        </p:nvSpPr>
        <p:spPr>
          <a:xfrm>
            <a:off x="136842" y="274320"/>
            <a:ext cx="5001768" cy="64008"/>
          </a:xfrm>
          <a:prstGeom prst="rect">
            <a:avLst/>
          </a:prstGeom>
          <a:solidFill>
            <a:srgbClr val="FAC8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attrocento Sans"/>
              <a:ea typeface="Quattrocento Sans"/>
              <a:cs typeface="Quattrocento Sans"/>
              <a:sym typeface="Quattrocento Sans"/>
            </a:endParaRPr>
          </a:p>
        </p:txBody>
      </p:sp>
      <p:sp>
        <p:nvSpPr>
          <p:cNvPr id="169" name="Google Shape;169;p66"/>
          <p:cNvSpPr/>
          <p:nvPr/>
        </p:nvSpPr>
        <p:spPr>
          <a:xfrm>
            <a:off x="136842" y="4807648"/>
            <a:ext cx="5001768" cy="64008"/>
          </a:xfrm>
          <a:prstGeom prst="rect">
            <a:avLst/>
          </a:prstGeom>
          <a:solidFill>
            <a:srgbClr val="FAC8A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attrocento Sans"/>
              <a:ea typeface="Quattrocento Sans"/>
              <a:cs typeface="Quattrocento Sans"/>
              <a:sym typeface="Quattrocento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1 1 1">
  <p:cSld name="BLANK_1_1_1">
    <p:spTree>
      <p:nvGrpSpPr>
        <p:cNvPr id="1" name="Shape 174"/>
        <p:cNvGrpSpPr/>
        <p:nvPr/>
      </p:nvGrpSpPr>
      <p:grpSpPr>
        <a:xfrm>
          <a:off x="0" y="0"/>
          <a:ext cx="0" cy="0"/>
          <a:chOff x="0" y="0"/>
          <a:chExt cx="0" cy="0"/>
        </a:xfrm>
      </p:grpSpPr>
      <p:sp>
        <p:nvSpPr>
          <p:cNvPr id="175" name="Google Shape;175;p33"/>
          <p:cNvSpPr/>
          <p:nvPr/>
        </p:nvSpPr>
        <p:spPr>
          <a:xfrm>
            <a:off x="5265419" y="137000"/>
            <a:ext cx="3754055" cy="4883700"/>
          </a:xfrm>
          <a:prstGeom prst="rect">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E88554"/>
              </a:solidFill>
              <a:latin typeface="Quattrocento Sans"/>
              <a:ea typeface="Quattrocento Sans"/>
              <a:cs typeface="Quattrocento Sans"/>
              <a:sym typeface="Quattrocento Sans"/>
            </a:endParaRPr>
          </a:p>
        </p:txBody>
      </p:sp>
      <p:sp>
        <p:nvSpPr>
          <p:cNvPr id="176" name="Google Shape;176;p33"/>
          <p:cNvSpPr txBox="1">
            <a:spLocks noGrp="1"/>
          </p:cNvSpPr>
          <p:nvPr>
            <p:ph type="title"/>
          </p:nvPr>
        </p:nvSpPr>
        <p:spPr>
          <a:xfrm>
            <a:off x="478594" y="1614995"/>
            <a:ext cx="4316100" cy="1596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34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7" name="Google Shape;177;p33"/>
          <p:cNvSpPr txBox="1">
            <a:spLocks noGrp="1"/>
          </p:cNvSpPr>
          <p:nvPr>
            <p:ph type="body" idx="1"/>
          </p:nvPr>
        </p:nvSpPr>
        <p:spPr>
          <a:xfrm>
            <a:off x="5502275" y="306735"/>
            <a:ext cx="3421063" cy="452368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200" b="0" i="0" u="none" strike="noStrike" cap="none">
                <a:solidFill>
                  <a:schemeClr val="lt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p:cSld name="About APSWI">
    <p:bg>
      <p:bgPr>
        <a:solidFill>
          <a:schemeClr val="lt1"/>
        </a:solidFill>
        <a:effectLst/>
      </p:bgPr>
    </p:bg>
    <p:spTree>
      <p:nvGrpSpPr>
        <p:cNvPr id="1" name="Shape 18"/>
        <p:cNvGrpSpPr/>
        <p:nvPr/>
      </p:nvGrpSpPr>
      <p:grpSpPr>
        <a:xfrm>
          <a:off x="0" y="0"/>
          <a:ext cx="0" cy="0"/>
          <a:chOff x="0" y="0"/>
          <a:chExt cx="0" cy="0"/>
        </a:xfrm>
      </p:grpSpPr>
      <p:grpSp>
        <p:nvGrpSpPr>
          <p:cNvPr id="19" name="Google Shape;19;p48" descr="Academy program logos: APEX, APSWI, CWDS, LIA, RIHS, and SACHS."/>
          <p:cNvGrpSpPr/>
          <p:nvPr/>
        </p:nvGrpSpPr>
        <p:grpSpPr>
          <a:xfrm>
            <a:off x="367253" y="4269384"/>
            <a:ext cx="8409494" cy="607414"/>
            <a:chOff x="555554" y="3775347"/>
            <a:chExt cx="7461392" cy="538933"/>
          </a:xfrm>
        </p:grpSpPr>
        <p:pic>
          <p:nvPicPr>
            <p:cNvPr id="20" name="Google Shape;20;p48" descr="Academy program Tribal STAR's logo."/>
            <p:cNvPicPr preferRelativeResize="0"/>
            <p:nvPr/>
          </p:nvPicPr>
          <p:blipFill rotWithShape="1">
            <a:blip r:embed="rId2">
              <a:alphaModFix/>
            </a:blip>
            <a:srcRect/>
            <a:stretch/>
          </p:blipFill>
          <p:spPr>
            <a:xfrm>
              <a:off x="7324559" y="3829688"/>
              <a:ext cx="692387" cy="437554"/>
            </a:xfrm>
            <a:prstGeom prst="rect">
              <a:avLst/>
            </a:prstGeom>
            <a:noFill/>
            <a:ln>
              <a:noFill/>
            </a:ln>
          </p:spPr>
        </p:pic>
        <p:pic>
          <p:nvPicPr>
            <p:cNvPr id="21" name="Google Shape;21;p48" descr="Academy program APEX's logo."/>
            <p:cNvPicPr preferRelativeResize="0"/>
            <p:nvPr/>
          </p:nvPicPr>
          <p:blipFill rotWithShape="1">
            <a:blip r:embed="rId3">
              <a:alphaModFix/>
            </a:blip>
            <a:srcRect/>
            <a:stretch/>
          </p:blipFill>
          <p:spPr>
            <a:xfrm>
              <a:off x="555554" y="3820042"/>
              <a:ext cx="1054483" cy="421793"/>
            </a:xfrm>
            <a:prstGeom prst="rect">
              <a:avLst/>
            </a:prstGeom>
            <a:noFill/>
            <a:ln>
              <a:noFill/>
            </a:ln>
          </p:spPr>
        </p:pic>
        <p:pic>
          <p:nvPicPr>
            <p:cNvPr id="22" name="Google Shape;22;p48" descr="Academy program APSWI's logo"/>
            <p:cNvPicPr preferRelativeResize="0"/>
            <p:nvPr/>
          </p:nvPicPr>
          <p:blipFill rotWithShape="1">
            <a:blip r:embed="rId4">
              <a:alphaModFix/>
            </a:blip>
            <a:srcRect/>
            <a:stretch/>
          </p:blipFill>
          <p:spPr>
            <a:xfrm>
              <a:off x="1735748" y="3820042"/>
              <a:ext cx="978561" cy="421793"/>
            </a:xfrm>
            <a:prstGeom prst="rect">
              <a:avLst/>
            </a:prstGeom>
            <a:noFill/>
            <a:ln>
              <a:noFill/>
            </a:ln>
          </p:spPr>
        </p:pic>
        <p:pic>
          <p:nvPicPr>
            <p:cNvPr id="23" name="Google Shape;23;p48" descr="Academy program CWDS' logo."/>
            <p:cNvPicPr preferRelativeResize="0"/>
            <p:nvPr/>
          </p:nvPicPr>
          <p:blipFill rotWithShape="1">
            <a:blip r:embed="rId5">
              <a:alphaModFix/>
            </a:blip>
            <a:srcRect/>
            <a:stretch/>
          </p:blipFill>
          <p:spPr>
            <a:xfrm>
              <a:off x="2846391" y="3820042"/>
              <a:ext cx="1054483" cy="421793"/>
            </a:xfrm>
            <a:prstGeom prst="rect">
              <a:avLst/>
            </a:prstGeom>
            <a:noFill/>
            <a:ln>
              <a:noFill/>
            </a:ln>
          </p:spPr>
        </p:pic>
        <p:pic>
          <p:nvPicPr>
            <p:cNvPr id="24" name="Google Shape;24;p48" descr="Academy program LIA's logo."/>
            <p:cNvPicPr preferRelativeResize="0"/>
            <p:nvPr/>
          </p:nvPicPr>
          <p:blipFill rotWithShape="1">
            <a:blip r:embed="rId6">
              <a:alphaModFix/>
            </a:blip>
            <a:srcRect/>
            <a:stretch/>
          </p:blipFill>
          <p:spPr>
            <a:xfrm>
              <a:off x="4032956" y="3775347"/>
              <a:ext cx="962382" cy="538933"/>
            </a:xfrm>
            <a:prstGeom prst="rect">
              <a:avLst/>
            </a:prstGeom>
            <a:noFill/>
            <a:ln>
              <a:noFill/>
            </a:ln>
          </p:spPr>
        </p:pic>
        <p:pic>
          <p:nvPicPr>
            <p:cNvPr id="25" name="Google Shape;25;p48" descr="Academy program RIHS' logo."/>
            <p:cNvPicPr preferRelativeResize="0"/>
            <p:nvPr/>
          </p:nvPicPr>
          <p:blipFill rotWithShape="1">
            <a:blip r:embed="rId7">
              <a:alphaModFix/>
            </a:blip>
            <a:srcRect/>
            <a:stretch/>
          </p:blipFill>
          <p:spPr>
            <a:xfrm>
              <a:off x="5119465" y="3820042"/>
              <a:ext cx="901583" cy="421793"/>
            </a:xfrm>
            <a:prstGeom prst="rect">
              <a:avLst/>
            </a:prstGeom>
            <a:noFill/>
            <a:ln>
              <a:noFill/>
            </a:ln>
          </p:spPr>
        </p:pic>
        <p:pic>
          <p:nvPicPr>
            <p:cNvPr id="26" name="Google Shape;26;p48" descr="Academy program SACHS' logo."/>
            <p:cNvPicPr preferRelativeResize="0"/>
            <p:nvPr/>
          </p:nvPicPr>
          <p:blipFill rotWithShape="1">
            <a:blip r:embed="rId8">
              <a:alphaModFix/>
            </a:blip>
            <a:srcRect/>
            <a:stretch/>
          </p:blipFill>
          <p:spPr>
            <a:xfrm>
              <a:off x="6144278" y="3820042"/>
              <a:ext cx="949035" cy="421793"/>
            </a:xfrm>
            <a:prstGeom prst="rect">
              <a:avLst/>
            </a:prstGeom>
            <a:noFill/>
            <a:ln>
              <a:noFill/>
            </a:ln>
          </p:spPr>
        </p:pic>
      </p:grpSp>
      <p:sp>
        <p:nvSpPr>
          <p:cNvPr id="27" name="Google Shape;27;p48"/>
          <p:cNvSpPr txBox="1">
            <a:spLocks noGrp="1"/>
          </p:cNvSpPr>
          <p:nvPr>
            <p:ph type="title"/>
          </p:nvPr>
        </p:nvSpPr>
        <p:spPr>
          <a:xfrm>
            <a:off x="439584" y="881497"/>
            <a:ext cx="5498335" cy="857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45054"/>
              </a:buClr>
              <a:buSzPts val="2600"/>
              <a:buFont typeface="Trebuchet MS"/>
              <a:buNone/>
              <a:defRPr sz="2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2pPr>
            <a:lvl3pPr marR="0" lvl="2"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3pPr>
            <a:lvl4pPr marR="0" lvl="3"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4pPr>
            <a:lvl5pPr marR="0" lvl="4"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5pPr>
            <a:lvl6pPr marR="0" lvl="5"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6pPr>
            <a:lvl7pPr marR="0" lvl="6"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7pPr>
            <a:lvl8pPr marR="0" lvl="7"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8pPr>
            <a:lvl9pPr marR="0" lvl="8"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9pPr>
          </a:lstStyle>
          <a:p>
            <a:endParaRPr/>
          </a:p>
        </p:txBody>
      </p:sp>
      <p:sp>
        <p:nvSpPr>
          <p:cNvPr id="28" name="Google Shape;28;p48"/>
          <p:cNvSpPr txBox="1">
            <a:spLocks noGrp="1"/>
          </p:cNvSpPr>
          <p:nvPr>
            <p:ph type="body" idx="1"/>
          </p:nvPr>
        </p:nvSpPr>
        <p:spPr>
          <a:xfrm>
            <a:off x="419392" y="1550574"/>
            <a:ext cx="5518528" cy="2164931"/>
          </a:xfrm>
          <a:prstGeom prst="rect">
            <a:avLst/>
          </a:prstGeom>
          <a:noFill/>
          <a:ln>
            <a:noFill/>
          </a:ln>
        </p:spPr>
        <p:txBody>
          <a:bodyPr spcFirstLastPara="1" wrap="square" lIns="91425" tIns="45700" rIns="91425" bIns="45700" anchor="t" anchorCtr="0">
            <a:noAutofit/>
          </a:bodyPr>
          <a:lstStyle>
            <a:lvl1pPr marL="457200" marR="0" lvl="0" indent="-304800" algn="l" rtl="0">
              <a:lnSpc>
                <a:spcPct val="135000"/>
              </a:lnSpc>
              <a:spcBef>
                <a:spcPts val="0"/>
              </a:spcBef>
              <a:spcAft>
                <a:spcPts val="0"/>
              </a:spcAft>
              <a:buClr>
                <a:srgbClr val="000000"/>
              </a:buClr>
              <a:buSzPts val="1200"/>
              <a:buFont typeface="Arial"/>
              <a:buChar char="•"/>
              <a:defRPr sz="1200" b="0"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29" name="Google Shape;29;p48" descr="Academy for Professional Excellence logo next to Adult Protective Services logo."/>
          <p:cNvPicPr preferRelativeResize="0"/>
          <p:nvPr/>
        </p:nvPicPr>
        <p:blipFill rotWithShape="1">
          <a:blip r:embed="rId9">
            <a:alphaModFix/>
          </a:blip>
          <a:srcRect/>
          <a:stretch/>
        </p:blipFill>
        <p:spPr>
          <a:xfrm>
            <a:off x="338901" y="129924"/>
            <a:ext cx="3559410" cy="731520"/>
          </a:xfrm>
          <a:prstGeom prst="rect">
            <a:avLst/>
          </a:prstGeom>
          <a:noFill/>
          <a:ln>
            <a:noFill/>
          </a:ln>
        </p:spPr>
      </p:pic>
      <p:sp>
        <p:nvSpPr>
          <p:cNvPr id="30" name="Google Shape;30;p48"/>
          <p:cNvSpPr txBox="1"/>
          <p:nvPr/>
        </p:nvSpPr>
        <p:spPr>
          <a:xfrm>
            <a:off x="3206081" y="3857497"/>
            <a:ext cx="273183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928886"/>
                </a:solidFill>
                <a:latin typeface="Verdana"/>
                <a:ea typeface="Verdana"/>
                <a:cs typeface="Verdana"/>
                <a:sym typeface="Verdana"/>
              </a:rPr>
              <a:t>ACADEMY PROGRAMS</a:t>
            </a:r>
            <a:endParaRPr sz="1400" b="0" i="0" u="none" strike="noStrike" cap="none" dirty="0">
              <a:solidFill>
                <a:srgbClr val="000000"/>
              </a:solidFill>
              <a:latin typeface="Arial"/>
              <a:ea typeface="Arial"/>
              <a:cs typeface="Arial"/>
              <a:sym typeface="Arial"/>
            </a:endParaRPr>
          </a:p>
        </p:txBody>
      </p:sp>
      <p:cxnSp>
        <p:nvCxnSpPr>
          <p:cNvPr id="31" name="Google Shape;31;p48"/>
          <p:cNvCxnSpPr/>
          <p:nvPr/>
        </p:nvCxnSpPr>
        <p:spPr>
          <a:xfrm>
            <a:off x="6029629" y="4046666"/>
            <a:ext cx="2743200" cy="0"/>
          </a:xfrm>
          <a:prstGeom prst="straightConnector1">
            <a:avLst/>
          </a:prstGeom>
          <a:noFill/>
          <a:ln w="9525" cap="flat" cmpd="sng">
            <a:solidFill>
              <a:srgbClr val="928886"/>
            </a:solidFill>
            <a:prstDash val="solid"/>
            <a:round/>
            <a:headEnd type="none" w="sm" len="sm"/>
            <a:tailEnd type="none" w="sm" len="sm"/>
          </a:ln>
        </p:spPr>
      </p:cxnSp>
      <p:cxnSp>
        <p:nvCxnSpPr>
          <p:cNvPr id="32" name="Google Shape;32;p48"/>
          <p:cNvCxnSpPr/>
          <p:nvPr/>
        </p:nvCxnSpPr>
        <p:spPr>
          <a:xfrm>
            <a:off x="350928" y="4046666"/>
            <a:ext cx="2743200" cy="0"/>
          </a:xfrm>
          <a:prstGeom prst="straightConnector1">
            <a:avLst/>
          </a:prstGeom>
          <a:noFill/>
          <a:ln w="9525" cap="flat" cmpd="sng">
            <a:solidFill>
              <a:srgbClr val="928886"/>
            </a:solidFill>
            <a:prstDash val="solid"/>
            <a:round/>
            <a:headEnd type="none" w="sm" len="sm"/>
            <a:tailEnd type="none" w="sm" len="sm"/>
          </a:ln>
        </p:spPr>
      </p:cxnSp>
      <p:pic>
        <p:nvPicPr>
          <p:cNvPr id="33" name="Google Shape;33;p48" descr="San Diego State University"/>
          <p:cNvPicPr preferRelativeResize="0"/>
          <p:nvPr/>
        </p:nvPicPr>
        <p:blipFill rotWithShape="1">
          <a:blip r:embed="rId10">
            <a:alphaModFix/>
          </a:blip>
          <a:srcRect/>
          <a:stretch/>
        </p:blipFill>
        <p:spPr>
          <a:xfrm>
            <a:off x="6170246" y="1722595"/>
            <a:ext cx="2602583" cy="1803129"/>
          </a:xfrm>
          <a:prstGeom prst="rect">
            <a:avLst/>
          </a:prstGeom>
          <a:noFill/>
          <a:ln>
            <a:noFill/>
          </a:ln>
        </p:spPr>
      </p:pic>
      <p:sp>
        <p:nvSpPr>
          <p:cNvPr id="34" name="Google Shape;34;p48"/>
          <p:cNvSpPr txBox="1"/>
          <p:nvPr/>
        </p:nvSpPr>
        <p:spPr>
          <a:xfrm>
            <a:off x="6215965" y="3279503"/>
            <a:ext cx="2602583" cy="24622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0" i="0" u="none" strike="noStrike" cap="none" dirty="0">
                <a:solidFill>
                  <a:schemeClr val="lt1"/>
                </a:solidFill>
                <a:latin typeface="Verdana"/>
                <a:ea typeface="Verdana"/>
                <a:cs typeface="Verdana"/>
                <a:sym typeface="Verdana"/>
              </a:rPr>
              <a:t>San Diego State University</a:t>
            </a:r>
            <a:endParaRPr sz="1400" b="0" i="0" u="none" strike="noStrike" cap="none" dirty="0">
              <a:solidFill>
                <a:srgbClr val="000000"/>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1 1">
  <p:cSld name="1_Blank 1 1 3">
    <p:spTree>
      <p:nvGrpSpPr>
        <p:cNvPr id="1" name="Shape 178"/>
        <p:cNvGrpSpPr/>
        <p:nvPr/>
      </p:nvGrpSpPr>
      <p:grpSpPr>
        <a:xfrm>
          <a:off x="0" y="0"/>
          <a:ext cx="0" cy="0"/>
          <a:chOff x="0" y="0"/>
          <a:chExt cx="0" cy="0"/>
        </a:xfrm>
      </p:grpSpPr>
      <p:sp>
        <p:nvSpPr>
          <p:cNvPr id="179" name="Google Shape;179;p68"/>
          <p:cNvSpPr/>
          <p:nvPr/>
        </p:nvSpPr>
        <p:spPr>
          <a:xfrm>
            <a:off x="148925" y="137000"/>
            <a:ext cx="3760135" cy="4883700"/>
          </a:xfrm>
          <a:prstGeom prst="rect">
            <a:avLst/>
          </a:prstGeom>
          <a:solidFill>
            <a:srgbClr val="90835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Quattrocento Sans"/>
              <a:ea typeface="Quattrocento Sans"/>
              <a:cs typeface="Quattrocento Sans"/>
              <a:sym typeface="Quattrocento Sans"/>
            </a:endParaRPr>
          </a:p>
        </p:txBody>
      </p:sp>
      <p:sp>
        <p:nvSpPr>
          <p:cNvPr id="180" name="Google Shape;180;p68"/>
          <p:cNvSpPr txBox="1">
            <a:spLocks noGrp="1"/>
          </p:cNvSpPr>
          <p:nvPr>
            <p:ph type="title"/>
          </p:nvPr>
        </p:nvSpPr>
        <p:spPr>
          <a:xfrm>
            <a:off x="255900" y="1773750"/>
            <a:ext cx="3560726" cy="1596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1" name="Google Shape;181;p68"/>
          <p:cNvSpPr txBox="1">
            <a:spLocks noGrp="1"/>
          </p:cNvSpPr>
          <p:nvPr>
            <p:ph type="body" idx="1"/>
          </p:nvPr>
        </p:nvSpPr>
        <p:spPr>
          <a:xfrm>
            <a:off x="4125147" y="646042"/>
            <a:ext cx="4869928" cy="399553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1 1">
  <p:cSld name="BLANK_1_1">
    <p:spTree>
      <p:nvGrpSpPr>
        <p:cNvPr id="1" name="Shape 182"/>
        <p:cNvGrpSpPr/>
        <p:nvPr/>
      </p:nvGrpSpPr>
      <p:grpSpPr>
        <a:xfrm>
          <a:off x="0" y="0"/>
          <a:ext cx="0" cy="0"/>
          <a:chOff x="0" y="0"/>
          <a:chExt cx="0" cy="0"/>
        </a:xfrm>
      </p:grpSpPr>
      <p:sp>
        <p:nvSpPr>
          <p:cNvPr id="183" name="Google Shape;183;p25"/>
          <p:cNvSpPr/>
          <p:nvPr/>
        </p:nvSpPr>
        <p:spPr>
          <a:xfrm>
            <a:off x="148925" y="137000"/>
            <a:ext cx="3760135" cy="4883700"/>
          </a:xfrm>
          <a:prstGeom prst="rect">
            <a:avLst/>
          </a:prstGeom>
          <a:solidFill>
            <a:srgbClr val="8E7CC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E88554"/>
              </a:solidFill>
              <a:latin typeface="Quattrocento Sans"/>
              <a:ea typeface="Quattrocento Sans"/>
              <a:cs typeface="Quattrocento Sans"/>
              <a:sym typeface="Quattrocento Sans"/>
            </a:endParaRPr>
          </a:p>
        </p:txBody>
      </p:sp>
      <p:sp>
        <p:nvSpPr>
          <p:cNvPr id="184" name="Google Shape;184;p25"/>
          <p:cNvSpPr txBox="1">
            <a:spLocks noGrp="1"/>
          </p:cNvSpPr>
          <p:nvPr>
            <p:ph type="title"/>
          </p:nvPr>
        </p:nvSpPr>
        <p:spPr>
          <a:xfrm>
            <a:off x="255900" y="1773750"/>
            <a:ext cx="3560726" cy="1596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5" name="Google Shape;185;p25"/>
          <p:cNvSpPr txBox="1">
            <a:spLocks noGrp="1"/>
          </p:cNvSpPr>
          <p:nvPr>
            <p:ph type="body" idx="1"/>
          </p:nvPr>
        </p:nvSpPr>
        <p:spPr>
          <a:xfrm>
            <a:off x="4125147" y="646042"/>
            <a:ext cx="4869928" cy="399553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p:cSld name="1_Title Slide">
    <p:bg>
      <p:bgPr>
        <a:solidFill>
          <a:schemeClr val="lt1"/>
        </a:solidFill>
        <a:effectLst/>
      </p:bgPr>
    </p:bg>
    <p:spTree>
      <p:nvGrpSpPr>
        <p:cNvPr id="1" name="Shape 38"/>
        <p:cNvGrpSpPr/>
        <p:nvPr/>
      </p:nvGrpSpPr>
      <p:grpSpPr>
        <a:xfrm>
          <a:off x="0" y="0"/>
          <a:ext cx="0" cy="0"/>
          <a:chOff x="0" y="0"/>
          <a:chExt cx="0" cy="0"/>
        </a:xfrm>
      </p:grpSpPr>
      <p:pic>
        <p:nvPicPr>
          <p:cNvPr id="39" name="Google Shape;39;p49"/>
          <p:cNvPicPr preferRelativeResize="0"/>
          <p:nvPr/>
        </p:nvPicPr>
        <p:blipFill rotWithShape="1">
          <a:blip r:embed="rId2">
            <a:alphaModFix/>
          </a:blip>
          <a:srcRect r="24168" b="24709"/>
          <a:stretch/>
        </p:blipFill>
        <p:spPr>
          <a:xfrm>
            <a:off x="6955413" y="2339563"/>
            <a:ext cx="2188588" cy="2803937"/>
          </a:xfrm>
          <a:prstGeom prst="rect">
            <a:avLst/>
          </a:prstGeom>
          <a:noFill/>
          <a:ln>
            <a:noFill/>
          </a:ln>
        </p:spPr>
      </p:pic>
      <p:sp>
        <p:nvSpPr>
          <p:cNvPr id="40" name="Google Shape;40;p49"/>
          <p:cNvSpPr/>
          <p:nvPr/>
        </p:nvSpPr>
        <p:spPr>
          <a:xfrm>
            <a:off x="7059169" y="2450592"/>
            <a:ext cx="2084832" cy="2692908"/>
          </a:xfrm>
          <a:prstGeom prst="rect">
            <a:avLst/>
          </a:prstGeom>
          <a:solidFill>
            <a:schemeClr val="lt1">
              <a:alpha val="82352"/>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sp>
        <p:nvSpPr>
          <p:cNvPr id="41" name="Google Shape;41;p49"/>
          <p:cNvSpPr txBox="1">
            <a:spLocks noGrp="1"/>
          </p:cNvSpPr>
          <p:nvPr>
            <p:ph type="title"/>
          </p:nvPr>
        </p:nvSpPr>
        <p:spPr>
          <a:xfrm>
            <a:off x="168850" y="81847"/>
            <a:ext cx="8229600" cy="8574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45054"/>
              </a:buClr>
              <a:buSzPts val="2600"/>
              <a:buFont typeface="Trebuchet MS"/>
              <a:buNone/>
              <a:defRPr sz="2200" b="0" i="0" u="none" strike="noStrike" cap="none">
                <a:solidFill>
                  <a:srgbClr val="D7500C"/>
                </a:solidFill>
                <a:latin typeface="Verdana"/>
                <a:ea typeface="Verdana"/>
                <a:cs typeface="Verdana"/>
                <a:sym typeface="Verdana"/>
              </a:defRPr>
            </a:lvl1pPr>
            <a:lvl2pPr marR="0" lvl="1"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2pPr>
            <a:lvl3pPr marR="0" lvl="2"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3pPr>
            <a:lvl4pPr marR="0" lvl="3"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4pPr>
            <a:lvl5pPr marR="0" lvl="4"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5pPr>
            <a:lvl6pPr marR="0" lvl="5"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6pPr>
            <a:lvl7pPr marR="0" lvl="6"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7pPr>
            <a:lvl8pPr marR="0" lvl="7"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8pPr>
            <a:lvl9pPr marR="0" lvl="8" algn="l" rtl="0">
              <a:lnSpc>
                <a:spcPct val="100000"/>
              </a:lnSpc>
              <a:spcBef>
                <a:spcPts val="0"/>
              </a:spcBef>
              <a:spcAft>
                <a:spcPts val="0"/>
              </a:spcAft>
              <a:buClr>
                <a:srgbClr val="045054"/>
              </a:buClr>
              <a:buSzPts val="2600"/>
              <a:buFont typeface="Trebuchet MS"/>
              <a:buNone/>
              <a:defRPr sz="2600" b="0" i="0" u="none" strike="noStrike" cap="none">
                <a:solidFill>
                  <a:srgbClr val="045054"/>
                </a:solidFill>
                <a:latin typeface="Trebuchet MS"/>
                <a:ea typeface="Trebuchet MS"/>
                <a:cs typeface="Trebuchet MS"/>
                <a:sym typeface="Trebuchet MS"/>
              </a:defRPr>
            </a:lvl9pPr>
          </a:lstStyle>
          <a:p>
            <a:endParaRPr/>
          </a:p>
        </p:txBody>
      </p:sp>
      <p:sp>
        <p:nvSpPr>
          <p:cNvPr id="42" name="Google Shape;42;p49"/>
          <p:cNvSpPr txBox="1">
            <a:spLocks noGrp="1"/>
          </p:cNvSpPr>
          <p:nvPr>
            <p:ph type="body" idx="1"/>
          </p:nvPr>
        </p:nvSpPr>
        <p:spPr>
          <a:xfrm>
            <a:off x="377572" y="1182757"/>
            <a:ext cx="8488017" cy="3717233"/>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chemeClr val="accent5"/>
              </a:buClr>
              <a:buSzPts val="2000"/>
              <a:buFont typeface="Arial"/>
              <a:buChar char="•"/>
              <a:defRPr sz="1600" b="0" i="0" u="none" strike="noStrike" cap="none">
                <a:solidFill>
                  <a:schemeClr val="dk1"/>
                </a:solidFill>
                <a:latin typeface="Verdana"/>
                <a:ea typeface="Verdana"/>
                <a:cs typeface="Verdana"/>
                <a:sym typeface="Verdana"/>
              </a:defRPr>
            </a:lvl1pPr>
            <a:lvl2pPr marL="914400" marR="0" lvl="1" indent="-317500" algn="l" rtl="0">
              <a:lnSpc>
                <a:spcPct val="100000"/>
              </a:lnSpc>
              <a:spcBef>
                <a:spcPts val="0"/>
              </a:spcBef>
              <a:spcAft>
                <a:spcPts val="0"/>
              </a:spcAft>
              <a:buClr>
                <a:schemeClr val="accent5"/>
              </a:buClr>
              <a:buSzPts val="1400"/>
              <a:buFont typeface="Courier New"/>
              <a:buChar char="o"/>
              <a:defRPr sz="1600" b="0" i="0" u="none" strike="noStrike" cap="none">
                <a:solidFill>
                  <a:schemeClr val="dk1"/>
                </a:solidFill>
                <a:latin typeface="Verdana"/>
                <a:ea typeface="Verdana"/>
                <a:cs typeface="Verdana"/>
                <a:sym typeface="Verdana"/>
              </a:defRPr>
            </a:lvl2pPr>
            <a:lvl3pPr marL="1371600" marR="0" lvl="2" indent="-317500" algn="l" rtl="0">
              <a:lnSpc>
                <a:spcPct val="100000"/>
              </a:lnSpc>
              <a:spcBef>
                <a:spcPts val="0"/>
              </a:spcBef>
              <a:spcAft>
                <a:spcPts val="0"/>
              </a:spcAft>
              <a:buClr>
                <a:schemeClr val="accent5"/>
              </a:buClr>
              <a:buSzPts val="1400"/>
              <a:buFont typeface="Arial"/>
              <a:buChar char="•"/>
              <a:defRPr sz="1600" b="0" i="0" u="none" strike="noStrike" cap="none">
                <a:solidFill>
                  <a:schemeClr val="dk1"/>
                </a:solidFill>
                <a:latin typeface="Verdana"/>
                <a:ea typeface="Verdana"/>
                <a:cs typeface="Verdana"/>
                <a:sym typeface="Verdana"/>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p:cSld name="Thank you option 2">
    <p:spTree>
      <p:nvGrpSpPr>
        <p:cNvPr id="1" name="Shape 54"/>
        <p:cNvGrpSpPr/>
        <p:nvPr/>
      </p:nvGrpSpPr>
      <p:grpSpPr>
        <a:xfrm>
          <a:off x="0" y="0"/>
          <a:ext cx="0" cy="0"/>
          <a:chOff x="0" y="0"/>
          <a:chExt cx="0" cy="0"/>
        </a:xfrm>
      </p:grpSpPr>
      <p:sp>
        <p:nvSpPr>
          <p:cNvPr id="55" name="Google Shape;55;p51"/>
          <p:cNvSpPr/>
          <p:nvPr/>
        </p:nvSpPr>
        <p:spPr>
          <a:xfrm>
            <a:off x="124294" y="150375"/>
            <a:ext cx="8886900" cy="3460778"/>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pic>
        <p:nvPicPr>
          <p:cNvPr id="56" name="Google Shape;56;p51" descr="Adult Protective Services Workforce Innovations logo."/>
          <p:cNvPicPr preferRelativeResize="0"/>
          <p:nvPr/>
        </p:nvPicPr>
        <p:blipFill rotWithShape="1">
          <a:blip r:embed="rId2">
            <a:alphaModFix/>
          </a:blip>
          <a:srcRect/>
          <a:stretch/>
        </p:blipFill>
        <p:spPr>
          <a:xfrm>
            <a:off x="448023" y="3930753"/>
            <a:ext cx="2153190" cy="926768"/>
          </a:xfrm>
          <a:prstGeom prst="rect">
            <a:avLst/>
          </a:prstGeom>
          <a:noFill/>
          <a:ln>
            <a:noFill/>
          </a:ln>
        </p:spPr>
      </p:pic>
      <p:pic>
        <p:nvPicPr>
          <p:cNvPr id="57" name="Google Shape;57;p51"/>
          <p:cNvPicPr preferRelativeResize="0"/>
          <p:nvPr/>
        </p:nvPicPr>
        <p:blipFill rotWithShape="1">
          <a:blip r:embed="rId3">
            <a:alphaModFix/>
          </a:blip>
          <a:srcRect/>
          <a:stretch/>
        </p:blipFill>
        <p:spPr>
          <a:xfrm>
            <a:off x="128016" y="3608795"/>
            <a:ext cx="8887968" cy="143379"/>
          </a:xfrm>
          <a:prstGeom prst="rect">
            <a:avLst/>
          </a:prstGeom>
          <a:noFill/>
          <a:ln>
            <a:noFill/>
          </a:ln>
        </p:spPr>
      </p:pic>
      <p:pic>
        <p:nvPicPr>
          <p:cNvPr id="58" name="Google Shape;58;p51" descr="Facebook icon (not clickable)"/>
          <p:cNvPicPr preferRelativeResize="0"/>
          <p:nvPr/>
        </p:nvPicPr>
        <p:blipFill rotWithShape="1">
          <a:blip r:embed="rId4">
            <a:alphaModFix/>
          </a:blip>
          <a:srcRect/>
          <a:stretch/>
        </p:blipFill>
        <p:spPr>
          <a:xfrm>
            <a:off x="3008802" y="4292732"/>
            <a:ext cx="320040" cy="320040"/>
          </a:xfrm>
          <a:prstGeom prst="rect">
            <a:avLst/>
          </a:prstGeom>
          <a:noFill/>
          <a:ln>
            <a:noFill/>
          </a:ln>
        </p:spPr>
      </p:pic>
      <p:pic>
        <p:nvPicPr>
          <p:cNvPr id="59" name="Google Shape;59;p51" descr="LinkedIn icon (not clickable)"/>
          <p:cNvPicPr preferRelativeResize="0"/>
          <p:nvPr/>
        </p:nvPicPr>
        <p:blipFill rotWithShape="1">
          <a:blip r:embed="rId5">
            <a:alphaModFix/>
          </a:blip>
          <a:srcRect/>
          <a:stretch/>
        </p:blipFill>
        <p:spPr>
          <a:xfrm>
            <a:off x="3535880" y="4292732"/>
            <a:ext cx="320040" cy="320040"/>
          </a:xfrm>
          <a:prstGeom prst="rect">
            <a:avLst/>
          </a:prstGeom>
          <a:noFill/>
          <a:ln>
            <a:noFill/>
          </a:ln>
        </p:spPr>
      </p:pic>
      <p:pic>
        <p:nvPicPr>
          <p:cNvPr id="60" name="Google Shape;60;p51" descr="Twitter icon (not clickable)"/>
          <p:cNvPicPr preferRelativeResize="0"/>
          <p:nvPr/>
        </p:nvPicPr>
        <p:blipFill rotWithShape="1">
          <a:blip r:embed="rId6">
            <a:alphaModFix/>
          </a:blip>
          <a:srcRect/>
          <a:stretch/>
        </p:blipFill>
        <p:spPr>
          <a:xfrm>
            <a:off x="4062958" y="4292732"/>
            <a:ext cx="320040" cy="320040"/>
          </a:xfrm>
          <a:prstGeom prst="rect">
            <a:avLst/>
          </a:prstGeom>
          <a:noFill/>
          <a:ln>
            <a:noFill/>
          </a:ln>
        </p:spPr>
      </p:pic>
      <p:pic>
        <p:nvPicPr>
          <p:cNvPr id="61" name="Google Shape;61;p51" descr="YouTube icon (not clickable)"/>
          <p:cNvPicPr preferRelativeResize="0"/>
          <p:nvPr/>
        </p:nvPicPr>
        <p:blipFill rotWithShape="1">
          <a:blip r:embed="rId7">
            <a:alphaModFix/>
          </a:blip>
          <a:srcRect/>
          <a:stretch/>
        </p:blipFill>
        <p:spPr>
          <a:xfrm>
            <a:off x="4590036" y="4293042"/>
            <a:ext cx="319420" cy="319420"/>
          </a:xfrm>
          <a:prstGeom prst="rect">
            <a:avLst/>
          </a:prstGeom>
          <a:noFill/>
          <a:ln>
            <a:noFill/>
          </a:ln>
        </p:spPr>
      </p:pic>
      <p:sp>
        <p:nvSpPr>
          <p:cNvPr id="62" name="Google Shape;62;p51"/>
          <p:cNvSpPr txBox="1">
            <a:spLocks noGrp="1"/>
          </p:cNvSpPr>
          <p:nvPr>
            <p:ph type="title"/>
          </p:nvPr>
        </p:nvSpPr>
        <p:spPr>
          <a:xfrm>
            <a:off x="650807" y="1388252"/>
            <a:ext cx="7833874" cy="111343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5600" b="0" i="0" u="none" strike="noStrike" cap="none">
                <a:solidFill>
                  <a:srgbClr val="FFFFFF"/>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63" name="Google Shape;63;p51" descr="Academy for Professional Excellence logo."/>
          <p:cNvPicPr preferRelativeResize="0"/>
          <p:nvPr/>
        </p:nvPicPr>
        <p:blipFill rotWithShape="1">
          <a:blip r:embed="rId8">
            <a:alphaModFix/>
          </a:blip>
          <a:srcRect/>
          <a:stretch/>
        </p:blipFill>
        <p:spPr>
          <a:xfrm>
            <a:off x="7609231" y="324964"/>
            <a:ext cx="1149405" cy="43983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p:spTree>
      <p:nvGrpSpPr>
        <p:cNvPr id="1" name="Shape 64"/>
        <p:cNvGrpSpPr/>
        <p:nvPr/>
      </p:nvGrpSpPr>
      <p:grpSpPr>
        <a:xfrm>
          <a:off x="0" y="0"/>
          <a:ext cx="0" cy="0"/>
          <a:chOff x="0" y="0"/>
          <a:chExt cx="0" cy="0"/>
        </a:xfrm>
      </p:grpSpPr>
      <p:pic>
        <p:nvPicPr>
          <p:cNvPr id="65" name="Google Shape;65;p52" descr="Adult Protective Services Workforce Innovations logo."/>
          <p:cNvPicPr preferRelativeResize="0"/>
          <p:nvPr/>
        </p:nvPicPr>
        <p:blipFill rotWithShape="1">
          <a:blip r:embed="rId2">
            <a:alphaModFix/>
          </a:blip>
          <a:srcRect/>
          <a:stretch/>
        </p:blipFill>
        <p:spPr>
          <a:xfrm>
            <a:off x="166945" y="398164"/>
            <a:ext cx="2821582" cy="1214454"/>
          </a:xfrm>
          <a:prstGeom prst="rect">
            <a:avLst/>
          </a:prstGeom>
          <a:noFill/>
          <a:ln>
            <a:noFill/>
          </a:ln>
        </p:spPr>
      </p:pic>
      <p:sp>
        <p:nvSpPr>
          <p:cNvPr id="66" name="Google Shape;66;p52"/>
          <p:cNvSpPr txBox="1">
            <a:spLocks noGrp="1"/>
          </p:cNvSpPr>
          <p:nvPr>
            <p:ph type="title"/>
          </p:nvPr>
        </p:nvSpPr>
        <p:spPr>
          <a:xfrm>
            <a:off x="301481" y="2546118"/>
            <a:ext cx="8720056" cy="1181473"/>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67" name="Google Shape;67;p52"/>
          <p:cNvPicPr preferRelativeResize="0"/>
          <p:nvPr/>
        </p:nvPicPr>
        <p:blipFill rotWithShape="1">
          <a:blip r:embed="rId3">
            <a:alphaModFix/>
          </a:blip>
          <a:srcRect/>
          <a:stretch/>
        </p:blipFill>
        <p:spPr>
          <a:xfrm>
            <a:off x="118872" y="3861380"/>
            <a:ext cx="8915400" cy="143379"/>
          </a:xfrm>
          <a:prstGeom prst="rect">
            <a:avLst/>
          </a:prstGeom>
          <a:noFill/>
          <a:ln>
            <a:noFill/>
          </a:ln>
        </p:spPr>
      </p:pic>
      <p:pic>
        <p:nvPicPr>
          <p:cNvPr id="68" name="Google Shape;68;p52" descr="Academy for Professional Excellence logo."/>
          <p:cNvPicPr preferRelativeResize="0"/>
          <p:nvPr/>
        </p:nvPicPr>
        <p:blipFill rotWithShape="1">
          <a:blip r:embed="rId4">
            <a:alphaModFix/>
          </a:blip>
          <a:srcRect/>
          <a:stretch/>
        </p:blipFill>
        <p:spPr>
          <a:xfrm>
            <a:off x="7065117" y="4207438"/>
            <a:ext cx="1687982" cy="713232"/>
          </a:xfrm>
          <a:prstGeom prst="rect">
            <a:avLst/>
          </a:prstGeom>
          <a:noFill/>
          <a:ln>
            <a:noFill/>
          </a:ln>
        </p:spPr>
      </p:pic>
      <p:sp>
        <p:nvSpPr>
          <p:cNvPr id="69" name="Google Shape;69;p52"/>
          <p:cNvSpPr/>
          <p:nvPr/>
        </p:nvSpPr>
        <p:spPr>
          <a:xfrm>
            <a:off x="114300" y="4111696"/>
            <a:ext cx="6663017" cy="909339"/>
          </a:xfrm>
          <a:prstGeom prst="rect">
            <a:avLst/>
          </a:prstGeom>
          <a:solidFill>
            <a:schemeClr val="accent2"/>
          </a:solidFill>
          <a:ln>
            <a:noFill/>
          </a:ln>
        </p:spPr>
        <p:txBody>
          <a:bodyPr spcFirstLastPara="1" wrap="square" lIns="91425" tIns="45700" rIns="274300" bIns="45700" anchor="ctr" anchorCtr="0">
            <a:noAutofit/>
          </a:bodyPr>
          <a:lstStyle/>
          <a:p>
            <a:pPr marL="274320" marR="0" lvl="0" indent="0" algn="ctr" rtl="0">
              <a:lnSpc>
                <a:spcPct val="100000"/>
              </a:lnSpc>
              <a:spcBef>
                <a:spcPts val="0"/>
              </a:spcBef>
              <a:spcAft>
                <a:spcPts val="0"/>
              </a:spcAft>
              <a:buClr>
                <a:srgbClr val="000000"/>
              </a:buClr>
              <a:buSzPts val="1050"/>
              <a:buFont typeface="Arial"/>
              <a:buNone/>
            </a:pPr>
            <a:r>
              <a:rPr lang="en-US" sz="1050" b="0" i="0" u="none" strike="noStrike" cap="none" dirty="0">
                <a:solidFill>
                  <a:schemeClr val="lt1"/>
                </a:solidFill>
                <a:latin typeface="Verdana"/>
                <a:ea typeface="Verdana"/>
                <a:cs typeface="Verdana"/>
                <a:sym typeface="Verdana"/>
              </a:rPr>
              <a:t>We create experiences that transform the heart, mind, and practice.</a:t>
            </a:r>
            <a:endParaRPr sz="1050" b="0" i="0" u="none" strike="noStrike" cap="none" dirty="0">
              <a:solidFill>
                <a:schemeClr val="lt1"/>
              </a:solidFill>
              <a:latin typeface="Verdana"/>
              <a:ea typeface="Verdana"/>
              <a:cs typeface="Verdana"/>
              <a:sym typeface="Verdan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cSld name="Title option 3">
    <p:spTree>
      <p:nvGrpSpPr>
        <p:cNvPr id="1" name="Shape 70"/>
        <p:cNvGrpSpPr/>
        <p:nvPr/>
      </p:nvGrpSpPr>
      <p:grpSpPr>
        <a:xfrm>
          <a:off x="0" y="0"/>
          <a:ext cx="0" cy="0"/>
          <a:chOff x="0" y="0"/>
          <a:chExt cx="0" cy="0"/>
        </a:xfrm>
      </p:grpSpPr>
      <p:pic>
        <p:nvPicPr>
          <p:cNvPr id="71" name="Google Shape;71;p53"/>
          <p:cNvPicPr preferRelativeResize="0"/>
          <p:nvPr/>
        </p:nvPicPr>
        <p:blipFill rotWithShape="1">
          <a:blip r:embed="rId2">
            <a:alphaModFix/>
          </a:blip>
          <a:srcRect/>
          <a:stretch/>
        </p:blipFill>
        <p:spPr>
          <a:xfrm>
            <a:off x="173737" y="168334"/>
            <a:ext cx="8795819" cy="3365811"/>
          </a:xfrm>
          <a:prstGeom prst="rect">
            <a:avLst/>
          </a:prstGeom>
          <a:noFill/>
          <a:ln>
            <a:noFill/>
          </a:ln>
        </p:spPr>
      </p:pic>
      <p:sp>
        <p:nvSpPr>
          <p:cNvPr id="72" name="Google Shape;72;p53"/>
          <p:cNvSpPr/>
          <p:nvPr/>
        </p:nvSpPr>
        <p:spPr>
          <a:xfrm>
            <a:off x="173736" y="172455"/>
            <a:ext cx="8795820" cy="3295752"/>
          </a:xfrm>
          <a:prstGeom prst="rect">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Quattrocento Sans"/>
              <a:ea typeface="Quattrocento Sans"/>
              <a:cs typeface="Quattrocento Sans"/>
              <a:sym typeface="Quattrocento Sans"/>
            </a:endParaRPr>
          </a:p>
        </p:txBody>
      </p:sp>
      <p:sp>
        <p:nvSpPr>
          <p:cNvPr id="73" name="Google Shape;73;p53"/>
          <p:cNvSpPr txBox="1">
            <a:spLocks noGrp="1"/>
          </p:cNvSpPr>
          <p:nvPr>
            <p:ph type="title"/>
          </p:nvPr>
        </p:nvSpPr>
        <p:spPr>
          <a:xfrm>
            <a:off x="173736" y="1229594"/>
            <a:ext cx="8795820" cy="1181473"/>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666666"/>
              </a:buClr>
              <a:buSzPts val="3600"/>
              <a:buFont typeface="Trebuchet MS"/>
              <a:buNone/>
              <a:defRPr sz="3600" b="0"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Trebuchet MS"/>
              <a:buNone/>
              <a:defRPr sz="1800" b="0" i="0" u="none" strike="noStrike" cap="none">
                <a:solidFill>
                  <a:srgbClr val="000000"/>
                </a:solidFill>
                <a:latin typeface="Trebuchet MS"/>
                <a:ea typeface="Trebuchet MS"/>
                <a:cs typeface="Trebuchet MS"/>
                <a:sym typeface="Trebuchet MS"/>
              </a:defRPr>
            </a:lvl9pPr>
          </a:lstStyle>
          <a:p>
            <a:endParaRPr/>
          </a:p>
        </p:txBody>
      </p:sp>
      <p:pic>
        <p:nvPicPr>
          <p:cNvPr id="74" name="Google Shape;74;p53"/>
          <p:cNvPicPr preferRelativeResize="0"/>
          <p:nvPr/>
        </p:nvPicPr>
        <p:blipFill rotWithShape="1">
          <a:blip r:embed="rId3">
            <a:alphaModFix/>
          </a:blip>
          <a:srcRect/>
          <a:stretch/>
        </p:blipFill>
        <p:spPr>
          <a:xfrm>
            <a:off x="174090" y="3449614"/>
            <a:ext cx="8795821" cy="138833"/>
          </a:xfrm>
          <a:prstGeom prst="rect">
            <a:avLst/>
          </a:prstGeom>
          <a:noFill/>
          <a:ln>
            <a:noFill/>
          </a:ln>
        </p:spPr>
      </p:pic>
      <p:pic>
        <p:nvPicPr>
          <p:cNvPr id="75" name="Google Shape;75;p53" descr="Adult Protective Services Workforce Innovations logo."/>
          <p:cNvPicPr preferRelativeResize="0"/>
          <p:nvPr/>
        </p:nvPicPr>
        <p:blipFill rotWithShape="1">
          <a:blip r:embed="rId4">
            <a:alphaModFix/>
          </a:blip>
          <a:srcRect/>
          <a:stretch/>
        </p:blipFill>
        <p:spPr>
          <a:xfrm>
            <a:off x="323294" y="3879992"/>
            <a:ext cx="2402648" cy="1034138"/>
          </a:xfrm>
          <a:prstGeom prst="rect">
            <a:avLst/>
          </a:prstGeom>
          <a:noFill/>
          <a:ln>
            <a:noFill/>
          </a:ln>
        </p:spPr>
      </p:pic>
      <p:pic>
        <p:nvPicPr>
          <p:cNvPr id="76" name="Google Shape;76;p53" descr="Academy for Professional Excellence logo."/>
          <p:cNvPicPr preferRelativeResize="0"/>
          <p:nvPr/>
        </p:nvPicPr>
        <p:blipFill rotWithShape="1">
          <a:blip r:embed="rId5">
            <a:alphaModFix/>
          </a:blip>
          <a:srcRect/>
          <a:stretch/>
        </p:blipFill>
        <p:spPr>
          <a:xfrm>
            <a:off x="7609231" y="324964"/>
            <a:ext cx="1149405" cy="439839"/>
          </a:xfrm>
          <a:prstGeom prst="rect">
            <a:avLst/>
          </a:prstGeom>
          <a:noFill/>
          <a:ln>
            <a:noFill/>
          </a:ln>
        </p:spPr>
      </p:pic>
      <p:sp>
        <p:nvSpPr>
          <p:cNvPr id="77" name="Google Shape;77;p53"/>
          <p:cNvSpPr txBox="1">
            <a:spLocks noGrp="1"/>
          </p:cNvSpPr>
          <p:nvPr>
            <p:ph type="body" idx="1"/>
          </p:nvPr>
        </p:nvSpPr>
        <p:spPr>
          <a:xfrm>
            <a:off x="4571646" y="4193948"/>
            <a:ext cx="4053109" cy="308508"/>
          </a:xfrm>
          <a:prstGeom prst="rect">
            <a:avLst/>
          </a:prstGeom>
          <a:noFill/>
          <a:ln>
            <a:noFill/>
          </a:ln>
        </p:spPr>
        <p:txBody>
          <a:bodyPr spcFirstLastPara="1" wrap="square" lIns="0"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78" name="Google Shape;78;p53"/>
          <p:cNvSpPr txBox="1">
            <a:spLocks noGrp="1"/>
          </p:cNvSpPr>
          <p:nvPr>
            <p:ph type="body" idx="2"/>
          </p:nvPr>
        </p:nvSpPr>
        <p:spPr>
          <a:xfrm>
            <a:off x="4571645" y="4512626"/>
            <a:ext cx="4053109" cy="308508"/>
          </a:xfrm>
          <a:prstGeom prst="rect">
            <a:avLst/>
          </a:prstGeom>
          <a:noFill/>
          <a:ln>
            <a:noFill/>
          </a:ln>
        </p:spPr>
        <p:txBody>
          <a:bodyPr spcFirstLastPara="1" wrap="square" lIns="0"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2">
    <p:spTree>
      <p:nvGrpSpPr>
        <p:cNvPr id="1" name="Shape 79"/>
        <p:cNvGrpSpPr/>
        <p:nvPr/>
      </p:nvGrpSpPr>
      <p:grpSpPr>
        <a:xfrm>
          <a:off x="0" y="0"/>
          <a:ext cx="0" cy="0"/>
          <a:chOff x="0" y="0"/>
          <a:chExt cx="0" cy="0"/>
        </a:xfrm>
      </p:grpSpPr>
      <p:pic>
        <p:nvPicPr>
          <p:cNvPr id="80" name="Google Shape;80;p54" descr="A person speaking into a microphone in front of a group of people&#10;&#10;Description automatically generated with medium confidence"/>
          <p:cNvPicPr preferRelativeResize="0"/>
          <p:nvPr/>
        </p:nvPicPr>
        <p:blipFill rotWithShape="1">
          <a:blip r:embed="rId2">
            <a:alphaModFix/>
          </a:blip>
          <a:srcRect/>
          <a:stretch/>
        </p:blipFill>
        <p:spPr>
          <a:xfrm>
            <a:off x="173736" y="172455"/>
            <a:ext cx="8795820" cy="3295752"/>
          </a:xfrm>
          <a:prstGeom prst="rect">
            <a:avLst/>
          </a:prstGeom>
          <a:noFill/>
          <a:ln>
            <a:noFill/>
          </a:ln>
        </p:spPr>
      </p:pic>
      <p:sp>
        <p:nvSpPr>
          <p:cNvPr id="81" name="Google Shape;81;p54"/>
          <p:cNvSpPr/>
          <p:nvPr/>
        </p:nvSpPr>
        <p:spPr>
          <a:xfrm>
            <a:off x="173736" y="172455"/>
            <a:ext cx="8795820" cy="3295752"/>
          </a:xfrm>
          <a:prstGeom prst="rect">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Quattrocento Sans"/>
              <a:ea typeface="Quattrocento Sans"/>
              <a:cs typeface="Quattrocento Sans"/>
              <a:sym typeface="Quattrocento Sans"/>
            </a:endParaRPr>
          </a:p>
        </p:txBody>
      </p:sp>
      <p:sp>
        <p:nvSpPr>
          <p:cNvPr id="82" name="Google Shape;82;p54"/>
          <p:cNvSpPr txBox="1">
            <a:spLocks noGrp="1"/>
          </p:cNvSpPr>
          <p:nvPr>
            <p:ph type="title"/>
          </p:nvPr>
        </p:nvSpPr>
        <p:spPr>
          <a:xfrm>
            <a:off x="173736" y="1229594"/>
            <a:ext cx="8795820" cy="1181473"/>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83" name="Google Shape;83;p54"/>
          <p:cNvPicPr preferRelativeResize="0"/>
          <p:nvPr/>
        </p:nvPicPr>
        <p:blipFill rotWithShape="1">
          <a:blip r:embed="rId3">
            <a:alphaModFix/>
          </a:blip>
          <a:srcRect/>
          <a:stretch/>
        </p:blipFill>
        <p:spPr>
          <a:xfrm>
            <a:off x="174090" y="3449614"/>
            <a:ext cx="8795821" cy="138833"/>
          </a:xfrm>
          <a:prstGeom prst="rect">
            <a:avLst/>
          </a:prstGeom>
          <a:noFill/>
          <a:ln>
            <a:noFill/>
          </a:ln>
        </p:spPr>
      </p:pic>
      <p:pic>
        <p:nvPicPr>
          <p:cNvPr id="84" name="Google Shape;84;p54" descr="Adult Protective Services Workforce Innovations logo."/>
          <p:cNvPicPr preferRelativeResize="0"/>
          <p:nvPr/>
        </p:nvPicPr>
        <p:blipFill rotWithShape="1">
          <a:blip r:embed="rId4">
            <a:alphaModFix/>
          </a:blip>
          <a:srcRect/>
          <a:stretch/>
        </p:blipFill>
        <p:spPr>
          <a:xfrm>
            <a:off x="323294" y="3879992"/>
            <a:ext cx="2402648" cy="1034138"/>
          </a:xfrm>
          <a:prstGeom prst="rect">
            <a:avLst/>
          </a:prstGeom>
          <a:noFill/>
          <a:ln>
            <a:noFill/>
          </a:ln>
        </p:spPr>
      </p:pic>
      <p:pic>
        <p:nvPicPr>
          <p:cNvPr id="85" name="Google Shape;85;p54" descr="Academy for Professional Excellence logo."/>
          <p:cNvPicPr preferRelativeResize="0"/>
          <p:nvPr/>
        </p:nvPicPr>
        <p:blipFill rotWithShape="1">
          <a:blip r:embed="rId5">
            <a:alphaModFix/>
          </a:blip>
          <a:srcRect/>
          <a:stretch/>
        </p:blipFill>
        <p:spPr>
          <a:xfrm>
            <a:off x="7609231" y="324964"/>
            <a:ext cx="1149405" cy="439839"/>
          </a:xfrm>
          <a:prstGeom prst="rect">
            <a:avLst/>
          </a:prstGeom>
          <a:noFill/>
          <a:ln>
            <a:noFill/>
          </a:ln>
        </p:spPr>
      </p:pic>
      <p:sp>
        <p:nvSpPr>
          <p:cNvPr id="86" name="Google Shape;86;p54"/>
          <p:cNvSpPr txBox="1">
            <a:spLocks noGrp="1"/>
          </p:cNvSpPr>
          <p:nvPr>
            <p:ph type="body" idx="1"/>
          </p:nvPr>
        </p:nvSpPr>
        <p:spPr>
          <a:xfrm>
            <a:off x="4571646" y="4193948"/>
            <a:ext cx="4053109" cy="308508"/>
          </a:xfrm>
          <a:prstGeom prst="rect">
            <a:avLst/>
          </a:prstGeom>
          <a:noFill/>
          <a:ln>
            <a:noFill/>
          </a:ln>
        </p:spPr>
        <p:txBody>
          <a:bodyPr spcFirstLastPara="1" wrap="square" lIns="0"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7" name="Google Shape;87;p54"/>
          <p:cNvSpPr txBox="1">
            <a:spLocks noGrp="1"/>
          </p:cNvSpPr>
          <p:nvPr>
            <p:ph type="body" idx="2"/>
          </p:nvPr>
        </p:nvSpPr>
        <p:spPr>
          <a:xfrm>
            <a:off x="4571645" y="4512626"/>
            <a:ext cx="4053109" cy="308508"/>
          </a:xfrm>
          <a:prstGeom prst="rect">
            <a:avLst/>
          </a:prstGeom>
          <a:noFill/>
          <a:ln>
            <a:noFill/>
          </a:ln>
        </p:spPr>
        <p:txBody>
          <a:bodyPr spcFirstLastPara="1" wrap="square" lIns="0"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1_Picture with Caption 3">
    <p:spTree>
      <p:nvGrpSpPr>
        <p:cNvPr id="1" name="Shape 88"/>
        <p:cNvGrpSpPr/>
        <p:nvPr/>
      </p:nvGrpSpPr>
      <p:grpSpPr>
        <a:xfrm>
          <a:off x="0" y="0"/>
          <a:ext cx="0" cy="0"/>
          <a:chOff x="0" y="0"/>
          <a:chExt cx="0" cy="0"/>
        </a:xfrm>
      </p:grpSpPr>
      <p:pic>
        <p:nvPicPr>
          <p:cNvPr id="89" name="Google Shape;89;p55"/>
          <p:cNvPicPr preferRelativeResize="0"/>
          <p:nvPr/>
        </p:nvPicPr>
        <p:blipFill rotWithShape="1">
          <a:blip r:embed="rId2">
            <a:alphaModFix/>
          </a:blip>
          <a:srcRect/>
          <a:stretch/>
        </p:blipFill>
        <p:spPr>
          <a:xfrm>
            <a:off x="173736" y="168334"/>
            <a:ext cx="8795820" cy="3281280"/>
          </a:xfrm>
          <a:prstGeom prst="rect">
            <a:avLst/>
          </a:prstGeom>
          <a:noFill/>
          <a:ln>
            <a:noFill/>
          </a:ln>
        </p:spPr>
      </p:pic>
      <p:sp>
        <p:nvSpPr>
          <p:cNvPr id="90" name="Google Shape;90;p55"/>
          <p:cNvSpPr/>
          <p:nvPr/>
        </p:nvSpPr>
        <p:spPr>
          <a:xfrm>
            <a:off x="173736" y="172455"/>
            <a:ext cx="8796528" cy="3295752"/>
          </a:xfrm>
          <a:prstGeom prst="rect">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Quattrocento Sans"/>
              <a:ea typeface="Quattrocento Sans"/>
              <a:cs typeface="Quattrocento Sans"/>
              <a:sym typeface="Quattrocento Sans"/>
            </a:endParaRPr>
          </a:p>
        </p:txBody>
      </p:sp>
      <p:sp>
        <p:nvSpPr>
          <p:cNvPr id="91" name="Google Shape;91;p55"/>
          <p:cNvSpPr txBox="1">
            <a:spLocks noGrp="1"/>
          </p:cNvSpPr>
          <p:nvPr>
            <p:ph type="title"/>
          </p:nvPr>
        </p:nvSpPr>
        <p:spPr>
          <a:xfrm>
            <a:off x="173736" y="1346255"/>
            <a:ext cx="8795820" cy="1181473"/>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92" name="Google Shape;92;p55" descr="Adult Protective Services Workforce Innovations logo."/>
          <p:cNvPicPr preferRelativeResize="0"/>
          <p:nvPr/>
        </p:nvPicPr>
        <p:blipFill rotWithShape="1">
          <a:blip r:embed="rId3">
            <a:alphaModFix/>
          </a:blip>
          <a:srcRect/>
          <a:stretch/>
        </p:blipFill>
        <p:spPr>
          <a:xfrm>
            <a:off x="323294" y="3879992"/>
            <a:ext cx="2402648" cy="1034138"/>
          </a:xfrm>
          <a:prstGeom prst="rect">
            <a:avLst/>
          </a:prstGeom>
          <a:noFill/>
          <a:ln>
            <a:noFill/>
          </a:ln>
        </p:spPr>
      </p:pic>
      <p:pic>
        <p:nvPicPr>
          <p:cNvPr id="93" name="Google Shape;93;p55"/>
          <p:cNvPicPr preferRelativeResize="0"/>
          <p:nvPr/>
        </p:nvPicPr>
        <p:blipFill rotWithShape="1">
          <a:blip r:embed="rId4">
            <a:alphaModFix/>
          </a:blip>
          <a:srcRect/>
          <a:stretch/>
        </p:blipFill>
        <p:spPr>
          <a:xfrm>
            <a:off x="174090" y="3449614"/>
            <a:ext cx="8795821" cy="138833"/>
          </a:xfrm>
          <a:prstGeom prst="rect">
            <a:avLst/>
          </a:prstGeom>
          <a:noFill/>
          <a:ln>
            <a:noFill/>
          </a:ln>
        </p:spPr>
      </p:pic>
      <p:pic>
        <p:nvPicPr>
          <p:cNvPr id="94" name="Google Shape;94;p55" descr="Academy for Professional Excellence logo."/>
          <p:cNvPicPr preferRelativeResize="0"/>
          <p:nvPr/>
        </p:nvPicPr>
        <p:blipFill rotWithShape="1">
          <a:blip r:embed="rId5">
            <a:alphaModFix/>
          </a:blip>
          <a:srcRect/>
          <a:stretch/>
        </p:blipFill>
        <p:spPr>
          <a:xfrm>
            <a:off x="7609231" y="324964"/>
            <a:ext cx="1149405" cy="439839"/>
          </a:xfrm>
          <a:prstGeom prst="rect">
            <a:avLst/>
          </a:prstGeom>
          <a:noFill/>
          <a:ln>
            <a:noFill/>
          </a:ln>
        </p:spPr>
      </p:pic>
      <p:sp>
        <p:nvSpPr>
          <p:cNvPr id="95" name="Google Shape;95;p55"/>
          <p:cNvSpPr txBox="1">
            <a:spLocks noGrp="1"/>
          </p:cNvSpPr>
          <p:nvPr>
            <p:ph type="body" idx="1"/>
          </p:nvPr>
        </p:nvSpPr>
        <p:spPr>
          <a:xfrm>
            <a:off x="4571646" y="4193948"/>
            <a:ext cx="4053109" cy="308508"/>
          </a:xfrm>
          <a:prstGeom prst="rect">
            <a:avLst/>
          </a:prstGeom>
          <a:noFill/>
          <a:ln>
            <a:noFill/>
          </a:ln>
        </p:spPr>
        <p:txBody>
          <a:bodyPr spcFirstLastPara="1" wrap="square" lIns="0"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6" name="Google Shape;96;p55"/>
          <p:cNvSpPr txBox="1">
            <a:spLocks noGrp="1"/>
          </p:cNvSpPr>
          <p:nvPr>
            <p:ph type="body" idx="2"/>
          </p:nvPr>
        </p:nvSpPr>
        <p:spPr>
          <a:xfrm>
            <a:off x="4571645" y="4512626"/>
            <a:ext cx="4053109" cy="308508"/>
          </a:xfrm>
          <a:prstGeom prst="rect">
            <a:avLst/>
          </a:prstGeom>
          <a:noFill/>
          <a:ln>
            <a:noFill/>
          </a:ln>
        </p:spPr>
        <p:txBody>
          <a:bodyPr spcFirstLastPara="1" wrap="square" lIns="0"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Title option 5">
    <p:spTree>
      <p:nvGrpSpPr>
        <p:cNvPr id="1" name="Shape 97"/>
        <p:cNvGrpSpPr/>
        <p:nvPr/>
      </p:nvGrpSpPr>
      <p:grpSpPr>
        <a:xfrm>
          <a:off x="0" y="0"/>
          <a:ext cx="0" cy="0"/>
          <a:chOff x="0" y="0"/>
          <a:chExt cx="0" cy="0"/>
        </a:xfrm>
      </p:grpSpPr>
      <p:pic>
        <p:nvPicPr>
          <p:cNvPr id="98" name="Google Shape;98;p56"/>
          <p:cNvPicPr preferRelativeResize="0"/>
          <p:nvPr/>
        </p:nvPicPr>
        <p:blipFill rotWithShape="1">
          <a:blip r:embed="rId2">
            <a:alphaModFix/>
          </a:blip>
          <a:srcRect r="-74"/>
          <a:stretch/>
        </p:blipFill>
        <p:spPr>
          <a:xfrm>
            <a:off x="173028" y="168335"/>
            <a:ext cx="8803006" cy="3295753"/>
          </a:xfrm>
          <a:prstGeom prst="rect">
            <a:avLst/>
          </a:prstGeom>
          <a:noFill/>
          <a:ln>
            <a:noFill/>
          </a:ln>
        </p:spPr>
      </p:pic>
      <p:sp>
        <p:nvSpPr>
          <p:cNvPr id="99" name="Google Shape;99;p56"/>
          <p:cNvSpPr/>
          <p:nvPr/>
        </p:nvSpPr>
        <p:spPr>
          <a:xfrm>
            <a:off x="173736" y="172455"/>
            <a:ext cx="8796528" cy="3295752"/>
          </a:xfrm>
          <a:prstGeom prst="rect">
            <a:avLst/>
          </a:prstGeom>
          <a:solidFill>
            <a:schemeClr val="dk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Quattrocento Sans"/>
              <a:ea typeface="Quattrocento Sans"/>
              <a:cs typeface="Quattrocento Sans"/>
              <a:sym typeface="Quattrocento Sans"/>
            </a:endParaRPr>
          </a:p>
        </p:txBody>
      </p:sp>
      <p:sp>
        <p:nvSpPr>
          <p:cNvPr id="100" name="Google Shape;100;p56"/>
          <p:cNvSpPr txBox="1">
            <a:spLocks noGrp="1"/>
          </p:cNvSpPr>
          <p:nvPr>
            <p:ph type="title"/>
          </p:nvPr>
        </p:nvSpPr>
        <p:spPr>
          <a:xfrm>
            <a:off x="173736" y="1229594"/>
            <a:ext cx="8795820" cy="1181473"/>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101" name="Google Shape;101;p56" descr="Adult Protective Services Workforce Innovations logo."/>
          <p:cNvPicPr preferRelativeResize="0"/>
          <p:nvPr/>
        </p:nvPicPr>
        <p:blipFill rotWithShape="1">
          <a:blip r:embed="rId3">
            <a:alphaModFix/>
          </a:blip>
          <a:srcRect/>
          <a:stretch/>
        </p:blipFill>
        <p:spPr>
          <a:xfrm>
            <a:off x="323294" y="3879992"/>
            <a:ext cx="2402648" cy="1034138"/>
          </a:xfrm>
          <a:prstGeom prst="rect">
            <a:avLst/>
          </a:prstGeom>
          <a:noFill/>
          <a:ln>
            <a:noFill/>
          </a:ln>
        </p:spPr>
      </p:pic>
      <p:pic>
        <p:nvPicPr>
          <p:cNvPr id="102" name="Google Shape;102;p56"/>
          <p:cNvPicPr preferRelativeResize="0"/>
          <p:nvPr/>
        </p:nvPicPr>
        <p:blipFill rotWithShape="1">
          <a:blip r:embed="rId4">
            <a:alphaModFix/>
          </a:blip>
          <a:srcRect/>
          <a:stretch/>
        </p:blipFill>
        <p:spPr>
          <a:xfrm>
            <a:off x="174090" y="3449614"/>
            <a:ext cx="8795821" cy="138833"/>
          </a:xfrm>
          <a:prstGeom prst="rect">
            <a:avLst/>
          </a:prstGeom>
          <a:noFill/>
          <a:ln>
            <a:noFill/>
          </a:ln>
        </p:spPr>
      </p:pic>
      <p:pic>
        <p:nvPicPr>
          <p:cNvPr id="103" name="Google Shape;103;p56" descr="Academy for Professional Excellence logo."/>
          <p:cNvPicPr preferRelativeResize="0"/>
          <p:nvPr/>
        </p:nvPicPr>
        <p:blipFill rotWithShape="1">
          <a:blip r:embed="rId5">
            <a:alphaModFix/>
          </a:blip>
          <a:srcRect/>
          <a:stretch/>
        </p:blipFill>
        <p:spPr>
          <a:xfrm>
            <a:off x="7609231" y="324964"/>
            <a:ext cx="1149405" cy="439839"/>
          </a:xfrm>
          <a:prstGeom prst="rect">
            <a:avLst/>
          </a:prstGeom>
          <a:noFill/>
          <a:ln>
            <a:noFill/>
          </a:ln>
        </p:spPr>
      </p:pic>
      <p:sp>
        <p:nvSpPr>
          <p:cNvPr id="104" name="Google Shape;104;p56"/>
          <p:cNvSpPr txBox="1">
            <a:spLocks noGrp="1"/>
          </p:cNvSpPr>
          <p:nvPr>
            <p:ph type="body" idx="1"/>
          </p:nvPr>
        </p:nvSpPr>
        <p:spPr>
          <a:xfrm>
            <a:off x="4571646" y="4193948"/>
            <a:ext cx="4053109" cy="308508"/>
          </a:xfrm>
          <a:prstGeom prst="rect">
            <a:avLst/>
          </a:prstGeom>
          <a:noFill/>
          <a:ln>
            <a:noFill/>
          </a:ln>
        </p:spPr>
        <p:txBody>
          <a:bodyPr spcFirstLastPara="1" wrap="square" lIns="0"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p56"/>
          <p:cNvSpPr txBox="1">
            <a:spLocks noGrp="1"/>
          </p:cNvSpPr>
          <p:nvPr>
            <p:ph type="body" idx="2"/>
          </p:nvPr>
        </p:nvSpPr>
        <p:spPr>
          <a:xfrm>
            <a:off x="4571645" y="4512626"/>
            <a:ext cx="4053109" cy="308508"/>
          </a:xfrm>
          <a:prstGeom prst="rect">
            <a:avLst/>
          </a:prstGeom>
          <a:noFill/>
          <a:ln>
            <a:noFill/>
          </a:ln>
        </p:spPr>
        <p:txBody>
          <a:bodyPr spcFirstLastPara="1" wrap="square" lIns="0"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Verdana"/>
                <a:ea typeface="Verdana"/>
                <a:cs typeface="Verdana"/>
                <a:sym typeface="Verdana"/>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 id="2147483657" r:id="rId6"/>
    <p:sldLayoutId id="2147483658" r:id="rId7"/>
    <p:sldLayoutId id="2147483659" r:id="rId8"/>
    <p:sldLayoutId id="2147483660" r:id="rId9"/>
    <p:sldLayoutId id="2147483661"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2" r:id="rId19"/>
    <p:sldLayoutId id="2147483673" r:id="rId20"/>
    <p:sldLayoutId id="2147483674" r:id="rId21"/>
  </p:sldLayoutIdLst>
  <p:transition spd="slow">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34.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34.emf"/></Relationships>
</file>

<file path=ppt/slides/_rels/slide16.xml.rels><?xml version="1.0" encoding="UTF-8" standalone="yes"?>
<Relationships xmlns="http://schemas.openxmlformats.org/package/2006/relationships"><Relationship Id="rId2" Type="http://schemas.openxmlformats.org/officeDocument/2006/relationships/hyperlink" Target="https://1.next.westlaw.com/Link/Document/FullText?findType=L&amp;originatingContext=document&amp;transitionType=DocumentItem&amp;pubNum=1000228&amp;refType=LQ&amp;originatingDoc=I2be4191084c711ecb7a984bbe9c859d4&amp;cite=CAWIS15610.70"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
          <p:cNvSpPr txBox="1">
            <a:spLocks noGrp="1"/>
          </p:cNvSpPr>
          <p:nvPr>
            <p:ph type="title"/>
          </p:nvPr>
        </p:nvSpPr>
        <p:spPr>
          <a:xfrm>
            <a:off x="301480" y="1936520"/>
            <a:ext cx="4935600" cy="1181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666666"/>
              </a:buClr>
              <a:buSzPts val="3600"/>
              <a:buFont typeface="Trebuchet MS"/>
              <a:buNone/>
            </a:pPr>
            <a:r>
              <a:rPr lang="en-US" dirty="0"/>
              <a:t>APS Investigations Involving Allegations of Undue Influence</a:t>
            </a:r>
            <a:endParaRPr dirty="0"/>
          </a:p>
        </p:txBody>
      </p:sp>
      <p:sp>
        <p:nvSpPr>
          <p:cNvPr id="197" name="Google Shape;197;p1"/>
          <p:cNvSpPr txBox="1">
            <a:spLocks noGrp="1"/>
          </p:cNvSpPr>
          <p:nvPr>
            <p:ph type="body" idx="1"/>
          </p:nvPr>
        </p:nvSpPr>
        <p:spPr>
          <a:xfrm>
            <a:off x="301479" y="3517366"/>
            <a:ext cx="8716193" cy="392996"/>
          </a:xfrm>
          <a:prstGeom prst="rect">
            <a:avLst/>
          </a:prstGeom>
          <a:noFill/>
          <a:ln>
            <a:noFill/>
          </a:ln>
        </p:spPr>
        <p:txBody>
          <a:bodyPr spcFirstLastPara="1" wrap="square" lIns="0" tIns="45700" rIns="91425" bIns="45700" anchor="t" anchorCtr="0">
            <a:noAutofit/>
          </a:bodyPr>
          <a:lstStyle/>
          <a:p>
            <a:pPr marL="91440" marR="0" lvl="0" indent="0" algn="l" rtl="0">
              <a:lnSpc>
                <a:spcPct val="100000"/>
              </a:lnSpc>
              <a:spcBef>
                <a:spcPts val="0"/>
              </a:spcBef>
              <a:spcAft>
                <a:spcPts val="0"/>
              </a:spcAft>
              <a:buSzPts val="1400"/>
              <a:buNone/>
            </a:pPr>
            <a:r>
              <a:rPr lang="en-US" dirty="0"/>
              <a:t>Instructor Led Training</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CFBCA-D4F7-40DE-97F2-F119E27E56A6}"/>
              </a:ext>
            </a:extLst>
          </p:cNvPr>
          <p:cNvSpPr>
            <a:spLocks noGrp="1"/>
          </p:cNvSpPr>
          <p:nvPr>
            <p:ph type="title"/>
          </p:nvPr>
        </p:nvSpPr>
        <p:spPr/>
        <p:txBody>
          <a:bodyPr/>
          <a:lstStyle/>
          <a:p>
            <a:r>
              <a:rPr lang="en-US" dirty="0"/>
              <a:t>Defining Undue Influence</a:t>
            </a:r>
          </a:p>
        </p:txBody>
      </p:sp>
      <p:sp>
        <p:nvSpPr>
          <p:cNvPr id="3" name="Text Placeholder 2">
            <a:extLst>
              <a:ext uri="{FF2B5EF4-FFF2-40B4-BE49-F238E27FC236}">
                <a16:creationId xmlns:a16="http://schemas.microsoft.com/office/drawing/2014/main" id="{EA0DB98C-D805-425F-B632-99C46E6ED159}"/>
              </a:ext>
            </a:extLst>
          </p:cNvPr>
          <p:cNvSpPr>
            <a:spLocks noGrp="1"/>
          </p:cNvSpPr>
          <p:nvPr>
            <p:ph type="body" idx="1"/>
          </p:nvPr>
        </p:nvSpPr>
        <p:spPr/>
        <p:txBody>
          <a:bodyPr/>
          <a:lstStyle/>
          <a:p>
            <a:pPr marL="101600" indent="0">
              <a:buNone/>
            </a:pPr>
            <a:endParaRPr lang="en-US" dirty="0"/>
          </a:p>
          <a:p>
            <a:r>
              <a:rPr lang="en-US" dirty="0"/>
              <a:t>Psychological Construct</a:t>
            </a:r>
          </a:p>
          <a:p>
            <a:endParaRPr lang="en-US" dirty="0"/>
          </a:p>
          <a:p>
            <a:r>
              <a:rPr lang="en-US" dirty="0"/>
              <a:t>Legal Statutes</a:t>
            </a:r>
          </a:p>
          <a:p>
            <a:pPr lvl="1"/>
            <a:r>
              <a:rPr lang="en-US" dirty="0"/>
              <a:t>Welfare &amp; Institution Code §15610.70</a:t>
            </a:r>
          </a:p>
          <a:p>
            <a:pPr lvl="1"/>
            <a:r>
              <a:rPr lang="en-US" dirty="0"/>
              <a:t>Probate Code §86</a:t>
            </a:r>
          </a:p>
        </p:txBody>
      </p:sp>
      <p:pic>
        <p:nvPicPr>
          <p:cNvPr id="6" name="Picture 5">
            <a:extLst>
              <a:ext uri="{FF2B5EF4-FFF2-40B4-BE49-F238E27FC236}">
                <a16:creationId xmlns:a16="http://schemas.microsoft.com/office/drawing/2014/main" id="{70749020-2039-4F9C-BE5F-0710CE48D3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8846" y="2993247"/>
            <a:ext cx="2111247" cy="1083774"/>
          </a:xfrm>
          <a:prstGeom prst="rect">
            <a:avLst/>
          </a:prstGeom>
        </p:spPr>
      </p:pic>
      <p:pic>
        <p:nvPicPr>
          <p:cNvPr id="7" name="Picture 6">
            <a:extLst>
              <a:ext uri="{FF2B5EF4-FFF2-40B4-BE49-F238E27FC236}">
                <a16:creationId xmlns:a16="http://schemas.microsoft.com/office/drawing/2014/main" id="{D1AA7D7B-F6CA-4CFA-BF36-25321ED363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23769" y="2846858"/>
            <a:ext cx="2209376" cy="1472804"/>
          </a:xfrm>
          <a:prstGeom prst="rect">
            <a:avLst/>
          </a:prstGeom>
        </p:spPr>
      </p:pic>
    </p:spTree>
    <p:extLst>
      <p:ext uri="{BB962C8B-B14F-4D97-AF65-F5344CB8AC3E}">
        <p14:creationId xmlns:p14="http://schemas.microsoft.com/office/powerpoint/2010/main" val="2867123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C4F5E-D89F-4AAB-93FD-455A1C862485}"/>
              </a:ext>
            </a:extLst>
          </p:cNvPr>
          <p:cNvSpPr>
            <a:spLocks noGrp="1"/>
          </p:cNvSpPr>
          <p:nvPr>
            <p:ph type="title"/>
          </p:nvPr>
        </p:nvSpPr>
        <p:spPr/>
        <p:txBody>
          <a:bodyPr/>
          <a:lstStyle/>
          <a:p>
            <a:r>
              <a:rPr lang="en-US" dirty="0"/>
              <a:t>Undue Influence: Psychological Construct</a:t>
            </a:r>
          </a:p>
        </p:txBody>
      </p:sp>
      <p:sp>
        <p:nvSpPr>
          <p:cNvPr id="3" name="Text Placeholder 2">
            <a:extLst>
              <a:ext uri="{FF2B5EF4-FFF2-40B4-BE49-F238E27FC236}">
                <a16:creationId xmlns:a16="http://schemas.microsoft.com/office/drawing/2014/main" id="{E2967A02-E5E6-40E6-B001-24BEE513DD53}"/>
              </a:ext>
            </a:extLst>
          </p:cNvPr>
          <p:cNvSpPr>
            <a:spLocks noGrp="1"/>
          </p:cNvSpPr>
          <p:nvPr>
            <p:ph type="body" idx="1"/>
          </p:nvPr>
        </p:nvSpPr>
        <p:spPr>
          <a:xfrm>
            <a:off x="80683" y="798052"/>
            <a:ext cx="8771460" cy="3960743"/>
          </a:xfrm>
        </p:spPr>
        <p:txBody>
          <a:bodyPr/>
          <a:lstStyle/>
          <a:p>
            <a:pPr defTabSz="857250" eaLnBrk="1" hangingPunct="1">
              <a:lnSpc>
                <a:spcPct val="150000"/>
              </a:lnSpc>
              <a:buFont typeface="Arial" panose="020B0604020202020204" pitchFamily="34" charset="0"/>
              <a:buChar char="•"/>
            </a:pPr>
            <a:r>
              <a:rPr lang="en-US" altLang="en-US" sz="1800" dirty="0">
                <a:latin typeface="Verdana" panose="020B0604030504040204" pitchFamily="34" charset="0"/>
                <a:ea typeface="Verdana" panose="020B0604030504040204" pitchFamily="34" charset="0"/>
              </a:rPr>
              <a:t>“The substitution of one person’s will for the true desires of another.” </a:t>
            </a:r>
            <a:r>
              <a:rPr lang="en-US" altLang="en-US" sz="1200" i="1" dirty="0">
                <a:latin typeface="Verdana" panose="020B0604030504040204" pitchFamily="34" charset="0"/>
                <a:ea typeface="Verdana" panose="020B0604030504040204" pitchFamily="34" charset="0"/>
              </a:rPr>
              <a:t>(Singer, 1996) </a:t>
            </a:r>
          </a:p>
          <a:p>
            <a:pPr lvl="1" defTabSz="857250">
              <a:lnSpc>
                <a:spcPct val="150000"/>
              </a:lnSpc>
              <a:buFont typeface="Arial" panose="020B0604020202020204" pitchFamily="34" charset="0"/>
              <a:buChar char="•"/>
            </a:pPr>
            <a:r>
              <a:rPr lang="en-US" altLang="en-US" dirty="0">
                <a:latin typeface="Verdana" panose="020B0604030504040204" pitchFamily="34" charset="0"/>
                <a:ea typeface="Verdana" panose="020B0604030504040204" pitchFamily="34" charset="0"/>
              </a:rPr>
              <a:t>It occurs when “one person uses his or her role and power to exploit the trust, dependency, and fear of another in order to gain control of that person’s decision making.”  </a:t>
            </a:r>
            <a:r>
              <a:rPr lang="en-US" altLang="en-US" sz="1200" i="1" dirty="0">
                <a:latin typeface="Verdana" panose="020B0604030504040204" pitchFamily="34" charset="0"/>
                <a:ea typeface="Verdana" panose="020B0604030504040204" pitchFamily="34" charset="0"/>
              </a:rPr>
              <a:t>(American Bar Association, American Psychological Association, 2021)</a:t>
            </a:r>
          </a:p>
          <a:p>
            <a:pPr defTabSz="857250">
              <a:lnSpc>
                <a:spcPct val="150000"/>
              </a:lnSpc>
              <a:buFont typeface="Arial" panose="020B0604020202020204" pitchFamily="34" charset="0"/>
              <a:buChar char="•"/>
            </a:pPr>
            <a:endParaRPr lang="en-US" altLang="en-US" sz="1800" dirty="0">
              <a:latin typeface="Verdana" panose="020B0604030504040204" pitchFamily="34" charset="0"/>
              <a:ea typeface="Verdana" panose="020B0604030504040204" pitchFamily="34" charset="0"/>
            </a:endParaRPr>
          </a:p>
          <a:p>
            <a:pPr defTabSz="857250">
              <a:lnSpc>
                <a:spcPct val="150000"/>
              </a:lnSpc>
              <a:buFont typeface="Arial" panose="020B0604020202020204" pitchFamily="34" charset="0"/>
              <a:buChar char="•"/>
            </a:pPr>
            <a:r>
              <a:rPr lang="en-US" altLang="en-US" sz="1800" dirty="0">
                <a:latin typeface="Verdana" panose="020B0604030504040204" pitchFamily="34" charset="0"/>
                <a:ea typeface="Verdana" panose="020B0604030504040204" pitchFamily="34" charset="0"/>
              </a:rPr>
              <a:t>Fraud, duress, threats or other types of pressure often accompany it. (Quinn, 2001) </a:t>
            </a:r>
          </a:p>
          <a:p>
            <a:pPr marL="101600" indent="0" defTabSz="857250">
              <a:lnSpc>
                <a:spcPct val="150000"/>
              </a:lnSpc>
              <a:buNone/>
            </a:pPr>
            <a:endParaRPr lang="en-US" sz="1800" dirty="0">
              <a:latin typeface="Verdana" panose="020B0604030504040204" pitchFamily="34" charset="0"/>
              <a:ea typeface="Verdana" panose="020B0604030504040204" pitchFamily="34" charset="0"/>
            </a:endParaRPr>
          </a:p>
          <a:p>
            <a:pPr marL="101600" indent="0">
              <a:buNone/>
            </a:pPr>
            <a:endParaRPr lang="en-US" dirty="0"/>
          </a:p>
        </p:txBody>
      </p:sp>
    </p:spTree>
    <p:extLst>
      <p:ext uri="{BB962C8B-B14F-4D97-AF65-F5344CB8AC3E}">
        <p14:creationId xmlns:p14="http://schemas.microsoft.com/office/powerpoint/2010/main" val="1202570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B2319-6D88-401E-BB03-75CCB37F6CC6}"/>
              </a:ext>
            </a:extLst>
          </p:cNvPr>
          <p:cNvSpPr>
            <a:spLocks noGrp="1"/>
          </p:cNvSpPr>
          <p:nvPr>
            <p:ph type="title"/>
          </p:nvPr>
        </p:nvSpPr>
        <p:spPr/>
        <p:txBody>
          <a:bodyPr/>
          <a:lstStyle/>
          <a:p>
            <a:r>
              <a:rPr lang="en-US" dirty="0"/>
              <a:t>The Undue Influence “Process”</a:t>
            </a:r>
          </a:p>
        </p:txBody>
      </p:sp>
      <p:sp>
        <p:nvSpPr>
          <p:cNvPr id="3" name="Text Placeholder 2">
            <a:extLst>
              <a:ext uri="{FF2B5EF4-FFF2-40B4-BE49-F238E27FC236}">
                <a16:creationId xmlns:a16="http://schemas.microsoft.com/office/drawing/2014/main" id="{91F92F57-50D5-4709-902A-84036D5F90AB}"/>
              </a:ext>
            </a:extLst>
          </p:cNvPr>
          <p:cNvSpPr>
            <a:spLocks noGrp="1"/>
          </p:cNvSpPr>
          <p:nvPr>
            <p:ph type="body" idx="1"/>
          </p:nvPr>
        </p:nvSpPr>
        <p:spPr/>
        <p:txBody>
          <a:bodyPr/>
          <a:lstStyle/>
          <a:p>
            <a:pPr marL="713232" indent="-457200">
              <a:spcBef>
                <a:spcPts val="0"/>
              </a:spcBef>
              <a:buFont typeface="Arial" panose="020B0604020202020204" pitchFamily="34" charset="0"/>
              <a:buChar char="•"/>
              <a:defRPr/>
            </a:pPr>
            <a:endParaRPr lang="en-US" sz="1800" dirty="0">
              <a:solidFill>
                <a:schemeClr val="tx1"/>
              </a:solidFill>
              <a:latin typeface="Verdana" panose="020B0604030504040204" pitchFamily="34" charset="0"/>
              <a:ea typeface="Verdana" panose="020B0604030504040204" pitchFamily="34" charset="0"/>
              <a:cs typeface="Times New Roman" pitchFamily="18" charset="0"/>
            </a:endParaRPr>
          </a:p>
          <a:p>
            <a:pPr marL="713232" indent="-457200">
              <a:spcBef>
                <a:spcPts val="0"/>
              </a:spcBef>
              <a:buFont typeface="Arial" panose="020B0604020202020204" pitchFamily="34" charset="0"/>
              <a:buChar char="•"/>
              <a:defRPr/>
            </a:pPr>
            <a:r>
              <a:rPr lang="en-US" sz="1800" dirty="0">
                <a:solidFill>
                  <a:schemeClr val="tx1"/>
                </a:solidFill>
                <a:latin typeface="Verdana" panose="020B0604030504040204" pitchFamily="34" charset="0"/>
                <a:ea typeface="Verdana" panose="020B0604030504040204" pitchFamily="34" charset="0"/>
                <a:cs typeface="Times New Roman" pitchFamily="18" charset="0"/>
              </a:rPr>
              <a:t>Find someone likely to be influenced</a:t>
            </a:r>
          </a:p>
          <a:p>
            <a:pPr marL="713232" indent="-457200">
              <a:spcBef>
                <a:spcPts val="0"/>
              </a:spcBef>
              <a:buFont typeface="Arial" panose="020B0604020202020204" pitchFamily="34" charset="0"/>
              <a:buChar char="•"/>
              <a:defRPr/>
            </a:pPr>
            <a:endParaRPr lang="en-US" sz="1800" dirty="0">
              <a:solidFill>
                <a:schemeClr val="tx1"/>
              </a:solidFill>
              <a:latin typeface="Verdana" panose="020B0604030504040204" pitchFamily="34" charset="0"/>
              <a:ea typeface="Verdana" panose="020B0604030504040204" pitchFamily="34" charset="0"/>
              <a:cs typeface="Times New Roman" pitchFamily="18" charset="0"/>
            </a:endParaRPr>
          </a:p>
          <a:p>
            <a:pPr marL="713232" indent="-457200">
              <a:spcBef>
                <a:spcPts val="0"/>
              </a:spcBef>
              <a:buFont typeface="Arial" panose="020B0604020202020204" pitchFamily="34" charset="0"/>
              <a:buChar char="•"/>
              <a:defRPr/>
            </a:pPr>
            <a:r>
              <a:rPr lang="en-US" sz="1800" dirty="0">
                <a:solidFill>
                  <a:schemeClr val="tx1"/>
                </a:solidFill>
                <a:latin typeface="Verdana" panose="020B0604030504040204" pitchFamily="34" charset="0"/>
                <a:ea typeface="Verdana" panose="020B0604030504040204" pitchFamily="34" charset="0"/>
                <a:cs typeface="Times New Roman" pitchFamily="18" charset="0"/>
              </a:rPr>
              <a:t>Gain confidence of potential victim</a:t>
            </a:r>
          </a:p>
          <a:p>
            <a:pPr marL="713232" indent="-457200">
              <a:spcBef>
                <a:spcPts val="0"/>
              </a:spcBef>
              <a:buFont typeface="Arial" panose="020B0604020202020204" pitchFamily="34" charset="0"/>
              <a:buChar char="•"/>
              <a:defRPr/>
            </a:pPr>
            <a:endParaRPr lang="en-US" sz="1800" dirty="0">
              <a:solidFill>
                <a:schemeClr val="tx1"/>
              </a:solidFill>
              <a:latin typeface="Verdana" panose="020B0604030504040204" pitchFamily="34" charset="0"/>
              <a:ea typeface="Verdana" panose="020B0604030504040204" pitchFamily="34" charset="0"/>
              <a:cs typeface="Times New Roman" pitchFamily="18" charset="0"/>
            </a:endParaRPr>
          </a:p>
          <a:p>
            <a:pPr marL="713232" indent="-457200">
              <a:spcBef>
                <a:spcPts val="0"/>
              </a:spcBef>
              <a:buFont typeface="Arial" panose="020B0604020202020204" pitchFamily="34" charset="0"/>
              <a:buChar char="•"/>
              <a:defRPr/>
            </a:pPr>
            <a:r>
              <a:rPr lang="en-US" sz="1800" dirty="0">
                <a:solidFill>
                  <a:schemeClr val="tx1"/>
                </a:solidFill>
                <a:latin typeface="Verdana" panose="020B0604030504040204" pitchFamily="34" charset="0"/>
                <a:ea typeface="Verdana" panose="020B0604030504040204" pitchFamily="34" charset="0"/>
                <a:cs typeface="Times New Roman" pitchFamily="18" charset="0"/>
              </a:rPr>
              <a:t>Induce dependence through exploitation of weakness</a:t>
            </a:r>
          </a:p>
          <a:p>
            <a:pPr marL="713232" indent="-457200">
              <a:spcBef>
                <a:spcPts val="0"/>
              </a:spcBef>
              <a:buFont typeface="Arial" panose="020B0604020202020204" pitchFamily="34" charset="0"/>
              <a:buChar char="•"/>
              <a:defRPr/>
            </a:pPr>
            <a:endParaRPr lang="en-US" sz="1800" dirty="0">
              <a:solidFill>
                <a:schemeClr val="tx1"/>
              </a:solidFill>
              <a:latin typeface="Verdana" panose="020B0604030504040204" pitchFamily="34" charset="0"/>
              <a:ea typeface="Verdana" panose="020B0604030504040204" pitchFamily="34" charset="0"/>
              <a:cs typeface="Times New Roman" pitchFamily="18" charset="0"/>
            </a:endParaRPr>
          </a:p>
          <a:p>
            <a:pPr marL="713232" indent="-457200">
              <a:spcBef>
                <a:spcPts val="0"/>
              </a:spcBef>
              <a:buFont typeface="Arial" panose="020B0604020202020204" pitchFamily="34" charset="0"/>
              <a:buChar char="•"/>
              <a:defRPr/>
            </a:pPr>
            <a:r>
              <a:rPr lang="en-US" sz="1800" dirty="0">
                <a:solidFill>
                  <a:schemeClr val="tx1"/>
                </a:solidFill>
                <a:latin typeface="Verdana" panose="020B0604030504040204" pitchFamily="34" charset="0"/>
                <a:ea typeface="Verdana" panose="020B0604030504040204" pitchFamily="34" charset="0"/>
                <a:cs typeface="Times New Roman" pitchFamily="18" charset="0"/>
              </a:rPr>
              <a:t>Gain dominance of victim’s life circumstances and wealth</a:t>
            </a:r>
          </a:p>
          <a:p>
            <a:endParaRPr lang="en-US" dirty="0"/>
          </a:p>
        </p:txBody>
      </p:sp>
    </p:spTree>
    <p:extLst>
      <p:ext uri="{BB962C8B-B14F-4D97-AF65-F5344CB8AC3E}">
        <p14:creationId xmlns:p14="http://schemas.microsoft.com/office/powerpoint/2010/main" val="3114589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BA339-BD0C-404D-9478-74A13FF887DD}"/>
              </a:ext>
            </a:extLst>
          </p:cNvPr>
          <p:cNvSpPr>
            <a:spLocks noGrp="1"/>
          </p:cNvSpPr>
          <p:nvPr>
            <p:ph type="title"/>
          </p:nvPr>
        </p:nvSpPr>
        <p:spPr/>
        <p:txBody>
          <a:bodyPr/>
          <a:lstStyle/>
          <a:p>
            <a:r>
              <a:rPr lang="en-US" dirty="0"/>
              <a:t>Undue Influence Common Tactics</a:t>
            </a:r>
          </a:p>
        </p:txBody>
      </p:sp>
      <p:sp>
        <p:nvSpPr>
          <p:cNvPr id="4" name="Rectangle 3">
            <a:extLst>
              <a:ext uri="{FF2B5EF4-FFF2-40B4-BE49-F238E27FC236}">
                <a16:creationId xmlns:a16="http://schemas.microsoft.com/office/drawing/2014/main" id="{076A3869-5530-4E8E-9EEE-29A72CF6B936}"/>
              </a:ext>
            </a:extLst>
          </p:cNvPr>
          <p:cNvSpPr/>
          <p:nvPr/>
        </p:nvSpPr>
        <p:spPr>
          <a:xfrm>
            <a:off x="168850" y="4762450"/>
            <a:ext cx="3603104" cy="242439"/>
          </a:xfrm>
          <a:prstGeom prst="rect">
            <a:avLst/>
          </a:prstGeom>
        </p:spPr>
        <p:txBody>
          <a:bodyPr wrap="square">
            <a:spAutoFit/>
          </a:bodyPr>
          <a:lstStyle/>
          <a:p>
            <a:pPr>
              <a:lnSpc>
                <a:spcPct val="107000"/>
              </a:lnSpc>
              <a:spcAft>
                <a:spcPts val="800"/>
              </a:spcAft>
            </a:pPr>
            <a:r>
              <a:rPr lang="en-US" sz="1000" i="1" kern="100" dirty="0">
                <a:latin typeface="Verdana" panose="020B0604030504040204" pitchFamily="34" charset="0"/>
                <a:ea typeface="Verdana" panose="020B0604030504040204" pitchFamily="34" charset="0"/>
                <a:cs typeface="Times New Roman" panose="02020603050405020304" pitchFamily="18" charset="0"/>
              </a:rPr>
              <a:t>© COPYRIGHT 2006 YWCA OMAHA, NEBRASKA</a:t>
            </a:r>
          </a:p>
        </p:txBody>
      </p:sp>
      <p:grpSp>
        <p:nvGrpSpPr>
          <p:cNvPr id="5" name="Group 1037">
            <a:extLst>
              <a:ext uri="{FF2B5EF4-FFF2-40B4-BE49-F238E27FC236}">
                <a16:creationId xmlns:a16="http://schemas.microsoft.com/office/drawing/2014/main" id="{A8D14B16-F31E-4A89-BD70-78312A05412B}"/>
              </a:ext>
            </a:extLst>
          </p:cNvPr>
          <p:cNvGrpSpPr>
            <a:grpSpLocks/>
          </p:cNvGrpSpPr>
          <p:nvPr/>
        </p:nvGrpSpPr>
        <p:grpSpPr bwMode="auto">
          <a:xfrm>
            <a:off x="551461" y="812737"/>
            <a:ext cx="6647276" cy="3946712"/>
            <a:chOff x="616" y="1002"/>
            <a:chExt cx="3994" cy="2541"/>
          </a:xfrm>
        </p:grpSpPr>
        <p:graphicFrame>
          <p:nvGraphicFramePr>
            <p:cNvPr id="6" name="Object 1038">
              <a:extLst>
                <a:ext uri="{FF2B5EF4-FFF2-40B4-BE49-F238E27FC236}">
                  <a16:creationId xmlns:a16="http://schemas.microsoft.com/office/drawing/2014/main" id="{F7082450-F7EB-4FD5-B413-E9565BB90ACC}"/>
                </a:ext>
              </a:extLst>
            </p:cNvPr>
            <p:cNvGraphicFramePr>
              <a:graphicFrameLocks noChangeAspect="1"/>
            </p:cNvGraphicFramePr>
            <p:nvPr>
              <p:extLst>
                <p:ext uri="{D42A27DB-BD31-4B8C-83A1-F6EECF244321}">
                  <p14:modId xmlns:p14="http://schemas.microsoft.com/office/powerpoint/2010/main" val="1407939423"/>
                </p:ext>
              </p:extLst>
            </p:nvPr>
          </p:nvGraphicFramePr>
          <p:xfrm>
            <a:off x="616" y="1002"/>
            <a:ext cx="3994" cy="2541"/>
          </p:xfrm>
          <a:graphic>
            <a:graphicData uri="http://schemas.openxmlformats.org/presentationml/2006/ole">
              <mc:AlternateContent xmlns:mc="http://schemas.openxmlformats.org/markup-compatibility/2006">
                <mc:Choice xmlns:v="urn:schemas-microsoft-com:vml" Requires="v">
                  <p:oleObj spid="_x0000_s1027" name="Chart" r:id="rId3" imgW="8219969" imgH="5867276" progId="MSGraph.Chart.8">
                    <p:embed followColorScheme="textAndBackground"/>
                  </p:oleObj>
                </mc:Choice>
                <mc:Fallback>
                  <p:oleObj name="Chart" r:id="rId3" imgW="8219969" imgH="5867276" progId="MSGraph.Chart.8">
                    <p:embed followColorScheme="textAndBackground"/>
                    <p:pic>
                      <p:nvPicPr>
                        <p:cNvPr id="8" name="Object 1038">
                          <a:extLst>
                            <a:ext uri="{FF2B5EF4-FFF2-40B4-BE49-F238E27FC236}">
                              <a16:creationId xmlns:a16="http://schemas.microsoft.com/office/drawing/2014/main" id="{B960BE87-BC26-42A2-93A4-02395BDEF696}"/>
                            </a:ext>
                          </a:extLst>
                        </p:cNvPr>
                        <p:cNvPicPr preferRelativeResize="0">
                          <a:picLocks noChangeAspect="1" noChangeArrowheads="1"/>
                        </p:cNvPicPr>
                        <p:nvPr/>
                      </p:nvPicPr>
                      <p:blipFill>
                        <a:blip r:embed="rId4"/>
                        <a:srcRect/>
                        <a:stretch>
                          <a:fillRect/>
                        </a:stretch>
                      </p:blipFill>
                      <p:spPr bwMode="auto">
                        <a:xfrm>
                          <a:off x="616" y="1002"/>
                          <a:ext cx="3994" cy="2541"/>
                        </a:xfrm>
                        <a:prstGeom prst="rect">
                          <a:avLst/>
                        </a:prstGeom>
                        <a:solidFill>
                          <a:schemeClr val="bg1"/>
                        </a:solidFill>
                        <a:ln w="9525">
                          <a:solidFill>
                            <a:schemeClr val="tx1"/>
                          </a:solidFill>
                          <a:miter lim="800000"/>
                          <a:headEnd/>
                          <a:tailEnd/>
                        </a:ln>
                        <a:effectLst/>
                        <a:extLst/>
                      </p:spPr>
                    </p:pic>
                  </p:oleObj>
                </mc:Fallback>
              </mc:AlternateContent>
            </a:graphicData>
          </a:graphic>
        </p:graphicFrame>
        <p:sp>
          <p:nvSpPr>
            <p:cNvPr id="7" name="Oval 1039">
              <a:extLst>
                <a:ext uri="{FF2B5EF4-FFF2-40B4-BE49-F238E27FC236}">
                  <a16:creationId xmlns:a16="http://schemas.microsoft.com/office/drawing/2014/main" id="{CDC4E971-CD59-4BD3-AB9F-B362D33AB553}"/>
                </a:ext>
              </a:extLst>
            </p:cNvPr>
            <p:cNvSpPr>
              <a:spLocks noChangeArrowheads="1"/>
            </p:cNvSpPr>
            <p:nvPr/>
          </p:nvSpPr>
          <p:spPr bwMode="auto">
            <a:xfrm>
              <a:off x="2256" y="1632"/>
              <a:ext cx="1008" cy="1056"/>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spcBef>
                  <a:spcPct val="0"/>
                </a:spcBef>
                <a:buSzTx/>
              </a:pPr>
              <a:endParaRPr lang="en-US" altLang="en-US" sz="1800" dirty="0">
                <a:solidFill>
                  <a:schemeClr val="bg1"/>
                </a:solidFill>
              </a:endParaRPr>
            </a:p>
            <a:p>
              <a:pPr algn="ctr">
                <a:spcBef>
                  <a:spcPct val="0"/>
                </a:spcBef>
                <a:buSzTx/>
              </a:pPr>
              <a:endParaRPr lang="en-US" altLang="en-US" sz="1800" dirty="0">
                <a:solidFill>
                  <a:schemeClr val="bg1"/>
                </a:solidFill>
              </a:endParaRPr>
            </a:p>
            <a:p>
              <a:pPr algn="ctr">
                <a:spcBef>
                  <a:spcPct val="0"/>
                </a:spcBef>
                <a:buSzTx/>
              </a:pPr>
              <a:endParaRPr lang="en-US" altLang="en-US" sz="1800" dirty="0">
                <a:solidFill>
                  <a:schemeClr val="bg1"/>
                </a:solidFill>
              </a:endParaRPr>
            </a:p>
          </p:txBody>
        </p:sp>
        <p:sp>
          <p:nvSpPr>
            <p:cNvPr id="8" name="Text Box 1040">
              <a:extLst>
                <a:ext uri="{FF2B5EF4-FFF2-40B4-BE49-F238E27FC236}">
                  <a16:creationId xmlns:a16="http://schemas.microsoft.com/office/drawing/2014/main" id="{37C587FF-A9A9-49B7-825D-9E724EB28B54}"/>
                </a:ext>
              </a:extLst>
            </p:cNvPr>
            <p:cNvSpPr txBox="1">
              <a:spLocks noChangeArrowheads="1"/>
            </p:cNvSpPr>
            <p:nvPr/>
          </p:nvSpPr>
          <p:spPr bwMode="auto">
            <a:xfrm>
              <a:off x="2280" y="1982"/>
              <a:ext cx="960" cy="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SzTx/>
              </a:pPr>
              <a:r>
                <a:rPr lang="en-US" altLang="en-US" sz="1600" dirty="0"/>
                <a:t>Financial Exploitation</a:t>
              </a:r>
            </a:p>
          </p:txBody>
        </p:sp>
      </p:grpSp>
    </p:spTree>
    <p:extLst>
      <p:ext uri="{BB962C8B-B14F-4D97-AF65-F5344CB8AC3E}">
        <p14:creationId xmlns:p14="http://schemas.microsoft.com/office/powerpoint/2010/main" val="2244562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5EEE2-D465-44DD-8809-11C151EC70AA}"/>
              </a:ext>
            </a:extLst>
          </p:cNvPr>
          <p:cNvSpPr>
            <a:spLocks noGrp="1"/>
          </p:cNvSpPr>
          <p:nvPr>
            <p:ph type="title"/>
          </p:nvPr>
        </p:nvSpPr>
        <p:spPr/>
        <p:txBody>
          <a:bodyPr/>
          <a:lstStyle/>
          <a:p>
            <a:r>
              <a:rPr lang="en-US" dirty="0"/>
              <a:t>Case Example (Summary)</a:t>
            </a:r>
          </a:p>
        </p:txBody>
      </p:sp>
      <p:sp>
        <p:nvSpPr>
          <p:cNvPr id="3" name="Text Placeholder 2">
            <a:extLst>
              <a:ext uri="{FF2B5EF4-FFF2-40B4-BE49-F238E27FC236}">
                <a16:creationId xmlns:a16="http://schemas.microsoft.com/office/drawing/2014/main" id="{2957CC31-FF36-48AE-B8A7-5158976874B0}"/>
              </a:ext>
            </a:extLst>
          </p:cNvPr>
          <p:cNvSpPr>
            <a:spLocks noGrp="1"/>
          </p:cNvSpPr>
          <p:nvPr>
            <p:ph type="body" idx="1"/>
          </p:nvPr>
        </p:nvSpPr>
        <p:spPr>
          <a:xfrm>
            <a:off x="309283" y="766483"/>
            <a:ext cx="8552330" cy="4133508"/>
          </a:xfrm>
        </p:spPr>
        <p:txBody>
          <a:bodyPr/>
          <a:lstStyle/>
          <a:p>
            <a:pPr lvl="0"/>
            <a:r>
              <a:rPr lang="en-US" sz="1400" dirty="0"/>
              <a:t>Client= Sam, 65, symptoms of his lifelong anxiety disorder have been debilitating in areas of finances and work</a:t>
            </a:r>
          </a:p>
          <a:p>
            <a:pPr lvl="0"/>
            <a:endParaRPr lang="en-US" sz="1400" dirty="0"/>
          </a:p>
          <a:p>
            <a:pPr lvl="0"/>
            <a:r>
              <a:rPr lang="en-US" sz="1400" dirty="0"/>
              <a:t>Meets Larry when seeking legal help, who becomes Sam’s support in various areas and requests payment (to be kept secret)</a:t>
            </a:r>
          </a:p>
          <a:p>
            <a:pPr lvl="0"/>
            <a:endParaRPr lang="en-US" sz="1400" dirty="0"/>
          </a:p>
          <a:p>
            <a:pPr lvl="0"/>
            <a:r>
              <a:rPr lang="en-US" sz="1400" dirty="0"/>
              <a:t>Sam contacts his niece who contacts APS and LE</a:t>
            </a:r>
          </a:p>
          <a:p>
            <a:pPr lvl="0"/>
            <a:endParaRPr lang="en-US" sz="1400" dirty="0"/>
          </a:p>
          <a:p>
            <a:pPr lvl="0"/>
            <a:r>
              <a:rPr lang="en-US" sz="1400" dirty="0"/>
              <a:t>During a joint investigation, Sam seemed confused and nervous, knew little about his finances and referred questions to Larry</a:t>
            </a:r>
          </a:p>
          <a:p>
            <a:pPr lvl="0"/>
            <a:endParaRPr lang="en-US" sz="1400" dirty="0"/>
          </a:p>
          <a:p>
            <a:pPr lvl="0"/>
            <a:r>
              <a:rPr lang="en-US" sz="1400" dirty="0"/>
              <a:t>Larry contacted LE as Sam’s “legal advisor”, and complained that Sam should not have been interviewed</a:t>
            </a:r>
          </a:p>
          <a:p>
            <a:pPr lvl="0"/>
            <a:endParaRPr lang="en-US" sz="1400" dirty="0"/>
          </a:p>
          <a:p>
            <a:pPr lvl="0"/>
            <a:r>
              <a:rPr lang="en-US" sz="1400" dirty="0"/>
              <a:t>Evaluations </a:t>
            </a:r>
            <a:r>
              <a:rPr lang="en-US" sz="1400" dirty="0">
                <a:solidFill>
                  <a:schemeClr val="tx1"/>
                </a:solidFill>
              </a:rPr>
              <a:t>from </a:t>
            </a:r>
            <a:r>
              <a:rPr lang="en-US" sz="1400" dirty="0"/>
              <a:t>a psychologist and psychiatrist concluded that Sam has borderline intellectual functioning that is apparent to others</a:t>
            </a:r>
          </a:p>
          <a:p>
            <a:pPr lvl="0"/>
            <a:endParaRPr lang="en-US" sz="1400" dirty="0"/>
          </a:p>
          <a:p>
            <a:pPr lvl="0"/>
            <a:r>
              <a:rPr lang="en-US" sz="1400" dirty="0"/>
              <a:t>Sam had a total loss of $600,000</a:t>
            </a:r>
          </a:p>
          <a:p>
            <a:endParaRPr lang="en-US" dirty="0"/>
          </a:p>
        </p:txBody>
      </p:sp>
    </p:spTree>
    <p:extLst>
      <p:ext uri="{BB962C8B-B14F-4D97-AF65-F5344CB8AC3E}">
        <p14:creationId xmlns:p14="http://schemas.microsoft.com/office/powerpoint/2010/main" val="1561722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C6885-DD68-44BD-B69C-2CC26DED8684}"/>
              </a:ext>
            </a:extLst>
          </p:cNvPr>
          <p:cNvSpPr>
            <a:spLocks noGrp="1"/>
          </p:cNvSpPr>
          <p:nvPr>
            <p:ph type="title"/>
          </p:nvPr>
        </p:nvSpPr>
        <p:spPr/>
        <p:txBody>
          <a:bodyPr/>
          <a:lstStyle/>
          <a:p>
            <a:r>
              <a:rPr lang="en-US" dirty="0"/>
              <a:t>Small Group Discussion</a:t>
            </a:r>
          </a:p>
        </p:txBody>
      </p:sp>
      <p:sp>
        <p:nvSpPr>
          <p:cNvPr id="3" name="Text Placeholder 2">
            <a:extLst>
              <a:ext uri="{FF2B5EF4-FFF2-40B4-BE49-F238E27FC236}">
                <a16:creationId xmlns:a16="http://schemas.microsoft.com/office/drawing/2014/main" id="{3E5B2566-A7E1-4A33-95B1-9C51A9B7B582}"/>
              </a:ext>
            </a:extLst>
          </p:cNvPr>
          <p:cNvSpPr>
            <a:spLocks noGrp="1"/>
          </p:cNvSpPr>
          <p:nvPr>
            <p:ph type="body" idx="1"/>
          </p:nvPr>
        </p:nvSpPr>
        <p:spPr>
          <a:xfrm>
            <a:off x="377573" y="1182757"/>
            <a:ext cx="2560610" cy="1694913"/>
          </a:xfrm>
        </p:spPr>
        <p:txBody>
          <a:bodyPr/>
          <a:lstStyle/>
          <a:p>
            <a:r>
              <a:rPr lang="en-US" sz="1800" dirty="0"/>
              <a:t>What tactics of undue influence did you observe in the case study?</a:t>
            </a:r>
          </a:p>
        </p:txBody>
      </p:sp>
      <p:sp>
        <p:nvSpPr>
          <p:cNvPr id="6" name="Rectangle 5">
            <a:extLst>
              <a:ext uri="{FF2B5EF4-FFF2-40B4-BE49-F238E27FC236}">
                <a16:creationId xmlns:a16="http://schemas.microsoft.com/office/drawing/2014/main" id="{FED970FE-AE53-407F-AE0C-EE71C4DC784D}"/>
              </a:ext>
            </a:extLst>
          </p:cNvPr>
          <p:cNvSpPr/>
          <p:nvPr/>
        </p:nvSpPr>
        <p:spPr>
          <a:xfrm>
            <a:off x="3152095" y="4437673"/>
            <a:ext cx="3603104" cy="242439"/>
          </a:xfrm>
          <a:prstGeom prst="rect">
            <a:avLst/>
          </a:prstGeom>
        </p:spPr>
        <p:txBody>
          <a:bodyPr wrap="square">
            <a:spAutoFit/>
          </a:bodyPr>
          <a:lstStyle/>
          <a:p>
            <a:pPr>
              <a:lnSpc>
                <a:spcPct val="107000"/>
              </a:lnSpc>
              <a:spcAft>
                <a:spcPts val="800"/>
              </a:spcAft>
            </a:pPr>
            <a:r>
              <a:rPr lang="en-US" sz="1000" i="1" kern="100" dirty="0">
                <a:latin typeface="Verdana" panose="020B0604030504040204" pitchFamily="34" charset="0"/>
                <a:ea typeface="Verdana" panose="020B0604030504040204" pitchFamily="34" charset="0"/>
                <a:cs typeface="Times New Roman" panose="02020603050405020304" pitchFamily="18" charset="0"/>
              </a:rPr>
              <a:t>© COPYRIGHT 2006 YWCA OMAHA, NEBRASKA</a:t>
            </a:r>
          </a:p>
        </p:txBody>
      </p:sp>
      <p:grpSp>
        <p:nvGrpSpPr>
          <p:cNvPr id="7" name="Group 1037">
            <a:extLst>
              <a:ext uri="{FF2B5EF4-FFF2-40B4-BE49-F238E27FC236}">
                <a16:creationId xmlns:a16="http://schemas.microsoft.com/office/drawing/2014/main" id="{16AC12A2-F22D-42EF-8E44-0E0C11084C7F}"/>
              </a:ext>
            </a:extLst>
          </p:cNvPr>
          <p:cNvGrpSpPr>
            <a:grpSpLocks/>
          </p:cNvGrpSpPr>
          <p:nvPr/>
        </p:nvGrpSpPr>
        <p:grpSpPr bwMode="auto">
          <a:xfrm>
            <a:off x="3152095" y="1013206"/>
            <a:ext cx="5614332" cy="3357088"/>
            <a:chOff x="624" y="864"/>
            <a:chExt cx="3994" cy="2541"/>
          </a:xfrm>
        </p:grpSpPr>
        <p:graphicFrame>
          <p:nvGraphicFramePr>
            <p:cNvPr id="8" name="Object 1038">
              <a:extLst>
                <a:ext uri="{FF2B5EF4-FFF2-40B4-BE49-F238E27FC236}">
                  <a16:creationId xmlns:a16="http://schemas.microsoft.com/office/drawing/2014/main" id="{B960BE87-BC26-42A2-93A4-02395BDEF696}"/>
                </a:ext>
              </a:extLst>
            </p:cNvPr>
            <p:cNvGraphicFramePr>
              <a:graphicFrameLocks noChangeAspect="1"/>
            </p:cNvGraphicFramePr>
            <p:nvPr>
              <p:extLst>
                <p:ext uri="{D42A27DB-BD31-4B8C-83A1-F6EECF244321}">
                  <p14:modId xmlns:p14="http://schemas.microsoft.com/office/powerpoint/2010/main" val="518847389"/>
                </p:ext>
              </p:extLst>
            </p:nvPr>
          </p:nvGraphicFramePr>
          <p:xfrm>
            <a:off x="624" y="864"/>
            <a:ext cx="3994" cy="2541"/>
          </p:xfrm>
          <a:graphic>
            <a:graphicData uri="http://schemas.openxmlformats.org/presentationml/2006/ole">
              <mc:AlternateContent xmlns:mc="http://schemas.openxmlformats.org/markup-compatibility/2006">
                <mc:Choice xmlns:v="urn:schemas-microsoft-com:vml" Requires="v">
                  <p:oleObj spid="_x0000_s2051" name="Chart" r:id="rId3" imgW="8219969" imgH="5867276" progId="MSGraph.Chart.8">
                    <p:embed followColorScheme="textAndBackground"/>
                  </p:oleObj>
                </mc:Choice>
                <mc:Fallback>
                  <p:oleObj name="Chart" r:id="rId3" imgW="8219969" imgH="5867276" progId="MSGraph.Chart.8">
                    <p:embed followColorScheme="textAndBackground"/>
                    <p:pic>
                      <p:nvPicPr>
                        <p:cNvPr id="293902" name="Object 1038"/>
                        <p:cNvPicPr preferRelativeResize="0">
                          <a:picLocks noChangeAspect="1" noChangeArrowheads="1"/>
                        </p:cNvPicPr>
                        <p:nvPr/>
                      </p:nvPicPr>
                      <p:blipFill>
                        <a:blip r:embed="rId4"/>
                        <a:srcRect/>
                        <a:stretch>
                          <a:fillRect/>
                        </a:stretch>
                      </p:blipFill>
                      <p:spPr bwMode="auto">
                        <a:xfrm>
                          <a:off x="624" y="864"/>
                          <a:ext cx="3994" cy="2541"/>
                        </a:xfrm>
                        <a:prstGeom prst="rect">
                          <a:avLst/>
                        </a:prstGeom>
                        <a:solidFill>
                          <a:schemeClr val="bg1"/>
                        </a:solidFill>
                        <a:ln w="9525">
                          <a:solidFill>
                            <a:schemeClr val="tx1"/>
                          </a:solidFill>
                          <a:miter lim="800000"/>
                          <a:headEnd/>
                          <a:tailEnd/>
                        </a:ln>
                        <a:effectLst/>
                        <a:extLst/>
                      </p:spPr>
                    </p:pic>
                  </p:oleObj>
                </mc:Fallback>
              </mc:AlternateContent>
            </a:graphicData>
          </a:graphic>
        </p:graphicFrame>
        <p:sp>
          <p:nvSpPr>
            <p:cNvPr id="9" name="Oval 1039">
              <a:extLst>
                <a:ext uri="{FF2B5EF4-FFF2-40B4-BE49-F238E27FC236}">
                  <a16:creationId xmlns:a16="http://schemas.microsoft.com/office/drawing/2014/main" id="{5DC7CE95-B3A9-463C-88F7-358EA9CED076}"/>
                </a:ext>
              </a:extLst>
            </p:cNvPr>
            <p:cNvSpPr>
              <a:spLocks noChangeArrowheads="1"/>
            </p:cNvSpPr>
            <p:nvPr/>
          </p:nvSpPr>
          <p:spPr bwMode="auto">
            <a:xfrm>
              <a:off x="2256" y="1632"/>
              <a:ext cx="1008" cy="1056"/>
            </a:xfrm>
            <a:prstGeom prst="ellipse">
              <a:avLst/>
            </a:prstGeom>
            <a:solidFill>
              <a:schemeClr val="bg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spcBef>
                  <a:spcPct val="0"/>
                </a:spcBef>
                <a:buSzTx/>
              </a:pPr>
              <a:endParaRPr lang="en-US" altLang="en-US" sz="1800" dirty="0">
                <a:solidFill>
                  <a:schemeClr val="bg1"/>
                </a:solidFill>
              </a:endParaRPr>
            </a:p>
            <a:p>
              <a:pPr algn="ctr">
                <a:spcBef>
                  <a:spcPct val="0"/>
                </a:spcBef>
                <a:buSzTx/>
              </a:pPr>
              <a:endParaRPr lang="en-US" altLang="en-US" sz="1800" dirty="0">
                <a:solidFill>
                  <a:schemeClr val="bg1"/>
                </a:solidFill>
              </a:endParaRPr>
            </a:p>
            <a:p>
              <a:pPr algn="ctr">
                <a:spcBef>
                  <a:spcPct val="0"/>
                </a:spcBef>
                <a:buSzTx/>
              </a:pPr>
              <a:endParaRPr lang="en-US" altLang="en-US" sz="1800" dirty="0">
                <a:solidFill>
                  <a:schemeClr val="bg1"/>
                </a:solidFill>
              </a:endParaRPr>
            </a:p>
          </p:txBody>
        </p:sp>
        <p:sp>
          <p:nvSpPr>
            <p:cNvPr id="10" name="Text Box 1040">
              <a:extLst>
                <a:ext uri="{FF2B5EF4-FFF2-40B4-BE49-F238E27FC236}">
                  <a16:creationId xmlns:a16="http://schemas.microsoft.com/office/drawing/2014/main" id="{3B969D1B-1475-4414-B51B-CA57D8F41AF0}"/>
                </a:ext>
              </a:extLst>
            </p:cNvPr>
            <p:cNvSpPr txBox="1">
              <a:spLocks noChangeArrowheads="1"/>
            </p:cNvSpPr>
            <p:nvPr/>
          </p:nvSpPr>
          <p:spPr bwMode="auto">
            <a:xfrm>
              <a:off x="2256" y="1913"/>
              <a:ext cx="960" cy="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buSzTx/>
              </a:pPr>
              <a:r>
                <a:rPr lang="en-US" altLang="en-US" sz="1600" dirty="0"/>
                <a:t>Financial Exploitation</a:t>
              </a:r>
            </a:p>
          </p:txBody>
        </p:sp>
      </p:grpSp>
    </p:spTree>
    <p:extLst>
      <p:ext uri="{BB962C8B-B14F-4D97-AF65-F5344CB8AC3E}">
        <p14:creationId xmlns:p14="http://schemas.microsoft.com/office/powerpoint/2010/main" val="38713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0335-387F-4714-A657-1C4A15545565}"/>
              </a:ext>
            </a:extLst>
          </p:cNvPr>
          <p:cNvSpPr>
            <a:spLocks noGrp="1"/>
          </p:cNvSpPr>
          <p:nvPr>
            <p:ph type="title"/>
          </p:nvPr>
        </p:nvSpPr>
        <p:spPr/>
        <p:txBody>
          <a:bodyPr/>
          <a:lstStyle/>
          <a:p>
            <a:r>
              <a:rPr lang="en-US" dirty="0"/>
              <a:t>Legal Definitions</a:t>
            </a:r>
          </a:p>
        </p:txBody>
      </p:sp>
      <p:sp>
        <p:nvSpPr>
          <p:cNvPr id="3" name="Text Placeholder 2">
            <a:extLst>
              <a:ext uri="{FF2B5EF4-FFF2-40B4-BE49-F238E27FC236}">
                <a16:creationId xmlns:a16="http://schemas.microsoft.com/office/drawing/2014/main" id="{75BE5AFF-2768-4740-9E33-ECA0FD5B6EE2}"/>
              </a:ext>
            </a:extLst>
          </p:cNvPr>
          <p:cNvSpPr>
            <a:spLocks noGrp="1"/>
          </p:cNvSpPr>
          <p:nvPr>
            <p:ph type="body" idx="1"/>
          </p:nvPr>
        </p:nvSpPr>
        <p:spPr>
          <a:xfrm>
            <a:off x="243101" y="939247"/>
            <a:ext cx="8488017" cy="3717233"/>
          </a:xfrm>
        </p:spPr>
        <p:txBody>
          <a:bodyPr/>
          <a:lstStyle/>
          <a:p>
            <a:r>
              <a:rPr lang="en-US" sz="1800" dirty="0">
                <a:latin typeface="Verdana" panose="020B0604030504040204" pitchFamily="34" charset="0"/>
                <a:ea typeface="Verdana" panose="020B0604030504040204" pitchFamily="34" charset="0"/>
                <a:cs typeface="Calibri"/>
                <a:sym typeface="Calibri"/>
              </a:rPr>
              <a:t>“Undue influence” means excessive persuasion that causes another person to act or refrain from acting by overcoming that person’s free will and results in inequity. </a:t>
            </a:r>
            <a:r>
              <a:rPr lang="en-US" sz="1400" i="1" dirty="0">
                <a:latin typeface="Verdana" panose="020B0604030504040204" pitchFamily="34" charset="0"/>
                <a:ea typeface="Verdana" panose="020B0604030504040204" pitchFamily="34" charset="0"/>
                <a:cs typeface="Calibri"/>
                <a:sym typeface="Calibri"/>
              </a:rPr>
              <a:t>(</a:t>
            </a:r>
            <a:r>
              <a:rPr lang="en-US" sz="1400" i="1" dirty="0">
                <a:latin typeface="Verdana" panose="020B0604030504040204" pitchFamily="34" charset="0"/>
                <a:ea typeface="Verdana" panose="020B0604030504040204" pitchFamily="34" charset="0"/>
              </a:rPr>
              <a:t>Welfare &amp; Institutions Code </a:t>
            </a:r>
            <a:r>
              <a:rPr lang="en-US" sz="1400" dirty="0"/>
              <a:t>§15610.70</a:t>
            </a:r>
            <a:r>
              <a:rPr lang="en-US" sz="1400" i="1" dirty="0">
                <a:latin typeface="Verdana" panose="020B0604030504040204" pitchFamily="34" charset="0"/>
                <a:ea typeface="Verdana" panose="020B0604030504040204" pitchFamily="34" charset="0"/>
              </a:rPr>
              <a:t>)</a:t>
            </a:r>
          </a:p>
          <a:p>
            <a:endParaRPr lang="en-US" sz="1800" dirty="0">
              <a:latin typeface="Verdana" panose="020B0604030504040204" pitchFamily="34" charset="0"/>
              <a:ea typeface="Verdana" panose="020B0604030504040204" pitchFamily="34" charset="0"/>
            </a:endParaRPr>
          </a:p>
          <a:p>
            <a:r>
              <a:rPr lang="en-US" sz="1800" dirty="0">
                <a:latin typeface="Verdana" panose="020B0604030504040204" pitchFamily="34" charset="0"/>
                <a:ea typeface="Verdana" panose="020B0604030504040204" pitchFamily="34" charset="0"/>
              </a:rPr>
              <a:t>Probate Code </a:t>
            </a:r>
            <a:r>
              <a:rPr lang="en-US" sz="1800" dirty="0"/>
              <a:t>§86 </a:t>
            </a:r>
            <a:r>
              <a:rPr lang="en-US" sz="1800" u="none" dirty="0">
                <a:latin typeface="Verdana" panose="020B0604030504040204" pitchFamily="34" charset="0"/>
                <a:ea typeface="Verdana" panose="020B0604030504040204" pitchFamily="34" charset="0"/>
              </a:rPr>
              <a:t>defines undue influence for </a:t>
            </a:r>
            <a:r>
              <a:rPr lang="en-US" sz="1800" b="1" u="none" dirty="0">
                <a:latin typeface="Verdana" panose="020B0604030504040204" pitchFamily="34" charset="0"/>
                <a:ea typeface="Verdana" panose="020B0604030504040204" pitchFamily="34" charset="0"/>
              </a:rPr>
              <a:t>all probate actions </a:t>
            </a:r>
            <a:r>
              <a:rPr lang="en-US" sz="1800" u="none" dirty="0">
                <a:latin typeface="Verdana" panose="020B0604030504040204" pitchFamily="34" charset="0"/>
                <a:ea typeface="Verdana" panose="020B0604030504040204" pitchFamily="34" charset="0"/>
              </a:rPr>
              <a:t>as having “</a:t>
            </a:r>
            <a:r>
              <a:rPr lang="en-US" sz="1800" dirty="0">
                <a:latin typeface="Verdana" panose="020B0604030504040204" pitchFamily="34" charset="0"/>
                <a:ea typeface="Verdana" panose="020B0604030504040204" pitchFamily="34" charset="0"/>
              </a:rPr>
              <a:t>the same meaning as defined in </a:t>
            </a:r>
            <a:r>
              <a:rPr lang="en-US" sz="1800" u="none" dirty="0">
                <a:latin typeface="Verdana" panose="020B0604030504040204" pitchFamily="34" charset="0"/>
                <a:ea typeface="Verdana" panose="020B0604030504040204" pitchFamily="34" charset="0"/>
                <a:hlinkClick r:id="rId2" tooltip="Section 15610.70 of the Welfare and Institutions Code"/>
              </a:rPr>
              <a:t>Section 15610.70 of the Welfare and Institutions Code</a:t>
            </a:r>
            <a:r>
              <a:rPr lang="en-US" sz="1800" u="none" dirty="0">
                <a:latin typeface="Verdana" panose="020B0604030504040204" pitchFamily="34" charset="0"/>
                <a:ea typeface="Verdana" panose="020B0604030504040204" pitchFamily="34" charset="0"/>
              </a:rPr>
              <a:t>.”</a:t>
            </a:r>
          </a:p>
          <a:p>
            <a:pPr lvl="1"/>
            <a:r>
              <a:rPr lang="en-US" u="none" dirty="0">
                <a:latin typeface="Verdana" panose="020B0604030504040204" pitchFamily="34" charset="0"/>
                <a:ea typeface="Verdana" panose="020B0604030504040204" pitchFamily="34" charset="0"/>
              </a:rPr>
              <a:t>Probate Code </a:t>
            </a:r>
            <a:r>
              <a:rPr lang="en-US" dirty="0"/>
              <a:t>§</a:t>
            </a:r>
            <a:r>
              <a:rPr lang="en-US" u="none" dirty="0">
                <a:latin typeface="Verdana" panose="020B0604030504040204" pitchFamily="34" charset="0"/>
                <a:ea typeface="Verdana" panose="020B0604030504040204" pitchFamily="34" charset="0"/>
              </a:rPr>
              <a:t>1801 authorizes creation of conservatorship when there is substantial inability to resist fraud or undue influence and all less restrictive options have been explored. </a:t>
            </a:r>
          </a:p>
          <a:p>
            <a:endParaRPr lang="en-US" sz="1800" dirty="0">
              <a:latin typeface="Verdana" panose="020B0604030504040204" pitchFamily="34" charset="0"/>
              <a:ea typeface="Verdana" panose="020B0604030504040204" pitchFamily="34" charset="0"/>
            </a:endParaRPr>
          </a:p>
          <a:p>
            <a:r>
              <a:rPr lang="en-US" sz="1800" dirty="0">
                <a:latin typeface="Verdana" panose="020B0604030504040204" pitchFamily="34" charset="0"/>
                <a:ea typeface="Verdana" panose="020B0604030504040204" pitchFamily="34" charset="0"/>
              </a:rPr>
              <a:t>Same definition as for </a:t>
            </a:r>
            <a:r>
              <a:rPr lang="en-US" sz="1800" b="0" i="0" u="none" strike="noStrike" cap="none" dirty="0">
                <a:solidFill>
                  <a:schemeClr val="dk1"/>
                </a:solidFill>
                <a:effectLst/>
                <a:latin typeface="Verdana" panose="020B0604030504040204" pitchFamily="34" charset="0"/>
                <a:ea typeface="Verdana" panose="020B0604030504040204" pitchFamily="34" charset="0"/>
                <a:cs typeface="Calibri"/>
                <a:sym typeface="Calibri"/>
              </a:rPr>
              <a:t>APS Standards for Consistency in Determining Findings Matrix</a:t>
            </a:r>
            <a:endParaRPr lang="en-US" sz="1800" u="none" dirty="0">
              <a:latin typeface="Verdana" panose="020B0604030504040204" pitchFamily="34" charset="0"/>
              <a:ea typeface="Verdana" panose="020B0604030504040204" pitchFamily="34" charset="0"/>
            </a:endParaRPr>
          </a:p>
          <a:p>
            <a:endParaRPr lang="en-US" dirty="0"/>
          </a:p>
        </p:txBody>
      </p:sp>
    </p:spTree>
    <p:extLst>
      <p:ext uri="{BB962C8B-B14F-4D97-AF65-F5344CB8AC3E}">
        <p14:creationId xmlns:p14="http://schemas.microsoft.com/office/powerpoint/2010/main" val="1201933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5878D-4A83-487A-9716-FAE1ED39C624}"/>
              </a:ext>
            </a:extLst>
          </p:cNvPr>
          <p:cNvSpPr>
            <a:spLocks noGrp="1"/>
          </p:cNvSpPr>
          <p:nvPr>
            <p:ph type="title"/>
          </p:nvPr>
        </p:nvSpPr>
        <p:spPr/>
        <p:txBody>
          <a:bodyPr/>
          <a:lstStyle/>
          <a:p>
            <a:r>
              <a:rPr lang="en-US" dirty="0"/>
              <a:t>Those Harmed by Undue Influence</a:t>
            </a:r>
          </a:p>
        </p:txBody>
      </p:sp>
      <p:sp>
        <p:nvSpPr>
          <p:cNvPr id="3" name="Text Placeholder 2">
            <a:extLst>
              <a:ext uri="{FF2B5EF4-FFF2-40B4-BE49-F238E27FC236}">
                <a16:creationId xmlns:a16="http://schemas.microsoft.com/office/drawing/2014/main" id="{831AA99F-3FA8-4B21-8E80-73119739749B}"/>
              </a:ext>
            </a:extLst>
          </p:cNvPr>
          <p:cNvSpPr>
            <a:spLocks noGrp="1"/>
          </p:cNvSpPr>
          <p:nvPr>
            <p:ph type="body" idx="1"/>
          </p:nvPr>
        </p:nvSpPr>
        <p:spPr/>
        <p:txBody>
          <a:bodyPr/>
          <a:lstStyle/>
          <a:p>
            <a:pPr marL="101600" indent="0">
              <a:buNone/>
            </a:pPr>
            <a:r>
              <a:rPr lang="en-US" sz="2000" b="1" dirty="0"/>
              <a:t>True or False?</a:t>
            </a:r>
          </a:p>
          <a:p>
            <a:endParaRPr lang="en-US" dirty="0"/>
          </a:p>
          <a:p>
            <a:pPr marL="101600" indent="0">
              <a:buNone/>
            </a:pPr>
            <a:r>
              <a:rPr lang="en-US" sz="1800" dirty="0"/>
              <a:t>All victims of undue influence have diminished decision-making ability</a:t>
            </a:r>
          </a:p>
          <a:p>
            <a:endParaRPr lang="en-US" dirty="0"/>
          </a:p>
        </p:txBody>
      </p:sp>
      <p:pic>
        <p:nvPicPr>
          <p:cNvPr id="6" name="Picture 5">
            <a:extLst>
              <a:ext uri="{FF2B5EF4-FFF2-40B4-BE49-F238E27FC236}">
                <a16:creationId xmlns:a16="http://schemas.microsoft.com/office/drawing/2014/main" id="{06E49155-88D4-4FAF-9C20-EF13EA2DAB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65775" y="2321813"/>
            <a:ext cx="3635749" cy="2423833"/>
          </a:xfrm>
          <a:prstGeom prst="rect">
            <a:avLst/>
          </a:prstGeom>
        </p:spPr>
      </p:pic>
    </p:spTree>
    <p:extLst>
      <p:ext uri="{BB962C8B-B14F-4D97-AF65-F5344CB8AC3E}">
        <p14:creationId xmlns:p14="http://schemas.microsoft.com/office/powerpoint/2010/main" val="127268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87322-17CB-49CE-9249-BEA3B3E33B9D}"/>
              </a:ext>
            </a:extLst>
          </p:cNvPr>
          <p:cNvSpPr>
            <a:spLocks noGrp="1"/>
          </p:cNvSpPr>
          <p:nvPr>
            <p:ph type="title"/>
          </p:nvPr>
        </p:nvSpPr>
        <p:spPr/>
        <p:txBody>
          <a:bodyPr/>
          <a:lstStyle/>
          <a:p>
            <a:r>
              <a:rPr lang="en-US" dirty="0"/>
              <a:t>Decision-Making Ability and Undue Influence</a:t>
            </a:r>
          </a:p>
        </p:txBody>
      </p:sp>
      <p:sp>
        <p:nvSpPr>
          <p:cNvPr id="3" name="Text Placeholder 2">
            <a:extLst>
              <a:ext uri="{FF2B5EF4-FFF2-40B4-BE49-F238E27FC236}">
                <a16:creationId xmlns:a16="http://schemas.microsoft.com/office/drawing/2014/main" id="{C59D8986-17A0-4D1F-A4B5-C5177526008E}"/>
              </a:ext>
            </a:extLst>
          </p:cNvPr>
          <p:cNvSpPr>
            <a:spLocks noGrp="1"/>
          </p:cNvSpPr>
          <p:nvPr>
            <p:ph type="body" idx="1"/>
          </p:nvPr>
        </p:nvSpPr>
        <p:spPr/>
        <p:txBody>
          <a:bodyPr/>
          <a:lstStyle/>
          <a:p>
            <a:r>
              <a:rPr lang="en-US" sz="2000" b="1" dirty="0"/>
              <a:t>Under the right circumstances anyone can be victimized by undue influence</a:t>
            </a:r>
          </a:p>
          <a:p>
            <a:pPr lvl="1"/>
            <a:r>
              <a:rPr lang="en-US" sz="1800" dirty="0"/>
              <a:t>Those with full decision-making ability</a:t>
            </a:r>
          </a:p>
          <a:p>
            <a:pPr lvl="1"/>
            <a:r>
              <a:rPr lang="en-US" sz="1800" dirty="0"/>
              <a:t>Those with diminished decision-making ability </a:t>
            </a:r>
          </a:p>
          <a:p>
            <a:pPr lvl="1"/>
            <a:r>
              <a:rPr lang="en-US" sz="1800" dirty="0"/>
              <a:t>Those with some decision-making ability </a:t>
            </a:r>
          </a:p>
          <a:p>
            <a:pPr lvl="1"/>
            <a:endParaRPr lang="en-US" sz="1800" dirty="0"/>
          </a:p>
          <a:p>
            <a:r>
              <a:rPr lang="en-US" sz="2000" dirty="0"/>
              <a:t>Easier to victimize those with cognitive impairments</a:t>
            </a:r>
          </a:p>
          <a:p>
            <a:pPr lvl="1"/>
            <a:r>
              <a:rPr lang="en-US" sz="1800" dirty="0"/>
              <a:t>Less likely to recognize what is occurring, be able to report, or be believed if attempt to report</a:t>
            </a:r>
          </a:p>
          <a:p>
            <a:pPr lvl="1"/>
            <a:r>
              <a:rPr lang="en-US" sz="1800" dirty="0"/>
              <a:t>Lack of decision-making ability is just one area of vulnerability and not always present in UI situations.</a:t>
            </a:r>
          </a:p>
          <a:p>
            <a:endParaRPr lang="en-US" sz="1800" dirty="0"/>
          </a:p>
          <a:p>
            <a:r>
              <a:rPr lang="en-US" sz="2000" dirty="0"/>
              <a:t>Explore all vulnerabilities</a:t>
            </a:r>
          </a:p>
          <a:p>
            <a:endParaRPr lang="en-US" dirty="0"/>
          </a:p>
        </p:txBody>
      </p:sp>
    </p:spTree>
    <p:extLst>
      <p:ext uri="{BB962C8B-B14F-4D97-AF65-F5344CB8AC3E}">
        <p14:creationId xmlns:p14="http://schemas.microsoft.com/office/powerpoint/2010/main" val="4223349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9D948-22CC-4330-AE7A-10E27DC7A01B}"/>
              </a:ext>
            </a:extLst>
          </p:cNvPr>
          <p:cNvSpPr>
            <a:spLocks noGrp="1"/>
          </p:cNvSpPr>
          <p:nvPr>
            <p:ph type="title"/>
          </p:nvPr>
        </p:nvSpPr>
        <p:spPr>
          <a:xfrm>
            <a:off x="236085" y="155806"/>
            <a:ext cx="8229600" cy="857400"/>
          </a:xfrm>
        </p:spPr>
        <p:txBody>
          <a:bodyPr/>
          <a:lstStyle/>
          <a:p>
            <a:r>
              <a:rPr lang="en-US" dirty="0"/>
              <a:t>Explore What Makes Your Client </a:t>
            </a:r>
            <a:r>
              <a:rPr lang="en-US" dirty="0">
                <a:cs typeface="Times New Roman" panose="02020603050405020304" pitchFamily="18" charset="0"/>
              </a:rPr>
              <a:t>S</a:t>
            </a:r>
            <a:r>
              <a:rPr lang="en-US" dirty="0">
                <a:effectLst/>
                <a:ea typeface="Calibri" panose="020F0502020204030204" pitchFamily="34" charset="0"/>
                <a:cs typeface="Times New Roman" panose="02020603050405020304" pitchFamily="18" charset="0"/>
              </a:rPr>
              <a:t>usceptible/Vulnerable  to Undu</a:t>
            </a:r>
            <a:r>
              <a:rPr lang="en-US" dirty="0">
                <a:ea typeface="Calibri" panose="020F0502020204030204" pitchFamily="34" charset="0"/>
                <a:cs typeface="Times New Roman" panose="02020603050405020304" pitchFamily="18" charset="0"/>
              </a:rPr>
              <a:t>e Influence</a:t>
            </a:r>
            <a:endParaRPr lang="en-US" dirty="0"/>
          </a:p>
        </p:txBody>
      </p:sp>
      <p:sp>
        <p:nvSpPr>
          <p:cNvPr id="3" name="Text Placeholder 2">
            <a:extLst>
              <a:ext uri="{FF2B5EF4-FFF2-40B4-BE49-F238E27FC236}">
                <a16:creationId xmlns:a16="http://schemas.microsoft.com/office/drawing/2014/main" id="{562C67CC-F420-4C0D-98F9-45C619FDD20E}"/>
              </a:ext>
            </a:extLst>
          </p:cNvPr>
          <p:cNvSpPr>
            <a:spLocks noGrp="1"/>
          </p:cNvSpPr>
          <p:nvPr>
            <p:ph type="body" idx="1"/>
          </p:nvPr>
        </p:nvSpPr>
        <p:spPr>
          <a:xfrm>
            <a:off x="377572" y="1182758"/>
            <a:ext cx="5549985" cy="3501537"/>
          </a:xfrm>
        </p:spPr>
        <p:txBody>
          <a:bodyPr/>
          <a:lstStyle/>
          <a:p>
            <a:pPr marL="101600" indent="0">
              <a:buNone/>
            </a:pPr>
            <a:r>
              <a:rPr lang="en-US" sz="1600" dirty="0"/>
              <a:t>What life situations and vulnerabilities may make a client susceptible or vulnerable to undue influence?</a:t>
            </a:r>
          </a:p>
          <a:p>
            <a:endParaRPr lang="en-US" dirty="0"/>
          </a:p>
          <a:p>
            <a:r>
              <a:rPr lang="en-US" dirty="0"/>
              <a:t>Lonely</a:t>
            </a:r>
          </a:p>
          <a:p>
            <a:r>
              <a:rPr lang="en-US" dirty="0"/>
              <a:t>Frightened</a:t>
            </a:r>
          </a:p>
          <a:p>
            <a:r>
              <a:rPr lang="en-US" dirty="0"/>
              <a:t>Naïve, uninformed</a:t>
            </a:r>
          </a:p>
          <a:p>
            <a:r>
              <a:rPr lang="en-US" dirty="0"/>
              <a:t>Dependent</a:t>
            </a:r>
          </a:p>
          <a:p>
            <a:r>
              <a:rPr lang="en-US" dirty="0"/>
              <a:t>Ill or cognitively impaired</a:t>
            </a:r>
          </a:p>
          <a:p>
            <a:r>
              <a:rPr lang="en-US" dirty="0"/>
              <a:t>Fatigued, exhausted</a:t>
            </a:r>
          </a:p>
          <a:p>
            <a:r>
              <a:rPr lang="en-US" dirty="0"/>
              <a:t>Distracted</a:t>
            </a:r>
          </a:p>
        </p:txBody>
      </p:sp>
      <p:sp>
        <p:nvSpPr>
          <p:cNvPr id="4" name="Text Placeholder 2">
            <a:extLst>
              <a:ext uri="{FF2B5EF4-FFF2-40B4-BE49-F238E27FC236}">
                <a16:creationId xmlns:a16="http://schemas.microsoft.com/office/drawing/2014/main" id="{ED964E3D-FD2A-4EAA-A190-1708CDEF85CB}"/>
              </a:ext>
            </a:extLst>
          </p:cNvPr>
          <p:cNvSpPr txBox="1">
            <a:spLocks/>
          </p:cNvSpPr>
          <p:nvPr/>
        </p:nvSpPr>
        <p:spPr>
          <a:xfrm>
            <a:off x="4203032" y="1872567"/>
            <a:ext cx="4262653" cy="305235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5"/>
              </a:buClr>
              <a:buSzPts val="2000"/>
              <a:buFont typeface="Arial"/>
              <a:buChar char="•"/>
              <a:defRPr sz="1600" b="0" i="0" u="none" strike="noStrike" cap="none">
                <a:solidFill>
                  <a:schemeClr val="dk1"/>
                </a:solidFill>
                <a:latin typeface="Verdana"/>
                <a:ea typeface="Verdana"/>
                <a:cs typeface="Verdana"/>
                <a:sym typeface="Verdana"/>
              </a:defRPr>
            </a:lvl1pPr>
            <a:lvl2pPr marL="914400" marR="0" lvl="1" indent="-317500" algn="l" rtl="0">
              <a:lnSpc>
                <a:spcPct val="100000"/>
              </a:lnSpc>
              <a:spcBef>
                <a:spcPts val="0"/>
              </a:spcBef>
              <a:spcAft>
                <a:spcPts val="0"/>
              </a:spcAft>
              <a:buClr>
                <a:schemeClr val="accent5"/>
              </a:buClr>
              <a:buSzPts val="1400"/>
              <a:buFont typeface="Courier New"/>
              <a:buChar char="o"/>
              <a:defRPr sz="1600" b="0" i="0" u="none" strike="noStrike" cap="none">
                <a:solidFill>
                  <a:schemeClr val="dk1"/>
                </a:solidFill>
                <a:latin typeface="Verdana"/>
                <a:ea typeface="Verdana"/>
                <a:cs typeface="Verdana"/>
                <a:sym typeface="Verdana"/>
              </a:defRPr>
            </a:lvl2pPr>
            <a:lvl3pPr marL="1371600" marR="0" lvl="2" indent="-317500" algn="l" rtl="0">
              <a:lnSpc>
                <a:spcPct val="100000"/>
              </a:lnSpc>
              <a:spcBef>
                <a:spcPts val="0"/>
              </a:spcBef>
              <a:spcAft>
                <a:spcPts val="0"/>
              </a:spcAft>
              <a:buClr>
                <a:schemeClr val="accent5"/>
              </a:buClr>
              <a:buSzPts val="1400"/>
              <a:buFont typeface="Arial"/>
              <a:buChar char="•"/>
              <a:defRPr sz="1600" b="0" i="0" u="none" strike="noStrike" cap="none">
                <a:solidFill>
                  <a:schemeClr val="dk1"/>
                </a:solidFill>
                <a:latin typeface="Verdana"/>
                <a:ea typeface="Verdana"/>
                <a:cs typeface="Verdana"/>
                <a:sym typeface="Verdana"/>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US" dirty="0"/>
              <a:t>Adverse life conditions (e.g. grief, trauma)</a:t>
            </a:r>
          </a:p>
          <a:p>
            <a:r>
              <a:rPr lang="en-US" dirty="0"/>
              <a:t>Inexperience handling financial matters</a:t>
            </a:r>
          </a:p>
          <a:p>
            <a:r>
              <a:rPr lang="en-US" dirty="0"/>
              <a:t>Lacking developmental ability to read or write and/or limited education</a:t>
            </a:r>
          </a:p>
        </p:txBody>
      </p:sp>
    </p:spTree>
    <p:extLst>
      <p:ext uri="{BB962C8B-B14F-4D97-AF65-F5344CB8AC3E}">
        <p14:creationId xmlns:p14="http://schemas.microsoft.com/office/powerpoint/2010/main" val="257859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8"/>
          <p:cNvSpPr txBox="1">
            <a:spLocks noGrp="1"/>
          </p:cNvSpPr>
          <p:nvPr>
            <p:ph type="title"/>
          </p:nvPr>
        </p:nvSpPr>
        <p:spPr>
          <a:xfrm>
            <a:off x="439584" y="881497"/>
            <a:ext cx="5498335" cy="857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45054"/>
              </a:buClr>
              <a:buSzPts val="2600"/>
              <a:buFont typeface="Trebuchet MS"/>
              <a:buNone/>
            </a:pPr>
            <a:r>
              <a:rPr lang="en-US" dirty="0"/>
              <a:t>About the Academy &amp; APSWI</a:t>
            </a:r>
            <a:endParaRPr dirty="0"/>
          </a:p>
        </p:txBody>
      </p:sp>
      <p:sp>
        <p:nvSpPr>
          <p:cNvPr id="203" name="Google Shape;203;p38"/>
          <p:cNvSpPr txBox="1">
            <a:spLocks noGrp="1"/>
          </p:cNvSpPr>
          <p:nvPr>
            <p:ph type="body" idx="1"/>
          </p:nvPr>
        </p:nvSpPr>
        <p:spPr>
          <a:xfrm>
            <a:off x="419392" y="1550574"/>
            <a:ext cx="5498336" cy="2164931"/>
          </a:xfrm>
          <a:prstGeom prst="rect">
            <a:avLst/>
          </a:prstGeom>
          <a:noFill/>
          <a:ln>
            <a:noFill/>
          </a:ln>
        </p:spPr>
        <p:txBody>
          <a:bodyPr spcFirstLastPara="1" wrap="square" lIns="91425" tIns="45700" rIns="91425" bIns="45700" anchor="t" anchorCtr="0">
            <a:noAutofit/>
          </a:bodyPr>
          <a:lstStyle/>
          <a:p>
            <a:pPr marL="0" lvl="0" indent="0" algn="l" rtl="0">
              <a:lnSpc>
                <a:spcPct val="135000"/>
              </a:lnSpc>
              <a:spcBef>
                <a:spcPts val="0"/>
              </a:spcBef>
              <a:spcAft>
                <a:spcPts val="0"/>
              </a:spcAft>
              <a:buClr>
                <a:schemeClr val="accent5"/>
              </a:buClr>
              <a:buSzPts val="1200"/>
              <a:buNone/>
            </a:pPr>
            <a:r>
              <a:rPr lang="en-US" dirty="0"/>
              <a:t>The Academy is a project of San Diego State School of Social Work. Serving over 20,000 health and human services professionals annually, the Academy’s mission is to provide exceptional workforce development and learning experiences for the transformation of individuals, organizations and communities.</a:t>
            </a:r>
            <a:endParaRPr dirty="0"/>
          </a:p>
          <a:p>
            <a:pPr marL="0" lvl="0" indent="0" algn="l" rtl="0">
              <a:lnSpc>
                <a:spcPct val="135000"/>
              </a:lnSpc>
              <a:spcBef>
                <a:spcPts val="1200"/>
              </a:spcBef>
              <a:spcAft>
                <a:spcPts val="1200"/>
              </a:spcAft>
              <a:buClr>
                <a:schemeClr val="accent5"/>
              </a:buClr>
              <a:buSzPts val="1200"/>
              <a:buNone/>
            </a:pPr>
            <a:r>
              <a:rPr lang="en-US" dirty="0"/>
              <a:t>APSWI, or Adult Protective Services Workforce Innovations, is a training program of the Academy that provides innovative workforce development to APS professionals and their partners.</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D53B3-8A07-4C6F-9F90-03287F8AE246}"/>
              </a:ext>
            </a:extLst>
          </p:cNvPr>
          <p:cNvSpPr>
            <a:spLocks noGrp="1"/>
          </p:cNvSpPr>
          <p:nvPr>
            <p:ph type="title"/>
          </p:nvPr>
        </p:nvSpPr>
        <p:spPr/>
        <p:txBody>
          <a:bodyPr/>
          <a:lstStyle/>
          <a:p>
            <a:r>
              <a:rPr lang="en-US" dirty="0"/>
              <a:t>Class Discussion</a:t>
            </a:r>
          </a:p>
        </p:txBody>
      </p:sp>
      <p:sp>
        <p:nvSpPr>
          <p:cNvPr id="3" name="Text Placeholder 2">
            <a:extLst>
              <a:ext uri="{FF2B5EF4-FFF2-40B4-BE49-F238E27FC236}">
                <a16:creationId xmlns:a16="http://schemas.microsoft.com/office/drawing/2014/main" id="{795C1033-E1F0-4C3A-AC61-08C68738C6A9}"/>
              </a:ext>
            </a:extLst>
          </p:cNvPr>
          <p:cNvSpPr>
            <a:spLocks noGrp="1"/>
          </p:cNvSpPr>
          <p:nvPr>
            <p:ph type="body" idx="1"/>
          </p:nvPr>
        </p:nvSpPr>
        <p:spPr/>
        <p:txBody>
          <a:bodyPr/>
          <a:lstStyle/>
          <a:p>
            <a:r>
              <a:rPr lang="en-US" sz="1600" dirty="0"/>
              <a:t>Think about the Case Study of Sam and Larry, what made Sam vulnerable/susceptible to undue influence by Larry?</a:t>
            </a:r>
          </a:p>
          <a:p>
            <a:pPr marL="101600" indent="0">
              <a:buNone/>
            </a:pPr>
            <a:endParaRPr lang="en-US" dirty="0"/>
          </a:p>
        </p:txBody>
      </p:sp>
      <p:pic>
        <p:nvPicPr>
          <p:cNvPr id="7" name="Picture 6">
            <a:extLst>
              <a:ext uri="{FF2B5EF4-FFF2-40B4-BE49-F238E27FC236}">
                <a16:creationId xmlns:a16="http://schemas.microsoft.com/office/drawing/2014/main" id="{C12C18D5-5D24-441D-BB9F-BA0A1139AB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54941" y="2376101"/>
            <a:ext cx="3361029" cy="2236240"/>
          </a:xfrm>
          <a:prstGeom prst="rect">
            <a:avLst/>
          </a:prstGeom>
        </p:spPr>
      </p:pic>
    </p:spTree>
    <p:extLst>
      <p:ext uri="{BB962C8B-B14F-4D97-AF65-F5344CB8AC3E}">
        <p14:creationId xmlns:p14="http://schemas.microsoft.com/office/powerpoint/2010/main" val="30094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B324D-6BC3-46D1-B1F2-81079696C6ED}"/>
              </a:ext>
            </a:extLst>
          </p:cNvPr>
          <p:cNvSpPr>
            <a:spLocks noGrp="1"/>
          </p:cNvSpPr>
          <p:nvPr>
            <p:ph type="title"/>
          </p:nvPr>
        </p:nvSpPr>
        <p:spPr/>
        <p:txBody>
          <a:bodyPr/>
          <a:lstStyle/>
          <a:p>
            <a:r>
              <a:rPr lang="en-US" dirty="0"/>
              <a:t>Who are the Perpetrators?</a:t>
            </a:r>
          </a:p>
        </p:txBody>
      </p:sp>
      <p:sp>
        <p:nvSpPr>
          <p:cNvPr id="3" name="Text Placeholder 2">
            <a:extLst>
              <a:ext uri="{FF2B5EF4-FFF2-40B4-BE49-F238E27FC236}">
                <a16:creationId xmlns:a16="http://schemas.microsoft.com/office/drawing/2014/main" id="{84960406-64EE-4B8A-9F1F-837FD15BC6CE}"/>
              </a:ext>
            </a:extLst>
          </p:cNvPr>
          <p:cNvSpPr>
            <a:spLocks noGrp="1"/>
          </p:cNvSpPr>
          <p:nvPr>
            <p:ph type="body" idx="1"/>
          </p:nvPr>
        </p:nvSpPr>
        <p:spPr>
          <a:xfrm>
            <a:off x="333956" y="939247"/>
            <a:ext cx="8531634" cy="3960743"/>
          </a:xfrm>
        </p:spPr>
        <p:txBody>
          <a:bodyPr/>
          <a:lstStyle/>
          <a:p>
            <a:pPr marL="101600" indent="0">
              <a:buNone/>
            </a:pPr>
            <a:r>
              <a:rPr lang="en-US" sz="2000" dirty="0"/>
              <a:t>In your experience who are the perpetrators of undue influence?</a:t>
            </a:r>
          </a:p>
          <a:p>
            <a:pPr>
              <a:buFont typeface="Arial" panose="020B0604020202020204" pitchFamily="34" charset="0"/>
              <a:buChar char="•"/>
            </a:pPr>
            <a:r>
              <a:rPr lang="en-US" sz="1800" dirty="0">
                <a:latin typeface="vendana"/>
              </a:rPr>
              <a:t>Perpetrators may be</a:t>
            </a:r>
          </a:p>
          <a:p>
            <a:pPr lvl="1">
              <a:lnSpc>
                <a:spcPct val="120000"/>
              </a:lnSpc>
              <a:buFont typeface="Arial" panose="020B0604020202020204" pitchFamily="34" charset="0"/>
              <a:buChar char="•"/>
            </a:pPr>
            <a:r>
              <a:rPr lang="en-US" dirty="0">
                <a:latin typeface="vendana"/>
              </a:rPr>
              <a:t>Family</a:t>
            </a:r>
          </a:p>
          <a:p>
            <a:pPr lvl="1">
              <a:lnSpc>
                <a:spcPct val="120000"/>
              </a:lnSpc>
              <a:buFont typeface="Arial" panose="020B0604020202020204" pitchFamily="34" charset="0"/>
              <a:buChar char="•"/>
            </a:pPr>
            <a:r>
              <a:rPr lang="en-US" dirty="0">
                <a:latin typeface="vendana"/>
              </a:rPr>
              <a:t>Friends and neighbors</a:t>
            </a:r>
          </a:p>
          <a:p>
            <a:pPr lvl="1">
              <a:lnSpc>
                <a:spcPct val="120000"/>
              </a:lnSpc>
              <a:buFont typeface="Arial" panose="020B0604020202020204" pitchFamily="34" charset="0"/>
              <a:buChar char="•"/>
            </a:pPr>
            <a:r>
              <a:rPr lang="en-US" dirty="0">
                <a:latin typeface="vendana"/>
              </a:rPr>
              <a:t>Caregivers</a:t>
            </a:r>
          </a:p>
          <a:p>
            <a:pPr lvl="1">
              <a:lnSpc>
                <a:spcPct val="120000"/>
              </a:lnSpc>
              <a:buFont typeface="Arial" panose="020B0604020202020204" pitchFamily="34" charset="0"/>
              <a:buChar char="•"/>
            </a:pPr>
            <a:r>
              <a:rPr lang="en-US" dirty="0">
                <a:latin typeface="vendana"/>
              </a:rPr>
              <a:t>Fiduciaries</a:t>
            </a:r>
          </a:p>
          <a:p>
            <a:pPr lvl="1">
              <a:lnSpc>
                <a:spcPct val="120000"/>
              </a:lnSpc>
              <a:buFont typeface="Arial" panose="020B0604020202020204" pitchFamily="34" charset="0"/>
              <a:buChar char="•"/>
            </a:pPr>
            <a:r>
              <a:rPr lang="en-US" dirty="0">
                <a:latin typeface="vendana"/>
              </a:rPr>
              <a:t>Professionals</a:t>
            </a:r>
          </a:p>
          <a:p>
            <a:pPr lvl="1">
              <a:lnSpc>
                <a:spcPct val="120000"/>
              </a:lnSpc>
              <a:buFont typeface="Arial" panose="020B0604020202020204" pitchFamily="34" charset="0"/>
              <a:buChar char="•"/>
            </a:pPr>
            <a:r>
              <a:rPr lang="en-US" dirty="0">
                <a:latin typeface="vendana"/>
              </a:rPr>
              <a:t>Others</a:t>
            </a:r>
          </a:p>
          <a:p>
            <a:pPr>
              <a:buFont typeface="Arial" panose="020B0604020202020204" pitchFamily="34" charset="0"/>
              <a:buChar char="•"/>
            </a:pPr>
            <a:r>
              <a:rPr lang="en-US" sz="1800" dirty="0">
                <a:latin typeface="vendana"/>
              </a:rPr>
              <a:t>Those able to gain (or have gained)  your client’s trust/confidence</a:t>
            </a:r>
          </a:p>
          <a:p>
            <a:pPr lvl="1">
              <a:buFont typeface="Arial" panose="020B0604020202020204" pitchFamily="34" charset="0"/>
              <a:buChar char="•"/>
            </a:pPr>
            <a:r>
              <a:rPr lang="en-US" dirty="0">
                <a:latin typeface="vendana"/>
              </a:rPr>
              <a:t>Opportunists</a:t>
            </a:r>
          </a:p>
          <a:p>
            <a:pPr lvl="1">
              <a:buFont typeface="Arial" panose="020B0604020202020204" pitchFamily="34" charset="0"/>
              <a:buChar char="•"/>
            </a:pPr>
            <a:r>
              <a:rPr lang="en-US" dirty="0">
                <a:latin typeface="vendana"/>
              </a:rPr>
              <a:t>Predators/career criminals</a:t>
            </a:r>
          </a:p>
          <a:p>
            <a:pPr lvl="1">
              <a:lnSpc>
                <a:spcPct val="120000"/>
              </a:lnSpc>
            </a:pPr>
            <a:endParaRPr lang="en-US" sz="2000" dirty="0">
              <a:latin typeface="vendana"/>
            </a:endParaRPr>
          </a:p>
          <a:p>
            <a:pPr marL="101600" indent="0">
              <a:buNone/>
            </a:pPr>
            <a:endParaRPr lang="en-US" dirty="0"/>
          </a:p>
        </p:txBody>
      </p:sp>
    </p:spTree>
    <p:extLst>
      <p:ext uri="{BB962C8B-B14F-4D97-AF65-F5344CB8AC3E}">
        <p14:creationId xmlns:p14="http://schemas.microsoft.com/office/powerpoint/2010/main" val="328505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6CE0E-8BCE-4089-8CC0-3DC1F4F50E47}"/>
              </a:ext>
            </a:extLst>
          </p:cNvPr>
          <p:cNvSpPr>
            <a:spLocks noGrp="1"/>
          </p:cNvSpPr>
          <p:nvPr>
            <p:ph type="title"/>
          </p:nvPr>
        </p:nvSpPr>
        <p:spPr/>
        <p:txBody>
          <a:bodyPr/>
          <a:lstStyle/>
          <a:p>
            <a:r>
              <a:rPr lang="en-US" dirty="0"/>
              <a:t>Fiduciaries and Professional as Perpetrators</a:t>
            </a:r>
          </a:p>
        </p:txBody>
      </p:sp>
      <p:sp>
        <p:nvSpPr>
          <p:cNvPr id="3" name="Text Placeholder 2">
            <a:extLst>
              <a:ext uri="{FF2B5EF4-FFF2-40B4-BE49-F238E27FC236}">
                <a16:creationId xmlns:a16="http://schemas.microsoft.com/office/drawing/2014/main" id="{76A6C720-41B1-48C5-B55C-0AA4C6560579}"/>
              </a:ext>
            </a:extLst>
          </p:cNvPr>
          <p:cNvSpPr>
            <a:spLocks noGrp="1"/>
          </p:cNvSpPr>
          <p:nvPr>
            <p:ph type="body" idx="1"/>
          </p:nvPr>
        </p:nvSpPr>
        <p:spPr>
          <a:xfrm>
            <a:off x="377573" y="874059"/>
            <a:ext cx="8349568" cy="4000501"/>
          </a:xfrm>
        </p:spPr>
        <p:txBody>
          <a:bodyPr/>
          <a:lstStyle/>
          <a:p>
            <a:pPr marL="0" indent="0">
              <a:buNone/>
            </a:pPr>
            <a:r>
              <a:rPr lang="en-US" sz="2000" dirty="0"/>
              <a:t>Types of fiduciaries and professionals:</a:t>
            </a:r>
          </a:p>
          <a:p>
            <a:pPr marL="342900" indent="-342900"/>
            <a:r>
              <a:rPr lang="en-US" sz="1800" dirty="0"/>
              <a:t>Attorney-in-fact, conservator, trustee</a:t>
            </a:r>
          </a:p>
          <a:p>
            <a:pPr marL="342900" indent="-342900"/>
            <a:r>
              <a:rPr lang="en-US" sz="1800" dirty="0"/>
              <a:t>Financial advisor, doctor, spiritual advisor</a:t>
            </a:r>
          </a:p>
          <a:p>
            <a:pPr marL="0" indent="0">
              <a:buNone/>
            </a:pPr>
            <a:endParaRPr lang="en-US" sz="2000" dirty="0"/>
          </a:p>
          <a:p>
            <a:pPr marL="0" indent="0">
              <a:buNone/>
            </a:pPr>
            <a:r>
              <a:rPr lang="en-US" sz="2000" dirty="0"/>
              <a:t>What is different when the person doing the harm is a professional or a fiduciary?</a:t>
            </a:r>
          </a:p>
          <a:p>
            <a:pPr>
              <a:buFont typeface="Arial" panose="020B0604020202020204" pitchFamily="34" charset="0"/>
              <a:buChar char="•"/>
            </a:pPr>
            <a:r>
              <a:rPr lang="en-US" sz="1800" dirty="0"/>
              <a:t>Relationship of trust</a:t>
            </a:r>
          </a:p>
          <a:p>
            <a:pPr>
              <a:buFont typeface="Arial" panose="020B0604020202020204" pitchFamily="34" charset="0"/>
              <a:buChar char="•"/>
            </a:pPr>
            <a:r>
              <a:rPr lang="en-US" sz="1800" dirty="0"/>
              <a:t>Inherent power imbalance</a:t>
            </a:r>
          </a:p>
          <a:p>
            <a:pPr>
              <a:buFont typeface="Arial" panose="020B0604020202020204" pitchFamily="34" charset="0"/>
              <a:buChar char="•"/>
            </a:pPr>
            <a:r>
              <a:rPr lang="en-US" sz="1800" dirty="0"/>
              <a:t>May be professional codes of conduct for that professional</a:t>
            </a:r>
          </a:p>
          <a:p>
            <a:pPr>
              <a:buFont typeface="Arial" panose="020B0604020202020204" pitchFamily="34" charset="0"/>
              <a:buChar char="•"/>
            </a:pPr>
            <a:r>
              <a:rPr lang="en-US" sz="1800" dirty="0"/>
              <a:t>May be ethical standards for that professional</a:t>
            </a:r>
          </a:p>
          <a:p>
            <a:pPr>
              <a:buFont typeface="Arial" panose="020B0604020202020204" pitchFamily="34" charset="0"/>
              <a:buChar char="•"/>
            </a:pPr>
            <a:r>
              <a:rPr lang="en-US" sz="1800" dirty="0"/>
              <a:t>May be a professional body that oversees the conduct of members</a:t>
            </a:r>
          </a:p>
          <a:p>
            <a:pPr lvl="1"/>
            <a:r>
              <a:rPr lang="en-US" sz="1400" dirty="0"/>
              <a:t>They may have prior cases or may conduct tan investigation of your case</a:t>
            </a:r>
          </a:p>
          <a:p>
            <a:pPr lvl="1"/>
            <a:r>
              <a:rPr lang="en-US" sz="1400" dirty="0"/>
              <a:t>May have restitution funds</a:t>
            </a:r>
          </a:p>
          <a:p>
            <a:endParaRPr lang="en-US" dirty="0"/>
          </a:p>
        </p:txBody>
      </p:sp>
    </p:spTree>
    <p:extLst>
      <p:ext uri="{BB962C8B-B14F-4D97-AF65-F5344CB8AC3E}">
        <p14:creationId xmlns:p14="http://schemas.microsoft.com/office/powerpoint/2010/main" val="140681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90B7F-2A7D-4D2D-8B89-4208188112D1}"/>
              </a:ext>
            </a:extLst>
          </p:cNvPr>
          <p:cNvSpPr>
            <a:spLocks noGrp="1"/>
          </p:cNvSpPr>
          <p:nvPr>
            <p:ph type="title"/>
          </p:nvPr>
        </p:nvSpPr>
        <p:spPr/>
        <p:txBody>
          <a:bodyPr/>
          <a:lstStyle/>
          <a:p>
            <a:r>
              <a:rPr lang="en-US" dirty="0"/>
              <a:t>Establishing that Undue Influence Has Occurred</a:t>
            </a:r>
          </a:p>
        </p:txBody>
      </p:sp>
      <p:sp>
        <p:nvSpPr>
          <p:cNvPr id="3" name="Text Placeholder 2">
            <a:extLst>
              <a:ext uri="{FF2B5EF4-FFF2-40B4-BE49-F238E27FC236}">
                <a16:creationId xmlns:a16="http://schemas.microsoft.com/office/drawing/2014/main" id="{925DCC3E-B7EB-48C8-805F-1E766A0D25B9}"/>
              </a:ext>
            </a:extLst>
          </p:cNvPr>
          <p:cNvSpPr>
            <a:spLocks noGrp="1"/>
          </p:cNvSpPr>
          <p:nvPr>
            <p:ph type="body" idx="1"/>
          </p:nvPr>
        </p:nvSpPr>
        <p:spPr/>
        <p:txBody>
          <a:bodyPr/>
          <a:lstStyle/>
          <a:p>
            <a:pPr marL="101600" indent="0">
              <a:buNone/>
            </a:pPr>
            <a:r>
              <a:rPr lang="en-US" sz="2000" dirty="0">
                <a:latin typeface="Verdana" panose="020B0604030504040204" pitchFamily="34" charset="0"/>
                <a:ea typeface="Verdana" panose="020B0604030504040204" pitchFamily="34" charset="0"/>
              </a:rPr>
              <a:t>Remember, undue influence is: “</a:t>
            </a:r>
            <a:r>
              <a:rPr lang="en-US" sz="2000" b="1" dirty="0">
                <a:latin typeface="Verdana" panose="020B0604030504040204" pitchFamily="34" charset="0"/>
                <a:ea typeface="Verdana" panose="020B0604030504040204" pitchFamily="34" charset="0"/>
              </a:rPr>
              <a:t>E</a:t>
            </a:r>
            <a:r>
              <a:rPr lang="en-US" sz="2000" b="1" i="0" dirty="0">
                <a:latin typeface="Verdana" panose="020B0604030504040204" pitchFamily="34" charset="0"/>
                <a:ea typeface="Verdana" panose="020B0604030504040204" pitchFamily="34" charset="0"/>
              </a:rPr>
              <a:t>xcessive persuasion that causes another person to act or refrain from acting by overcoming that person’s free will and results in inequity.” </a:t>
            </a:r>
            <a:r>
              <a:rPr lang="en-US" sz="1400" dirty="0">
                <a:latin typeface="Verdana" panose="020B0604030504040204" pitchFamily="34" charset="0"/>
                <a:ea typeface="Verdana" panose="020B0604030504040204" pitchFamily="34" charset="0"/>
              </a:rPr>
              <a:t>(Welfare &amp; Institutions Code §15610.70)</a:t>
            </a:r>
          </a:p>
          <a:p>
            <a:pPr marL="0" indent="0" algn="ctr">
              <a:buNone/>
            </a:pPr>
            <a:endParaRPr lang="en-US" sz="2400" dirty="0">
              <a:latin typeface="+mj-lt"/>
            </a:endParaRPr>
          </a:p>
          <a:p>
            <a:pPr marL="285750" indent="-285750" algn="just">
              <a:lnSpc>
                <a:spcPct val="107000"/>
              </a:lnSpc>
              <a:spcAft>
                <a:spcPts val="800"/>
              </a:spcAft>
            </a:pPr>
            <a:r>
              <a:rPr lang="en-US" sz="1800" kern="100" dirty="0">
                <a:effectLst/>
                <a:latin typeface="Verdana" panose="020B0604030504040204" pitchFamily="34" charset="0"/>
                <a:ea typeface="Verdana" panose="020B0604030504040204" pitchFamily="34" charset="0"/>
                <a:cs typeface="Times New Roman" panose="02020603050405020304" pitchFamily="18" charset="0"/>
              </a:rPr>
              <a:t>What kind of evidence or information do you think is needed to show that undue influence has occurred?</a:t>
            </a:r>
          </a:p>
          <a:p>
            <a:endParaRPr lang="en-US" dirty="0"/>
          </a:p>
        </p:txBody>
      </p:sp>
    </p:spTree>
    <p:extLst>
      <p:ext uri="{BB962C8B-B14F-4D97-AF65-F5344CB8AC3E}">
        <p14:creationId xmlns:p14="http://schemas.microsoft.com/office/powerpoint/2010/main" val="1812994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CE97C-1A64-4148-A7CA-603A73E286FB}"/>
              </a:ext>
            </a:extLst>
          </p:cNvPr>
          <p:cNvSpPr>
            <a:spLocks noGrp="1"/>
          </p:cNvSpPr>
          <p:nvPr>
            <p:ph type="title"/>
          </p:nvPr>
        </p:nvSpPr>
        <p:spPr/>
        <p:txBody>
          <a:bodyPr/>
          <a:lstStyle/>
          <a:p>
            <a:r>
              <a:rPr lang="en-US" dirty="0"/>
              <a:t>California Undue Influence Law</a:t>
            </a:r>
          </a:p>
        </p:txBody>
      </p:sp>
      <p:sp>
        <p:nvSpPr>
          <p:cNvPr id="3" name="Text Placeholder 2">
            <a:extLst>
              <a:ext uri="{FF2B5EF4-FFF2-40B4-BE49-F238E27FC236}">
                <a16:creationId xmlns:a16="http://schemas.microsoft.com/office/drawing/2014/main" id="{F7560121-D698-4FF8-B295-49C823E8A191}"/>
              </a:ext>
            </a:extLst>
          </p:cNvPr>
          <p:cNvSpPr>
            <a:spLocks noGrp="1"/>
          </p:cNvSpPr>
          <p:nvPr>
            <p:ph type="body" idx="1"/>
          </p:nvPr>
        </p:nvSpPr>
        <p:spPr>
          <a:xfrm>
            <a:off x="168850" y="939247"/>
            <a:ext cx="8488017" cy="3717233"/>
          </a:xfrm>
        </p:spPr>
        <p:txBody>
          <a:bodyPr/>
          <a:lstStyle/>
          <a:p>
            <a:pPr lvl="0"/>
            <a:r>
              <a:rPr lang="en-US" sz="2000" dirty="0">
                <a:solidFill>
                  <a:schemeClr val="tx1"/>
                </a:solidFill>
                <a:cs typeface="Calibri" panose="020F0502020204030204" pitchFamily="34" charset="0"/>
              </a:rPr>
              <a:t>In determining whether a result was produced by undue influence, </a:t>
            </a:r>
            <a:r>
              <a:rPr lang="en-US" sz="2000" b="1" dirty="0">
                <a:solidFill>
                  <a:schemeClr val="tx1"/>
                </a:solidFill>
                <a:cs typeface="Calibri" panose="020F0502020204030204" pitchFamily="34" charset="0"/>
              </a:rPr>
              <a:t>all of the following shall be considered:</a:t>
            </a:r>
          </a:p>
          <a:p>
            <a:pPr lvl="1">
              <a:buFont typeface="Courier New" panose="02070309020205020404" pitchFamily="49" charset="0"/>
              <a:buChar char="o"/>
            </a:pPr>
            <a:r>
              <a:rPr lang="en-US" sz="1800" dirty="0">
                <a:solidFill>
                  <a:schemeClr val="tx1"/>
                </a:solidFill>
                <a:cs typeface="Calibri" panose="020F0502020204030204" pitchFamily="34" charset="0"/>
              </a:rPr>
              <a:t>Victim’s vulnerability to undue influence</a:t>
            </a:r>
          </a:p>
          <a:p>
            <a:pPr lvl="1"/>
            <a:r>
              <a:rPr lang="en-US" sz="1800" dirty="0">
                <a:solidFill>
                  <a:schemeClr val="tx1"/>
                </a:solidFill>
                <a:cs typeface="Calibri" panose="020F0502020204030204" pitchFamily="34" charset="0"/>
              </a:rPr>
              <a:t>Influencer’s apparent authority (e.g., confidential or fiduciary relationship)</a:t>
            </a:r>
          </a:p>
          <a:p>
            <a:pPr lvl="1"/>
            <a:r>
              <a:rPr lang="en-US" sz="1800" dirty="0">
                <a:solidFill>
                  <a:schemeClr val="tx1"/>
                </a:solidFill>
                <a:cs typeface="Calibri" panose="020F0502020204030204" pitchFamily="34" charset="0"/>
              </a:rPr>
              <a:t>Actions or tactics used by the influencer to overcome victims free will</a:t>
            </a:r>
          </a:p>
          <a:p>
            <a:pPr lvl="1"/>
            <a:r>
              <a:rPr lang="en-US" sz="1800" dirty="0">
                <a:solidFill>
                  <a:schemeClr val="tx1"/>
                </a:solidFill>
                <a:cs typeface="Calibri" panose="020F0502020204030204" pitchFamily="34" charset="0"/>
              </a:rPr>
              <a:t>Equity of the outcome</a:t>
            </a:r>
            <a:endParaRPr lang="en-US" sz="1800" dirty="0"/>
          </a:p>
        </p:txBody>
      </p:sp>
      <p:graphicFrame>
        <p:nvGraphicFramePr>
          <p:cNvPr id="4" name="Diagram 3">
            <a:extLst>
              <a:ext uri="{FF2B5EF4-FFF2-40B4-BE49-F238E27FC236}">
                <a16:creationId xmlns:a16="http://schemas.microsoft.com/office/drawing/2014/main" id="{F8EEF2EA-D7CF-48A2-97CE-371147951BEE}"/>
              </a:ext>
            </a:extLst>
          </p:cNvPr>
          <p:cNvGraphicFramePr/>
          <p:nvPr>
            <p:extLst>
              <p:ext uri="{D42A27DB-BD31-4B8C-83A1-F6EECF244321}">
                <p14:modId xmlns:p14="http://schemas.microsoft.com/office/powerpoint/2010/main" val="1326808181"/>
              </p:ext>
            </p:extLst>
          </p:nvPr>
        </p:nvGraphicFramePr>
        <p:xfrm>
          <a:off x="1875865" y="2985247"/>
          <a:ext cx="4800599" cy="2579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9677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BFC7F-BA5F-4109-8BD9-4B9406473633}"/>
              </a:ext>
            </a:extLst>
          </p:cNvPr>
          <p:cNvSpPr>
            <a:spLocks noGrp="1"/>
          </p:cNvSpPr>
          <p:nvPr>
            <p:ph type="title"/>
          </p:nvPr>
        </p:nvSpPr>
        <p:spPr/>
        <p:txBody>
          <a:bodyPr/>
          <a:lstStyle/>
          <a:p>
            <a:r>
              <a:rPr lang="en-US" dirty="0"/>
              <a:t>Vulnerability/Susceptibility</a:t>
            </a:r>
          </a:p>
        </p:txBody>
      </p:sp>
      <p:sp>
        <p:nvSpPr>
          <p:cNvPr id="3" name="Text Placeholder 2">
            <a:extLst>
              <a:ext uri="{FF2B5EF4-FFF2-40B4-BE49-F238E27FC236}">
                <a16:creationId xmlns:a16="http://schemas.microsoft.com/office/drawing/2014/main" id="{F9958FA7-50F0-4A6F-8716-6308F0ED8B8D}"/>
              </a:ext>
            </a:extLst>
          </p:cNvPr>
          <p:cNvSpPr>
            <a:spLocks noGrp="1"/>
          </p:cNvSpPr>
          <p:nvPr>
            <p:ph type="body" idx="1"/>
          </p:nvPr>
        </p:nvSpPr>
        <p:spPr/>
        <p:txBody>
          <a:bodyPr/>
          <a:lstStyle/>
          <a:p>
            <a:r>
              <a:rPr lang="en-US" sz="2000" dirty="0">
                <a:solidFill>
                  <a:schemeClr val="tx1"/>
                </a:solidFill>
                <a:latin typeface="Verdana" panose="020B0604030504040204" pitchFamily="34" charset="0"/>
                <a:ea typeface="Verdana" panose="020B0604030504040204" pitchFamily="34" charset="0"/>
              </a:rPr>
              <a:t>Evidence of vulnerability may include, but is not limited to:</a:t>
            </a:r>
          </a:p>
          <a:p>
            <a:pPr lvl="1"/>
            <a:r>
              <a:rPr lang="en-US" sz="2000" dirty="0">
                <a:solidFill>
                  <a:schemeClr val="tx1"/>
                </a:solidFill>
                <a:latin typeface="Verdana" panose="020B0604030504040204" pitchFamily="34" charset="0"/>
                <a:ea typeface="Verdana" panose="020B0604030504040204" pitchFamily="34" charset="0"/>
              </a:rPr>
              <a:t>Incapacity, illness, disability, injury, age, education, impaired cognitive function, emotional distress, isolation, or dependency, and</a:t>
            </a:r>
          </a:p>
          <a:p>
            <a:endParaRPr lang="en-US" sz="2000" dirty="0">
              <a:solidFill>
                <a:schemeClr val="tx1"/>
              </a:solidFill>
              <a:latin typeface="Verdana" panose="020B0604030504040204" pitchFamily="34" charset="0"/>
              <a:ea typeface="Verdana" panose="020B0604030504040204" pitchFamily="34" charset="0"/>
            </a:endParaRPr>
          </a:p>
          <a:p>
            <a:r>
              <a:rPr lang="en-US" sz="2000" dirty="0">
                <a:solidFill>
                  <a:schemeClr val="tx1"/>
                </a:solidFill>
                <a:latin typeface="Verdana" panose="020B0604030504040204" pitchFamily="34" charset="0"/>
                <a:ea typeface="Verdana" panose="020B0604030504040204" pitchFamily="34" charset="0"/>
              </a:rPr>
              <a:t>Whether the influencer </a:t>
            </a:r>
            <a:r>
              <a:rPr lang="en-US" sz="2000" b="1" dirty="0">
                <a:solidFill>
                  <a:schemeClr val="tx1"/>
                </a:solidFill>
                <a:latin typeface="Verdana" panose="020B0604030504040204" pitchFamily="34" charset="0"/>
                <a:ea typeface="Verdana" panose="020B0604030504040204" pitchFamily="34" charset="0"/>
              </a:rPr>
              <a:t>knew or should have known </a:t>
            </a:r>
            <a:r>
              <a:rPr lang="en-US" sz="2000" dirty="0">
                <a:solidFill>
                  <a:schemeClr val="tx1"/>
                </a:solidFill>
                <a:latin typeface="Verdana" panose="020B0604030504040204" pitchFamily="34" charset="0"/>
                <a:ea typeface="Verdana" panose="020B0604030504040204" pitchFamily="34" charset="0"/>
              </a:rPr>
              <a:t>of the alleged victim’s vulnerability.</a:t>
            </a:r>
          </a:p>
          <a:p>
            <a:endParaRPr lang="en-US" sz="2400" dirty="0">
              <a:solidFill>
                <a:schemeClr val="tx1">
                  <a:lumMod val="50000"/>
                </a:schemeClr>
              </a:solidFill>
              <a:latin typeface="Century Gothic" panose="020B0502020202020204" pitchFamily="34" charset="0"/>
            </a:endParaRPr>
          </a:p>
          <a:p>
            <a:endParaRPr lang="en-US" dirty="0"/>
          </a:p>
        </p:txBody>
      </p:sp>
    </p:spTree>
    <p:extLst>
      <p:ext uri="{BB962C8B-B14F-4D97-AF65-F5344CB8AC3E}">
        <p14:creationId xmlns:p14="http://schemas.microsoft.com/office/powerpoint/2010/main" val="2702324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41A0-963B-4DDA-803C-F8D733C0BEA9}"/>
              </a:ext>
            </a:extLst>
          </p:cNvPr>
          <p:cNvSpPr>
            <a:spLocks noGrp="1"/>
          </p:cNvSpPr>
          <p:nvPr>
            <p:ph type="title"/>
          </p:nvPr>
        </p:nvSpPr>
        <p:spPr/>
        <p:txBody>
          <a:bodyPr/>
          <a:lstStyle/>
          <a:p>
            <a:r>
              <a:rPr lang="en-US" dirty="0"/>
              <a:t>Evidence of Apparent Authority</a:t>
            </a:r>
          </a:p>
        </p:txBody>
      </p:sp>
      <p:sp>
        <p:nvSpPr>
          <p:cNvPr id="3" name="Text Placeholder 2">
            <a:extLst>
              <a:ext uri="{FF2B5EF4-FFF2-40B4-BE49-F238E27FC236}">
                <a16:creationId xmlns:a16="http://schemas.microsoft.com/office/drawing/2014/main" id="{78C9D541-6974-4075-9B7C-D85EC82805E6}"/>
              </a:ext>
            </a:extLst>
          </p:cNvPr>
          <p:cNvSpPr>
            <a:spLocks noGrp="1"/>
          </p:cNvSpPr>
          <p:nvPr>
            <p:ph type="body" idx="1"/>
          </p:nvPr>
        </p:nvSpPr>
        <p:spPr/>
        <p:txBody>
          <a:bodyPr/>
          <a:lstStyle/>
          <a:p>
            <a:pPr marL="101600" indent="0">
              <a:buNone/>
            </a:pPr>
            <a:r>
              <a:rPr lang="en-US" sz="2000" dirty="0"/>
              <a:t>May include, but is not limited to:</a:t>
            </a:r>
          </a:p>
          <a:p>
            <a:endParaRPr lang="en-US" sz="2000" dirty="0"/>
          </a:p>
          <a:p>
            <a:r>
              <a:rPr lang="en-US" sz="1800" dirty="0"/>
              <a:t>Status as a fiduciary</a:t>
            </a:r>
          </a:p>
          <a:p>
            <a:r>
              <a:rPr lang="en-US" sz="1800" dirty="0"/>
              <a:t>Family member</a:t>
            </a:r>
          </a:p>
          <a:p>
            <a:r>
              <a:rPr lang="en-US" sz="1800" dirty="0"/>
              <a:t>Care provider</a:t>
            </a:r>
          </a:p>
          <a:p>
            <a:r>
              <a:rPr lang="en-US" sz="1800" dirty="0"/>
              <a:t>Legal professional</a:t>
            </a:r>
          </a:p>
          <a:p>
            <a:r>
              <a:rPr lang="en-US" sz="1800" dirty="0"/>
              <a:t>Spiritual adviser</a:t>
            </a:r>
          </a:p>
          <a:p>
            <a:r>
              <a:rPr lang="en-US" sz="1800" dirty="0"/>
              <a:t>Expert, or</a:t>
            </a:r>
          </a:p>
          <a:p>
            <a:r>
              <a:rPr lang="en-US" sz="1800" dirty="0"/>
              <a:t>Other qualification</a:t>
            </a:r>
          </a:p>
        </p:txBody>
      </p:sp>
    </p:spTree>
    <p:extLst>
      <p:ext uri="{BB962C8B-B14F-4D97-AF65-F5344CB8AC3E}">
        <p14:creationId xmlns:p14="http://schemas.microsoft.com/office/powerpoint/2010/main" val="1716759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020E3-3021-4D1A-86CE-D9C77CD05217}"/>
              </a:ext>
            </a:extLst>
          </p:cNvPr>
          <p:cNvSpPr>
            <a:spLocks noGrp="1"/>
          </p:cNvSpPr>
          <p:nvPr>
            <p:ph type="title"/>
          </p:nvPr>
        </p:nvSpPr>
        <p:spPr/>
        <p:txBody>
          <a:bodyPr/>
          <a:lstStyle/>
          <a:p>
            <a:r>
              <a:rPr lang="en-US" dirty="0"/>
              <a:t>Actions or Tactics of the Perpetrator</a:t>
            </a:r>
          </a:p>
        </p:txBody>
      </p:sp>
      <p:sp>
        <p:nvSpPr>
          <p:cNvPr id="4" name="Text Placeholder 2">
            <a:extLst>
              <a:ext uri="{FF2B5EF4-FFF2-40B4-BE49-F238E27FC236}">
                <a16:creationId xmlns:a16="http://schemas.microsoft.com/office/drawing/2014/main" id="{19FFA9F9-6036-4354-AE72-BFBBC0BFF26B}"/>
              </a:ext>
            </a:extLst>
          </p:cNvPr>
          <p:cNvSpPr txBox="1">
            <a:spLocks/>
          </p:cNvSpPr>
          <p:nvPr/>
        </p:nvSpPr>
        <p:spPr>
          <a:xfrm>
            <a:off x="168849" y="1109382"/>
            <a:ext cx="8423822" cy="35500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5"/>
              </a:buClr>
              <a:buSzPts val="2000"/>
              <a:buFont typeface="Arial"/>
              <a:buChar char="•"/>
              <a:defRPr sz="1600" b="0" i="0" u="none" strike="noStrike" cap="none">
                <a:solidFill>
                  <a:schemeClr val="dk1"/>
                </a:solidFill>
                <a:latin typeface="Verdana"/>
                <a:ea typeface="Verdana"/>
                <a:cs typeface="Verdana"/>
                <a:sym typeface="Verdana"/>
              </a:defRPr>
            </a:lvl1pPr>
            <a:lvl2pPr marL="914400" marR="0" lvl="1" indent="-317500" algn="l" rtl="0">
              <a:lnSpc>
                <a:spcPct val="100000"/>
              </a:lnSpc>
              <a:spcBef>
                <a:spcPts val="0"/>
              </a:spcBef>
              <a:spcAft>
                <a:spcPts val="0"/>
              </a:spcAft>
              <a:buClr>
                <a:schemeClr val="accent5"/>
              </a:buClr>
              <a:buSzPts val="1400"/>
              <a:buFont typeface="Courier New"/>
              <a:buChar char="o"/>
              <a:defRPr sz="1600" b="0" i="0" u="none" strike="noStrike" cap="none">
                <a:solidFill>
                  <a:schemeClr val="dk1"/>
                </a:solidFill>
                <a:latin typeface="Verdana"/>
                <a:ea typeface="Verdana"/>
                <a:cs typeface="Verdana"/>
                <a:sym typeface="Verdana"/>
              </a:defRPr>
            </a:lvl2pPr>
            <a:lvl3pPr marL="1371600" marR="0" lvl="2" indent="-317500" algn="l" rtl="0">
              <a:lnSpc>
                <a:spcPct val="100000"/>
              </a:lnSpc>
              <a:spcBef>
                <a:spcPts val="0"/>
              </a:spcBef>
              <a:spcAft>
                <a:spcPts val="0"/>
              </a:spcAft>
              <a:buClr>
                <a:schemeClr val="accent5"/>
              </a:buClr>
              <a:buSzPts val="1400"/>
              <a:buFont typeface="Arial"/>
              <a:buChar char="•"/>
              <a:defRPr sz="1600" b="0" i="0" u="none" strike="noStrike" cap="none">
                <a:solidFill>
                  <a:schemeClr val="dk1"/>
                </a:solidFill>
                <a:latin typeface="Verdana"/>
                <a:ea typeface="Verdana"/>
                <a:cs typeface="Verdana"/>
                <a:sym typeface="Verdana"/>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101600" indent="0">
              <a:buNone/>
            </a:pPr>
            <a:r>
              <a:rPr lang="en-US" sz="2000" dirty="0"/>
              <a:t>Evidence of actions or tactics used may include, but is not limited to, all of the following:</a:t>
            </a:r>
          </a:p>
          <a:p>
            <a:pPr marL="101600" indent="0">
              <a:buNone/>
            </a:pPr>
            <a:endParaRPr lang="en-US" sz="1800" dirty="0"/>
          </a:p>
          <a:p>
            <a:pPr marL="101600" indent="0">
              <a:buNone/>
            </a:pPr>
            <a:r>
              <a:rPr lang="en-US" sz="1800" dirty="0"/>
              <a:t>	(A) Controlling necessaries of life, medication, the client’s 	interactions with others, access to information, or sleep</a:t>
            </a:r>
            <a:endParaRPr lang="en-US" sz="1800" b="1" dirty="0"/>
          </a:p>
          <a:p>
            <a:endParaRPr lang="en-US" sz="1800" dirty="0"/>
          </a:p>
          <a:p>
            <a:pPr marL="101600" indent="0">
              <a:buNone/>
            </a:pPr>
            <a:r>
              <a:rPr lang="en-US" sz="1800" dirty="0"/>
              <a:t>	(B) Use of affection, intimidation, or coercion.</a:t>
            </a:r>
          </a:p>
          <a:p>
            <a:endParaRPr lang="en-US" sz="1800" dirty="0"/>
          </a:p>
          <a:p>
            <a:pPr marL="101600" indent="0">
              <a:buNone/>
            </a:pPr>
            <a:r>
              <a:rPr lang="en-US" sz="1800" dirty="0"/>
              <a:t>	(C) Initiation of changes in personal or property rights, use of 	haste or secrecy in effecting those changes, effecting changes 	at inappropriate times and places, and claims of expertise in 	effecting changes.</a:t>
            </a:r>
          </a:p>
          <a:p>
            <a:endParaRPr lang="en-US" sz="1800" dirty="0"/>
          </a:p>
        </p:txBody>
      </p:sp>
    </p:spTree>
    <p:extLst>
      <p:ext uri="{BB962C8B-B14F-4D97-AF65-F5344CB8AC3E}">
        <p14:creationId xmlns:p14="http://schemas.microsoft.com/office/powerpoint/2010/main" val="1163699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42FE1-F214-46AC-925D-F6C803A59784}"/>
              </a:ext>
            </a:extLst>
          </p:cNvPr>
          <p:cNvSpPr>
            <a:spLocks noGrp="1"/>
          </p:cNvSpPr>
          <p:nvPr>
            <p:ph type="title"/>
          </p:nvPr>
        </p:nvSpPr>
        <p:spPr/>
        <p:txBody>
          <a:bodyPr/>
          <a:lstStyle/>
          <a:p>
            <a:r>
              <a:rPr lang="en-US" dirty="0"/>
              <a:t>Equity of the Result </a:t>
            </a:r>
          </a:p>
        </p:txBody>
      </p:sp>
      <p:sp>
        <p:nvSpPr>
          <p:cNvPr id="3" name="Text Placeholder 2">
            <a:extLst>
              <a:ext uri="{FF2B5EF4-FFF2-40B4-BE49-F238E27FC236}">
                <a16:creationId xmlns:a16="http://schemas.microsoft.com/office/drawing/2014/main" id="{C33A19AE-867F-4D2F-B2F0-FE9262DD4826}"/>
              </a:ext>
            </a:extLst>
          </p:cNvPr>
          <p:cNvSpPr>
            <a:spLocks noGrp="1"/>
          </p:cNvSpPr>
          <p:nvPr>
            <p:ph type="body" idx="1"/>
          </p:nvPr>
        </p:nvSpPr>
        <p:spPr>
          <a:xfrm>
            <a:off x="282388" y="939247"/>
            <a:ext cx="8639736" cy="3960744"/>
          </a:xfrm>
        </p:spPr>
        <p:txBody>
          <a:bodyPr/>
          <a:lstStyle/>
          <a:p>
            <a:pPr marL="380990" indent="-380990">
              <a:lnSpc>
                <a:spcPct val="150000"/>
              </a:lnSpc>
            </a:pPr>
            <a:r>
              <a:rPr lang="en-US" sz="1800" dirty="0">
                <a:latin typeface="Verdana" panose="020B0604030504040204" pitchFamily="34" charset="0"/>
                <a:ea typeface="Verdana" panose="020B0604030504040204" pitchFamily="34" charset="0"/>
              </a:rPr>
              <a:t>Evidence of the equity of the result may include, but is not limited to:</a:t>
            </a:r>
          </a:p>
          <a:p>
            <a:pPr marL="838190" lvl="1" indent="-380990">
              <a:lnSpc>
                <a:spcPct val="150000"/>
              </a:lnSpc>
            </a:pPr>
            <a:r>
              <a:rPr lang="en-US" sz="1800" dirty="0">
                <a:latin typeface="Verdana" panose="020B0604030504040204" pitchFamily="34" charset="0"/>
                <a:ea typeface="Verdana" panose="020B0604030504040204" pitchFamily="34" charset="0"/>
              </a:rPr>
              <a:t>The economic consequences to the victim, any divergence from the victim's prior intent or course of conduct or dealing, the relationship or the value conveyed to the value of any services or consideration received, or the appropriateness of the change in light of the length and nature of the relationship. </a:t>
            </a:r>
            <a:endParaRPr lang="en-US" sz="1600" dirty="0">
              <a:latin typeface="Verdana" panose="020B0604030504040204" pitchFamily="34" charset="0"/>
              <a:ea typeface="Verdana" panose="020B0604030504040204" pitchFamily="34" charset="0"/>
            </a:endParaRPr>
          </a:p>
          <a:p>
            <a:pPr marL="380990" indent="-380990">
              <a:lnSpc>
                <a:spcPct val="150000"/>
              </a:lnSpc>
            </a:pPr>
            <a:endParaRPr lang="en-US" sz="1600" i="1" dirty="0">
              <a:latin typeface="Verdana" panose="020B0604030504040204" pitchFamily="34" charset="0"/>
              <a:ea typeface="Verdana" panose="020B0604030504040204" pitchFamily="34" charset="0"/>
            </a:endParaRPr>
          </a:p>
          <a:p>
            <a:pPr marL="380990" indent="-380990">
              <a:lnSpc>
                <a:spcPct val="150000"/>
              </a:lnSpc>
            </a:pPr>
            <a:r>
              <a:rPr lang="en-US" sz="1600" i="1" dirty="0">
                <a:latin typeface="Verdana" panose="020B0604030504040204" pitchFamily="34" charset="0"/>
                <a:ea typeface="Verdana" panose="020B0604030504040204" pitchFamily="34" charset="0"/>
              </a:rPr>
              <a:t>Evidence of an inequitable result, without more, is </a:t>
            </a:r>
            <a:r>
              <a:rPr lang="en-US" sz="1600" i="1" u="sng" dirty="0">
                <a:latin typeface="Verdana" panose="020B0604030504040204" pitchFamily="34" charset="0"/>
                <a:ea typeface="Verdana" panose="020B0604030504040204" pitchFamily="34" charset="0"/>
              </a:rPr>
              <a:t>not</a:t>
            </a:r>
            <a:r>
              <a:rPr lang="en-US" sz="1600" i="1" dirty="0">
                <a:latin typeface="Verdana" panose="020B0604030504040204" pitchFamily="34" charset="0"/>
                <a:ea typeface="Verdana" panose="020B0604030504040204" pitchFamily="34" charset="0"/>
              </a:rPr>
              <a:t> sufficient to establish undue influence.</a:t>
            </a:r>
          </a:p>
          <a:p>
            <a:pPr marL="0" indent="0">
              <a:lnSpc>
                <a:spcPct val="150000"/>
              </a:lnSpc>
              <a:buNone/>
            </a:pPr>
            <a:endParaRPr lang="en-US" sz="1600" dirty="0"/>
          </a:p>
          <a:p>
            <a:pPr marL="101600" indent="0">
              <a:buNone/>
            </a:pPr>
            <a:endParaRPr lang="en-US" dirty="0"/>
          </a:p>
        </p:txBody>
      </p:sp>
    </p:spTree>
    <p:extLst>
      <p:ext uri="{BB962C8B-B14F-4D97-AF65-F5344CB8AC3E}">
        <p14:creationId xmlns:p14="http://schemas.microsoft.com/office/powerpoint/2010/main" val="2071544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F112-7A2E-4792-A2E4-B8053F6F092C}"/>
              </a:ext>
            </a:extLst>
          </p:cNvPr>
          <p:cNvSpPr>
            <a:spLocks noGrp="1"/>
          </p:cNvSpPr>
          <p:nvPr>
            <p:ph type="title"/>
          </p:nvPr>
        </p:nvSpPr>
        <p:spPr/>
        <p:txBody>
          <a:bodyPr/>
          <a:lstStyle/>
          <a:p>
            <a:r>
              <a:rPr lang="en-US" dirty="0"/>
              <a:t>Undue Influence Summary</a:t>
            </a:r>
          </a:p>
        </p:txBody>
      </p:sp>
      <p:sp>
        <p:nvSpPr>
          <p:cNvPr id="3" name="Text Placeholder 2">
            <a:extLst>
              <a:ext uri="{FF2B5EF4-FFF2-40B4-BE49-F238E27FC236}">
                <a16:creationId xmlns:a16="http://schemas.microsoft.com/office/drawing/2014/main" id="{C951F555-1408-4C28-9033-272CB315ECC4}"/>
              </a:ext>
            </a:extLst>
          </p:cNvPr>
          <p:cNvSpPr>
            <a:spLocks noGrp="1"/>
          </p:cNvSpPr>
          <p:nvPr>
            <p:ph type="body" idx="1"/>
          </p:nvPr>
        </p:nvSpPr>
        <p:spPr/>
        <p:txBody>
          <a:bodyPr/>
          <a:lstStyle/>
          <a:p>
            <a:pPr>
              <a:buFont typeface="Arial" panose="020B0604020202020204" pitchFamily="34" charset="0"/>
              <a:buChar char="•"/>
            </a:pPr>
            <a:r>
              <a:rPr lang="en-US" sz="2000" dirty="0">
                <a:cs typeface="Calibri" panose="020F0502020204030204" pitchFamily="34" charset="0"/>
              </a:rPr>
              <a:t>Undue influence is the substitution of the will of the influencer for the free will of the APS client. </a:t>
            </a:r>
          </a:p>
          <a:p>
            <a:pPr>
              <a:buFont typeface="Arial" panose="020B0604020202020204" pitchFamily="34" charset="0"/>
              <a:buChar char="•"/>
            </a:pPr>
            <a:r>
              <a:rPr lang="en-US" sz="2000" dirty="0">
                <a:cs typeface="Calibri" panose="020F0502020204030204" pitchFamily="34" charset="0"/>
              </a:rPr>
              <a:t>The investigation must establish that all 4 elements of undue influence are present:</a:t>
            </a:r>
          </a:p>
          <a:p>
            <a:pPr lvl="1">
              <a:buFont typeface="Courier New" panose="02070309020205020404" pitchFamily="49" charset="0"/>
              <a:buChar char="o"/>
            </a:pPr>
            <a:r>
              <a:rPr lang="en-US" sz="1800" dirty="0">
                <a:cs typeface="Calibri" panose="020F0502020204030204" pitchFamily="34" charset="0"/>
              </a:rPr>
              <a:t>Victim vulnerability to influence; </a:t>
            </a:r>
          </a:p>
          <a:p>
            <a:pPr lvl="1">
              <a:buFont typeface="Courier New" panose="02070309020205020404" pitchFamily="49" charset="0"/>
              <a:buChar char="o"/>
            </a:pPr>
            <a:r>
              <a:rPr lang="en-US" sz="1800" dirty="0">
                <a:cs typeface="Calibri" panose="020F0502020204030204" pitchFamily="34" charset="0"/>
              </a:rPr>
              <a:t>Influencer’s apparent authority; </a:t>
            </a:r>
          </a:p>
          <a:p>
            <a:pPr lvl="1">
              <a:buFont typeface="Courier New" panose="02070309020205020404" pitchFamily="49" charset="0"/>
              <a:buChar char="o"/>
            </a:pPr>
            <a:r>
              <a:rPr lang="en-US" sz="1800" dirty="0">
                <a:cs typeface="Calibri" panose="020F0502020204030204" pitchFamily="34" charset="0"/>
              </a:rPr>
              <a:t>Actions or tactics of the influencer; and</a:t>
            </a:r>
          </a:p>
          <a:p>
            <a:pPr lvl="1">
              <a:buFont typeface="Courier New" panose="02070309020205020404" pitchFamily="49" charset="0"/>
              <a:buChar char="o"/>
            </a:pPr>
            <a:r>
              <a:rPr lang="en-US" sz="1800" dirty="0">
                <a:cs typeface="Calibri" panose="020F0502020204030204" pitchFamily="34" charset="0"/>
              </a:rPr>
              <a:t>An inequitable result</a:t>
            </a:r>
          </a:p>
          <a:p>
            <a:endParaRPr lang="en-US" dirty="0"/>
          </a:p>
        </p:txBody>
      </p:sp>
      <p:graphicFrame>
        <p:nvGraphicFramePr>
          <p:cNvPr id="4" name="Diagram 3">
            <a:extLst>
              <a:ext uri="{FF2B5EF4-FFF2-40B4-BE49-F238E27FC236}">
                <a16:creationId xmlns:a16="http://schemas.microsoft.com/office/drawing/2014/main" id="{56D93EE3-9666-4340-8ABB-BE8A55EB394A}"/>
              </a:ext>
            </a:extLst>
          </p:cNvPr>
          <p:cNvGraphicFramePr/>
          <p:nvPr>
            <p:extLst>
              <p:ext uri="{D42A27DB-BD31-4B8C-83A1-F6EECF244321}">
                <p14:modId xmlns:p14="http://schemas.microsoft.com/office/powerpoint/2010/main" val="4070311465"/>
              </p:ext>
            </p:extLst>
          </p:nvPr>
        </p:nvGraphicFramePr>
        <p:xfrm>
          <a:off x="2178422" y="3166782"/>
          <a:ext cx="3987053" cy="2223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9953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A6643-2029-44BE-874F-48475CA8AEAF}"/>
              </a:ext>
            </a:extLst>
          </p:cNvPr>
          <p:cNvSpPr>
            <a:spLocks noGrp="1"/>
          </p:cNvSpPr>
          <p:nvPr>
            <p:ph type="title"/>
          </p:nvPr>
        </p:nvSpPr>
        <p:spPr/>
        <p:txBody>
          <a:bodyPr/>
          <a:lstStyle/>
          <a:p>
            <a:r>
              <a:rPr lang="en-US" dirty="0"/>
              <a:t>Housekeeping</a:t>
            </a:r>
          </a:p>
        </p:txBody>
      </p:sp>
      <p:sp>
        <p:nvSpPr>
          <p:cNvPr id="3" name="Text Placeholder 2">
            <a:extLst>
              <a:ext uri="{FF2B5EF4-FFF2-40B4-BE49-F238E27FC236}">
                <a16:creationId xmlns:a16="http://schemas.microsoft.com/office/drawing/2014/main" id="{B275EECD-6245-4BC9-8B1F-75BD28DBBFA0}"/>
              </a:ext>
            </a:extLst>
          </p:cNvPr>
          <p:cNvSpPr>
            <a:spLocks noGrp="1"/>
          </p:cNvSpPr>
          <p:nvPr>
            <p:ph type="body" idx="1"/>
          </p:nvPr>
        </p:nvSpPr>
        <p:spPr/>
        <p:txBody>
          <a:bodyPr/>
          <a:lstStyle/>
          <a:p>
            <a:r>
              <a:rPr lang="en-US" sz="2000" dirty="0"/>
              <a:t>Length of training</a:t>
            </a:r>
          </a:p>
          <a:p>
            <a:r>
              <a:rPr lang="en-US" sz="2000" dirty="0"/>
              <a:t>Participation</a:t>
            </a:r>
          </a:p>
          <a:p>
            <a:r>
              <a:rPr lang="en-US" sz="2000" dirty="0"/>
              <a:t>Breaks</a:t>
            </a:r>
          </a:p>
          <a:p>
            <a:r>
              <a:rPr lang="en-US" sz="2000" dirty="0"/>
              <a:t>Technology</a:t>
            </a:r>
          </a:p>
          <a:p>
            <a:r>
              <a:rPr lang="en-US" sz="2000" dirty="0"/>
              <a:t>Introductions</a:t>
            </a:r>
          </a:p>
        </p:txBody>
      </p:sp>
    </p:spTree>
    <p:extLst>
      <p:ext uri="{BB962C8B-B14F-4D97-AF65-F5344CB8AC3E}">
        <p14:creationId xmlns:p14="http://schemas.microsoft.com/office/powerpoint/2010/main" val="1341200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13A8-C5F4-4FC7-A389-1A580FED572A}"/>
              </a:ext>
            </a:extLst>
          </p:cNvPr>
          <p:cNvSpPr>
            <a:spLocks noGrp="1"/>
          </p:cNvSpPr>
          <p:nvPr>
            <p:ph type="title"/>
          </p:nvPr>
        </p:nvSpPr>
        <p:spPr/>
        <p:txBody>
          <a:bodyPr/>
          <a:lstStyle/>
          <a:p>
            <a:r>
              <a:rPr lang="en-US" dirty="0"/>
              <a:t>Consent and Undue Influence</a:t>
            </a:r>
          </a:p>
        </p:txBody>
      </p:sp>
      <p:sp>
        <p:nvSpPr>
          <p:cNvPr id="3" name="Text Placeholder 2">
            <a:extLst>
              <a:ext uri="{FF2B5EF4-FFF2-40B4-BE49-F238E27FC236}">
                <a16:creationId xmlns:a16="http://schemas.microsoft.com/office/drawing/2014/main" id="{E40A0A26-DC6E-44FF-9B08-20E14B4C1358}"/>
              </a:ext>
            </a:extLst>
          </p:cNvPr>
          <p:cNvSpPr>
            <a:spLocks noGrp="1"/>
          </p:cNvSpPr>
          <p:nvPr>
            <p:ph type="body" idx="1"/>
          </p:nvPr>
        </p:nvSpPr>
        <p:spPr/>
        <p:txBody>
          <a:bodyPr/>
          <a:lstStyle/>
          <a:p>
            <a:r>
              <a:rPr lang="en-US" sz="2000" dirty="0"/>
              <a:t>How do influencers justify their actions when questioned?</a:t>
            </a:r>
          </a:p>
        </p:txBody>
      </p:sp>
      <p:pic>
        <p:nvPicPr>
          <p:cNvPr id="4" name="Picture 3">
            <a:extLst>
              <a:ext uri="{FF2B5EF4-FFF2-40B4-BE49-F238E27FC236}">
                <a16:creationId xmlns:a16="http://schemas.microsoft.com/office/drawing/2014/main" id="{3465B8AF-9246-4D4B-9FE0-68ED39F612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86417" y="2151528"/>
            <a:ext cx="2634459" cy="2634459"/>
          </a:xfrm>
          <a:prstGeom prst="rect">
            <a:avLst/>
          </a:prstGeom>
        </p:spPr>
      </p:pic>
    </p:spTree>
    <p:extLst>
      <p:ext uri="{BB962C8B-B14F-4D97-AF65-F5344CB8AC3E}">
        <p14:creationId xmlns:p14="http://schemas.microsoft.com/office/powerpoint/2010/main" val="1720998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E950-F624-47B8-A342-1C553324B1FB}"/>
              </a:ext>
            </a:extLst>
          </p:cNvPr>
          <p:cNvSpPr>
            <a:spLocks noGrp="1"/>
          </p:cNvSpPr>
          <p:nvPr>
            <p:ph type="title"/>
          </p:nvPr>
        </p:nvSpPr>
        <p:spPr/>
        <p:txBody>
          <a:bodyPr/>
          <a:lstStyle/>
          <a:p>
            <a:r>
              <a:rPr lang="en-US" dirty="0"/>
              <a:t>Consent and Personal and Cultural Values, Beliefs, and Practices</a:t>
            </a:r>
          </a:p>
        </p:txBody>
      </p:sp>
      <p:sp>
        <p:nvSpPr>
          <p:cNvPr id="4" name="Text Placeholder 2">
            <a:extLst>
              <a:ext uri="{FF2B5EF4-FFF2-40B4-BE49-F238E27FC236}">
                <a16:creationId xmlns:a16="http://schemas.microsoft.com/office/drawing/2014/main" id="{8DB2DFA5-07BC-4663-9A54-1DDF56D506A8}"/>
              </a:ext>
            </a:extLst>
          </p:cNvPr>
          <p:cNvSpPr txBox="1">
            <a:spLocks/>
          </p:cNvSpPr>
          <p:nvPr/>
        </p:nvSpPr>
        <p:spPr>
          <a:xfrm>
            <a:off x="101574" y="1163829"/>
            <a:ext cx="7717892" cy="229879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0"/>
              </a:spcBef>
              <a:spcAft>
                <a:spcPts val="0"/>
              </a:spcAft>
              <a:buClr>
                <a:schemeClr val="accent5"/>
              </a:buClr>
              <a:buSzPts val="2000"/>
              <a:buFont typeface="Arial"/>
              <a:buChar char="•"/>
              <a:defRPr sz="1600" b="0" i="0" u="none" strike="noStrike" cap="none">
                <a:solidFill>
                  <a:schemeClr val="dk1"/>
                </a:solidFill>
                <a:latin typeface="Verdana"/>
                <a:ea typeface="Verdana"/>
                <a:cs typeface="Verdana"/>
                <a:sym typeface="Verdana"/>
              </a:defRPr>
            </a:lvl1pPr>
            <a:lvl2pPr marL="914400" marR="0" lvl="1" indent="-317500" algn="l" rtl="0">
              <a:lnSpc>
                <a:spcPct val="100000"/>
              </a:lnSpc>
              <a:spcBef>
                <a:spcPts val="0"/>
              </a:spcBef>
              <a:spcAft>
                <a:spcPts val="0"/>
              </a:spcAft>
              <a:buClr>
                <a:schemeClr val="accent5"/>
              </a:buClr>
              <a:buSzPts val="1400"/>
              <a:buFont typeface="Courier New"/>
              <a:buChar char="o"/>
              <a:defRPr sz="1600" b="0" i="0" u="none" strike="noStrike" cap="none">
                <a:solidFill>
                  <a:schemeClr val="dk1"/>
                </a:solidFill>
                <a:latin typeface="Verdana"/>
                <a:ea typeface="Verdana"/>
                <a:cs typeface="Verdana"/>
                <a:sym typeface="Verdana"/>
              </a:defRPr>
            </a:lvl2pPr>
            <a:lvl3pPr marL="1371600" marR="0" lvl="2" indent="-317500" algn="l" rtl="0">
              <a:lnSpc>
                <a:spcPct val="100000"/>
              </a:lnSpc>
              <a:spcBef>
                <a:spcPts val="0"/>
              </a:spcBef>
              <a:spcAft>
                <a:spcPts val="0"/>
              </a:spcAft>
              <a:buClr>
                <a:schemeClr val="accent5"/>
              </a:buClr>
              <a:buSzPts val="1400"/>
              <a:buFont typeface="Arial"/>
              <a:buChar char="•"/>
              <a:defRPr sz="1600" b="0" i="0" u="none" strike="noStrike" cap="none">
                <a:solidFill>
                  <a:schemeClr val="dk1"/>
                </a:solidFill>
                <a:latin typeface="Verdana"/>
                <a:ea typeface="Verdana"/>
                <a:cs typeface="Verdana"/>
                <a:sym typeface="Verdana"/>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en-US" sz="2000" dirty="0"/>
              <a:t>Consent has both legal, personal and cultural elements</a:t>
            </a:r>
          </a:p>
          <a:p>
            <a:endParaRPr lang="en-US" sz="2000" dirty="0"/>
          </a:p>
          <a:p>
            <a:r>
              <a:rPr lang="en-US" sz="2000" dirty="0"/>
              <a:t>Important to invite clients to discuss their values as part of understanding </a:t>
            </a:r>
            <a:r>
              <a:rPr lang="en-US" sz="2000" b="1" dirty="0"/>
              <a:t>their</a:t>
            </a:r>
            <a:r>
              <a:rPr lang="en-US" sz="2000" dirty="0"/>
              <a:t> view of consent.</a:t>
            </a:r>
          </a:p>
          <a:p>
            <a:pPr lvl="1"/>
            <a:r>
              <a:rPr lang="en-US" sz="1800" dirty="0"/>
              <a:t>“How do you make decisions?”</a:t>
            </a:r>
          </a:p>
        </p:txBody>
      </p:sp>
      <p:pic>
        <p:nvPicPr>
          <p:cNvPr id="2052" name="Picture 4" descr="African young volunteer sitting at kitchen table together with senior woman and helping with bills">
            <a:extLst>
              <a:ext uri="{FF2B5EF4-FFF2-40B4-BE49-F238E27FC236}">
                <a16:creationId xmlns:a16="http://schemas.microsoft.com/office/drawing/2014/main" id="{0C52E288-7298-4FC2-AFD3-2E2EA3144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3092" y="3008779"/>
            <a:ext cx="2697816" cy="179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931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02B7-8465-411E-8D9B-EC069A6CA431}"/>
              </a:ext>
            </a:extLst>
          </p:cNvPr>
          <p:cNvSpPr>
            <a:spLocks noGrp="1"/>
          </p:cNvSpPr>
          <p:nvPr>
            <p:ph type="title"/>
          </p:nvPr>
        </p:nvSpPr>
        <p:spPr/>
        <p:txBody>
          <a:bodyPr/>
          <a:lstStyle/>
          <a:p>
            <a:r>
              <a:rPr lang="en-US" dirty="0"/>
              <a:t>What Is Consent--Elements</a:t>
            </a:r>
          </a:p>
        </p:txBody>
      </p:sp>
      <p:sp>
        <p:nvSpPr>
          <p:cNvPr id="3" name="Text Placeholder 2">
            <a:extLst>
              <a:ext uri="{FF2B5EF4-FFF2-40B4-BE49-F238E27FC236}">
                <a16:creationId xmlns:a16="http://schemas.microsoft.com/office/drawing/2014/main" id="{355343DE-7AE1-4F70-AEC6-95F2D760F12B}"/>
              </a:ext>
            </a:extLst>
          </p:cNvPr>
          <p:cNvSpPr>
            <a:spLocks noGrp="1"/>
          </p:cNvSpPr>
          <p:nvPr>
            <p:ph type="body" idx="1"/>
          </p:nvPr>
        </p:nvSpPr>
        <p:spPr>
          <a:xfrm>
            <a:off x="3107585" y="939247"/>
            <a:ext cx="5451467" cy="2704906"/>
          </a:xfrm>
        </p:spPr>
        <p:txBody>
          <a:bodyPr/>
          <a:lstStyle/>
          <a:p>
            <a:pPr marL="0" indent="0">
              <a:buNone/>
            </a:pPr>
            <a:r>
              <a:rPr lang="en-US" sz="2000" dirty="0"/>
              <a:t>A person giving consent must:</a:t>
            </a:r>
          </a:p>
          <a:p>
            <a:endParaRPr lang="en-US" sz="1800" dirty="0"/>
          </a:p>
          <a:p>
            <a:r>
              <a:rPr lang="en-US" sz="1800" dirty="0"/>
              <a:t>Have </a:t>
            </a:r>
            <a:r>
              <a:rPr lang="en-US" sz="1800" b="1" dirty="0"/>
              <a:t>decision making ability </a:t>
            </a:r>
            <a:r>
              <a:rPr lang="en-US" sz="1800" dirty="0"/>
              <a:t>to make the decision; and</a:t>
            </a:r>
          </a:p>
          <a:p>
            <a:endParaRPr lang="en-US" sz="1800" dirty="0"/>
          </a:p>
          <a:p>
            <a:r>
              <a:rPr lang="en-US" sz="1800" dirty="0"/>
              <a:t>Understand the </a:t>
            </a:r>
            <a:r>
              <a:rPr lang="en-US" sz="1800" b="1" dirty="0"/>
              <a:t>true nature </a:t>
            </a:r>
            <a:r>
              <a:rPr lang="en-US" sz="1800" dirty="0"/>
              <a:t>of the transaction; and</a:t>
            </a:r>
          </a:p>
          <a:p>
            <a:endParaRPr lang="en-US" sz="1800" dirty="0"/>
          </a:p>
          <a:p>
            <a:r>
              <a:rPr lang="en-US" sz="1800" b="1" dirty="0"/>
              <a:t>Freely and voluntarily </a:t>
            </a:r>
            <a:r>
              <a:rPr lang="en-US" sz="1800" dirty="0"/>
              <a:t>agree</a:t>
            </a:r>
          </a:p>
          <a:p>
            <a:endParaRPr lang="en-US" dirty="0"/>
          </a:p>
        </p:txBody>
      </p:sp>
      <p:graphicFrame>
        <p:nvGraphicFramePr>
          <p:cNvPr id="4" name="Diagram 3">
            <a:extLst>
              <a:ext uri="{FF2B5EF4-FFF2-40B4-BE49-F238E27FC236}">
                <a16:creationId xmlns:a16="http://schemas.microsoft.com/office/drawing/2014/main" id="{ECC66CDB-C65F-44F1-93B9-AE7B11BBC9E6}"/>
              </a:ext>
            </a:extLst>
          </p:cNvPr>
          <p:cNvGraphicFramePr/>
          <p:nvPr>
            <p:extLst>
              <p:ext uri="{D42A27DB-BD31-4B8C-83A1-F6EECF244321}">
                <p14:modId xmlns:p14="http://schemas.microsoft.com/office/powerpoint/2010/main" val="2488548529"/>
              </p:ext>
            </p:extLst>
          </p:nvPr>
        </p:nvGraphicFramePr>
        <p:xfrm>
          <a:off x="-353068" y="2571750"/>
          <a:ext cx="3982571" cy="2216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8523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916AF-8565-419F-B4B4-0D269557B06C}"/>
              </a:ext>
            </a:extLst>
          </p:cNvPr>
          <p:cNvSpPr>
            <a:spLocks noGrp="1"/>
          </p:cNvSpPr>
          <p:nvPr>
            <p:ph type="title"/>
          </p:nvPr>
        </p:nvSpPr>
        <p:spPr/>
        <p:txBody>
          <a:bodyPr/>
          <a:lstStyle/>
          <a:p>
            <a:r>
              <a:rPr lang="en-US" dirty="0">
                <a:solidFill>
                  <a:schemeClr val="accent5"/>
                </a:solidFill>
              </a:rPr>
              <a:t>Consent and Undue Influence Activity: Part 1</a:t>
            </a:r>
          </a:p>
        </p:txBody>
      </p:sp>
      <p:sp>
        <p:nvSpPr>
          <p:cNvPr id="3" name="Text Placeholder 2">
            <a:extLst>
              <a:ext uri="{FF2B5EF4-FFF2-40B4-BE49-F238E27FC236}">
                <a16:creationId xmlns:a16="http://schemas.microsoft.com/office/drawing/2014/main" id="{24E9B8BA-ACA9-4913-98D6-9C5F7F931C8E}"/>
              </a:ext>
            </a:extLst>
          </p:cNvPr>
          <p:cNvSpPr>
            <a:spLocks noGrp="1"/>
          </p:cNvSpPr>
          <p:nvPr>
            <p:ph type="body" idx="1"/>
          </p:nvPr>
        </p:nvSpPr>
        <p:spPr/>
        <p:txBody>
          <a:bodyPr/>
          <a:lstStyle/>
          <a:p>
            <a:pPr marL="101600" indent="0">
              <a:buNone/>
            </a:pPr>
            <a:r>
              <a:rPr lang="en-US" sz="2000" dirty="0"/>
              <a:t>Assume that you are interviewing Sam and he says he consented to having Larry cancel the annuity he obtained for his niece. </a:t>
            </a:r>
          </a:p>
          <a:p>
            <a:endParaRPr lang="en-US" dirty="0"/>
          </a:p>
          <a:p>
            <a:r>
              <a:rPr lang="en-US" dirty="0"/>
              <a:t>Develop at least </a:t>
            </a:r>
            <a:r>
              <a:rPr lang="en-US" b="1" dirty="0"/>
              <a:t>2</a:t>
            </a:r>
            <a:r>
              <a:rPr lang="en-US" dirty="0"/>
              <a:t> </a:t>
            </a:r>
            <a:r>
              <a:rPr lang="en-US" b="1" dirty="0"/>
              <a:t>questions</a:t>
            </a:r>
            <a:r>
              <a:rPr lang="en-US" dirty="0"/>
              <a:t> </a:t>
            </a:r>
            <a:r>
              <a:rPr lang="en-US" b="1" dirty="0"/>
              <a:t>for each of the elements </a:t>
            </a:r>
            <a:r>
              <a:rPr lang="en-US" dirty="0"/>
              <a:t>of consent. </a:t>
            </a:r>
          </a:p>
          <a:p>
            <a:endParaRPr lang="en-US" dirty="0"/>
          </a:p>
          <a:p>
            <a:pPr algn="ctr">
              <a:lnSpc>
                <a:spcPct val="110000"/>
              </a:lnSpc>
            </a:pPr>
            <a:endParaRPr lang="en-US" b="1" dirty="0"/>
          </a:p>
          <a:p>
            <a:pPr algn="ctr">
              <a:lnSpc>
                <a:spcPct val="110000"/>
              </a:lnSpc>
            </a:pPr>
            <a:endParaRPr lang="en-US" b="1" dirty="0"/>
          </a:p>
          <a:p>
            <a:pPr>
              <a:lnSpc>
                <a:spcPct val="110000"/>
              </a:lnSpc>
            </a:pPr>
            <a:endParaRPr lang="en-US" dirty="0"/>
          </a:p>
          <a:p>
            <a:pPr>
              <a:lnSpc>
                <a:spcPct val="110000"/>
              </a:lnSpc>
            </a:pPr>
            <a:endParaRPr lang="en-US" dirty="0"/>
          </a:p>
          <a:p>
            <a:pPr>
              <a:lnSpc>
                <a:spcPct val="110000"/>
              </a:lnSpc>
            </a:pPr>
            <a:endParaRPr lang="en-US" dirty="0"/>
          </a:p>
          <a:p>
            <a:pPr>
              <a:lnSpc>
                <a:spcPct val="110000"/>
              </a:lnSpc>
            </a:pPr>
            <a:endParaRPr lang="en-US" dirty="0"/>
          </a:p>
          <a:p>
            <a:pPr>
              <a:lnSpc>
                <a:spcPct val="110000"/>
              </a:lnSpc>
            </a:pPr>
            <a:r>
              <a:rPr lang="en-US" dirty="0"/>
              <a:t>Select a spokesperson to report back to the class.</a:t>
            </a:r>
          </a:p>
          <a:p>
            <a:pPr marL="101600" indent="0">
              <a:lnSpc>
                <a:spcPct val="110000"/>
              </a:lnSpc>
              <a:buNone/>
            </a:pPr>
            <a:endParaRPr lang="en-US" b="1" dirty="0"/>
          </a:p>
        </p:txBody>
      </p:sp>
      <p:graphicFrame>
        <p:nvGraphicFramePr>
          <p:cNvPr id="4" name="Diagram 3">
            <a:extLst>
              <a:ext uri="{FF2B5EF4-FFF2-40B4-BE49-F238E27FC236}">
                <a16:creationId xmlns:a16="http://schemas.microsoft.com/office/drawing/2014/main" id="{DC55627E-8E56-4305-A2FC-FFE20DB84EDE}"/>
              </a:ext>
            </a:extLst>
          </p:cNvPr>
          <p:cNvGraphicFramePr/>
          <p:nvPr>
            <p:extLst>
              <p:ext uri="{D42A27DB-BD31-4B8C-83A1-F6EECF244321}">
                <p14:modId xmlns:p14="http://schemas.microsoft.com/office/powerpoint/2010/main" val="3228935407"/>
              </p:ext>
            </p:extLst>
          </p:nvPr>
        </p:nvGraphicFramePr>
        <p:xfrm>
          <a:off x="2454442" y="2688628"/>
          <a:ext cx="3265118" cy="1763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2230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90C96-8CD7-4116-93BF-E575CC419829}"/>
              </a:ext>
            </a:extLst>
          </p:cNvPr>
          <p:cNvSpPr>
            <a:spLocks noGrp="1"/>
          </p:cNvSpPr>
          <p:nvPr>
            <p:ph type="title"/>
          </p:nvPr>
        </p:nvSpPr>
        <p:spPr/>
        <p:txBody>
          <a:bodyPr/>
          <a:lstStyle/>
          <a:p>
            <a:r>
              <a:rPr lang="en-US" dirty="0"/>
              <a:t>Undue Influence and Consent</a:t>
            </a:r>
          </a:p>
        </p:txBody>
      </p:sp>
      <p:sp>
        <p:nvSpPr>
          <p:cNvPr id="3" name="Text Placeholder 2">
            <a:extLst>
              <a:ext uri="{FF2B5EF4-FFF2-40B4-BE49-F238E27FC236}">
                <a16:creationId xmlns:a16="http://schemas.microsoft.com/office/drawing/2014/main" id="{7BF62519-5978-433F-AF08-533981DD9907}"/>
              </a:ext>
            </a:extLst>
          </p:cNvPr>
          <p:cNvSpPr>
            <a:spLocks noGrp="1"/>
          </p:cNvSpPr>
          <p:nvPr>
            <p:ph type="body" idx="1"/>
          </p:nvPr>
        </p:nvSpPr>
        <p:spPr/>
        <p:txBody>
          <a:bodyPr/>
          <a:lstStyle/>
          <a:p>
            <a:r>
              <a:rPr lang="en-US" sz="2000" dirty="0">
                <a:latin typeface="Verdana" panose="020B0604030504040204" pitchFamily="34" charset="0"/>
                <a:ea typeface="Verdana" panose="020B0604030504040204" pitchFamily="34" charset="0"/>
              </a:rPr>
              <a:t>If there is evidence of consent, then explore if the consent was the result of undue influence. </a:t>
            </a:r>
          </a:p>
          <a:p>
            <a:pPr marL="101600" indent="0">
              <a:buNone/>
            </a:pPr>
            <a:endParaRPr lang="en-US" sz="2000" dirty="0">
              <a:latin typeface="Verdana" panose="020B0604030504040204" pitchFamily="34" charset="0"/>
              <a:ea typeface="Verdana" panose="020B0604030504040204" pitchFamily="34" charset="0"/>
            </a:endParaRPr>
          </a:p>
          <a:p>
            <a:r>
              <a:rPr lang="en-US" sz="2000" b="1" dirty="0">
                <a:latin typeface="Verdana" panose="020B0604030504040204" pitchFamily="34" charset="0"/>
                <a:ea typeface="Verdana" panose="020B0604030504040204" pitchFamily="34" charset="0"/>
              </a:rPr>
              <a:t>Do not accept consent at face value</a:t>
            </a:r>
            <a:r>
              <a:rPr lang="en-US" sz="2000" dirty="0">
                <a:latin typeface="Verdana" panose="020B0604030504040204" pitchFamily="34" charset="0"/>
                <a:ea typeface="Verdana" panose="020B0604030504040204" pitchFamily="34" charset="0"/>
              </a:rPr>
              <a:t>. </a:t>
            </a:r>
            <a:r>
              <a:rPr lang="en-US" sz="2000" b="1" dirty="0">
                <a:latin typeface="Verdana" panose="020B0604030504040204" pitchFamily="34" charset="0"/>
                <a:ea typeface="Verdana" panose="020B0604030504040204" pitchFamily="34" charset="0"/>
              </a:rPr>
              <a:t>Dig further if you suspect undue influence.</a:t>
            </a:r>
            <a:endParaRPr lang="en-US" sz="2000" dirty="0">
              <a:latin typeface="Verdana" panose="020B0604030504040204" pitchFamily="34" charset="0"/>
              <a:ea typeface="Verdana" panose="020B0604030504040204" pitchFamily="34" charset="0"/>
            </a:endParaRPr>
          </a:p>
          <a:p>
            <a:pPr>
              <a:buFont typeface="Arial" panose="020B0604020202020204" pitchFamily="34" charset="0"/>
              <a:buChar char="•"/>
            </a:pPr>
            <a:endParaRPr lang="en-US" sz="2000" dirty="0">
              <a:latin typeface="Verdana" panose="020B0604030504040204" pitchFamily="34" charset="0"/>
              <a:ea typeface="Verdana" panose="020B0604030504040204" pitchFamily="34" charset="0"/>
            </a:endParaRPr>
          </a:p>
          <a:p>
            <a:pPr>
              <a:buFont typeface="Arial" panose="020B0604020202020204" pitchFamily="34" charset="0"/>
              <a:buChar char="•"/>
            </a:pPr>
            <a:r>
              <a:rPr lang="en-US" sz="2000" dirty="0">
                <a:latin typeface="Verdana" panose="020B0604030504040204" pitchFamily="34" charset="0"/>
                <a:ea typeface="Verdana" panose="020B0604030504040204" pitchFamily="34" charset="0"/>
              </a:rPr>
              <a:t>Undue influence focuses on whether the person harmed  understood the true nature of the transaction and whether they freely and voluntarily give consent.</a:t>
            </a:r>
          </a:p>
          <a:p>
            <a:pPr>
              <a:buFont typeface="Arial" panose="020B0604020202020204" pitchFamily="34" charset="0"/>
              <a:buChar char="•"/>
            </a:pPr>
            <a:endParaRPr lang="en-US" sz="2000" dirty="0">
              <a:latin typeface="Verdana" panose="020B0604030504040204" pitchFamily="34" charset="0"/>
              <a:ea typeface="Verdana" panose="020B0604030504040204" pitchFamily="34" charset="0"/>
            </a:endParaRPr>
          </a:p>
          <a:p>
            <a:pPr>
              <a:buFont typeface="Arial" panose="020B0604020202020204" pitchFamily="34" charset="0"/>
              <a:buChar char="•"/>
            </a:pPr>
            <a:r>
              <a:rPr lang="en-US" sz="2000" dirty="0">
                <a:latin typeface="Verdana" panose="020B0604030504040204" pitchFamily="34" charset="0"/>
                <a:ea typeface="Verdana" panose="020B0604030504040204" pitchFamily="34" charset="0"/>
              </a:rPr>
              <a:t>When consent results from undue influence, consent is not valid.</a:t>
            </a:r>
          </a:p>
          <a:p>
            <a:pPr marL="101600" indent="0">
              <a:buNone/>
            </a:pPr>
            <a:endParaRPr lang="en-US" dirty="0"/>
          </a:p>
        </p:txBody>
      </p:sp>
    </p:spTree>
    <p:extLst>
      <p:ext uri="{BB962C8B-B14F-4D97-AF65-F5344CB8AC3E}">
        <p14:creationId xmlns:p14="http://schemas.microsoft.com/office/powerpoint/2010/main" val="1968165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26886-5834-481C-A116-C74655307630}"/>
              </a:ext>
            </a:extLst>
          </p:cNvPr>
          <p:cNvSpPr>
            <a:spLocks noGrp="1"/>
          </p:cNvSpPr>
          <p:nvPr>
            <p:ph type="title"/>
          </p:nvPr>
        </p:nvSpPr>
        <p:spPr/>
        <p:txBody>
          <a:bodyPr/>
          <a:lstStyle/>
          <a:p>
            <a:r>
              <a:rPr lang="en-US" dirty="0">
                <a:solidFill>
                  <a:schemeClr val="accent5"/>
                </a:solidFill>
              </a:rPr>
              <a:t>Consent and Undue Influence Activity: Part 2</a:t>
            </a:r>
          </a:p>
        </p:txBody>
      </p:sp>
      <p:sp>
        <p:nvSpPr>
          <p:cNvPr id="3" name="Text Placeholder 2">
            <a:extLst>
              <a:ext uri="{FF2B5EF4-FFF2-40B4-BE49-F238E27FC236}">
                <a16:creationId xmlns:a16="http://schemas.microsoft.com/office/drawing/2014/main" id="{4B0ABE3D-A94C-466B-9840-0FD30791B864}"/>
              </a:ext>
            </a:extLst>
          </p:cNvPr>
          <p:cNvSpPr>
            <a:spLocks noGrp="1"/>
          </p:cNvSpPr>
          <p:nvPr>
            <p:ph type="body" idx="1"/>
          </p:nvPr>
        </p:nvSpPr>
        <p:spPr>
          <a:xfrm>
            <a:off x="377574" y="939248"/>
            <a:ext cx="6157992" cy="4022718"/>
          </a:xfrm>
        </p:spPr>
        <p:txBody>
          <a:bodyPr/>
          <a:lstStyle/>
          <a:p>
            <a:pPr marL="101600" indent="0">
              <a:buNone/>
            </a:pPr>
            <a:r>
              <a:rPr lang="en-US" sz="2000" dirty="0"/>
              <a:t>Using the case study, work in your groups to develop questions that explore the four elements of undue influence.</a:t>
            </a:r>
          </a:p>
          <a:p>
            <a:endParaRPr lang="en-US" sz="2000" dirty="0"/>
          </a:p>
          <a:p>
            <a:r>
              <a:rPr lang="en-US" sz="1800" dirty="0"/>
              <a:t>Develop </a:t>
            </a:r>
            <a:r>
              <a:rPr lang="en-US" sz="1800" u="sng" dirty="0"/>
              <a:t>at least </a:t>
            </a:r>
            <a:r>
              <a:rPr lang="en-US" sz="1800" dirty="0"/>
              <a:t>2 questions for each of the elements of undue influence.</a:t>
            </a:r>
          </a:p>
          <a:p>
            <a:pPr lvl="1" algn="ctr"/>
            <a:r>
              <a:rPr lang="en-US" dirty="0">
                <a:solidFill>
                  <a:schemeClr val="tx1"/>
                </a:solidFill>
                <a:cs typeface="Calibri" panose="020F0502020204030204" pitchFamily="34" charset="0"/>
              </a:rPr>
              <a:t>Victim’s vulnerability to undue influence</a:t>
            </a:r>
          </a:p>
          <a:p>
            <a:pPr lvl="1" algn="ctr"/>
            <a:r>
              <a:rPr lang="en-US" dirty="0">
                <a:solidFill>
                  <a:schemeClr val="tx1"/>
                </a:solidFill>
                <a:cs typeface="Calibri" panose="020F0502020204030204" pitchFamily="34" charset="0"/>
              </a:rPr>
              <a:t>Influencer’s apparent authority </a:t>
            </a:r>
          </a:p>
          <a:p>
            <a:pPr lvl="1" algn="ctr"/>
            <a:r>
              <a:rPr lang="en-US" dirty="0">
                <a:solidFill>
                  <a:schemeClr val="tx1"/>
                </a:solidFill>
                <a:cs typeface="Calibri" panose="020F0502020204030204" pitchFamily="34" charset="0"/>
              </a:rPr>
              <a:t>Actions or tactics used by the influencer to overcome victims free will</a:t>
            </a:r>
          </a:p>
          <a:p>
            <a:pPr lvl="1" algn="ctr"/>
            <a:r>
              <a:rPr lang="en-US" dirty="0">
                <a:solidFill>
                  <a:schemeClr val="tx1"/>
                </a:solidFill>
                <a:cs typeface="Calibri" panose="020F0502020204030204" pitchFamily="34" charset="0"/>
              </a:rPr>
              <a:t>Equity of the result</a:t>
            </a:r>
            <a:endParaRPr lang="en-US" sz="1400" dirty="0"/>
          </a:p>
          <a:p>
            <a:endParaRPr lang="en-US" sz="1800" dirty="0"/>
          </a:p>
          <a:p>
            <a:r>
              <a:rPr lang="en-US" sz="1800" dirty="0"/>
              <a:t>Select a different spokesperson to report back to the class.</a:t>
            </a:r>
          </a:p>
          <a:p>
            <a:endParaRPr lang="en-US" dirty="0"/>
          </a:p>
        </p:txBody>
      </p:sp>
      <p:graphicFrame>
        <p:nvGraphicFramePr>
          <p:cNvPr id="4" name="Diagram 3">
            <a:extLst>
              <a:ext uri="{FF2B5EF4-FFF2-40B4-BE49-F238E27FC236}">
                <a16:creationId xmlns:a16="http://schemas.microsoft.com/office/drawing/2014/main" id="{6C514AFF-CD1B-4CD2-849A-C832812DF76F}"/>
              </a:ext>
            </a:extLst>
          </p:cNvPr>
          <p:cNvGraphicFramePr/>
          <p:nvPr>
            <p:extLst>
              <p:ext uri="{D42A27DB-BD31-4B8C-83A1-F6EECF244321}">
                <p14:modId xmlns:p14="http://schemas.microsoft.com/office/powerpoint/2010/main" val="146427315"/>
              </p:ext>
            </p:extLst>
          </p:nvPr>
        </p:nvGraphicFramePr>
        <p:xfrm>
          <a:off x="6535566" y="759759"/>
          <a:ext cx="2338437" cy="1939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8340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018EF-759B-422B-BFBF-7CD291A5ECA5}"/>
              </a:ext>
            </a:extLst>
          </p:cNvPr>
          <p:cNvSpPr>
            <a:spLocks noGrp="1"/>
          </p:cNvSpPr>
          <p:nvPr>
            <p:ph type="title"/>
          </p:nvPr>
        </p:nvSpPr>
        <p:spPr/>
        <p:txBody>
          <a:bodyPr/>
          <a:lstStyle/>
          <a:p>
            <a:r>
              <a:rPr lang="en-US" dirty="0"/>
              <a:t>Is Undue Influence a Crime in California?</a:t>
            </a:r>
          </a:p>
        </p:txBody>
      </p:sp>
      <p:sp>
        <p:nvSpPr>
          <p:cNvPr id="3" name="Text Placeholder 2">
            <a:extLst>
              <a:ext uri="{FF2B5EF4-FFF2-40B4-BE49-F238E27FC236}">
                <a16:creationId xmlns:a16="http://schemas.microsoft.com/office/drawing/2014/main" id="{2FB68E59-104B-4E41-83FF-0BBDFE8306FD}"/>
              </a:ext>
            </a:extLst>
          </p:cNvPr>
          <p:cNvSpPr>
            <a:spLocks noGrp="1"/>
          </p:cNvSpPr>
          <p:nvPr>
            <p:ph type="body" idx="1"/>
          </p:nvPr>
        </p:nvSpPr>
        <p:spPr/>
        <p:txBody>
          <a:bodyPr/>
          <a:lstStyle/>
          <a:p>
            <a:r>
              <a:rPr lang="en-US" sz="1800" dirty="0"/>
              <a:t>There is no crime called “Undue Influence”</a:t>
            </a:r>
          </a:p>
          <a:p>
            <a:pPr lvl="1"/>
            <a:r>
              <a:rPr lang="en-US" dirty="0"/>
              <a:t>Evidence discovered in an UI investigation can be used to support evidence of other crimes</a:t>
            </a:r>
          </a:p>
          <a:p>
            <a:endParaRPr lang="en-US" sz="1800" dirty="0"/>
          </a:p>
          <a:p>
            <a:r>
              <a:rPr lang="en-US" sz="1800" dirty="0"/>
              <a:t>Theft Can Be Committed by:</a:t>
            </a:r>
          </a:p>
          <a:p>
            <a:pPr lvl="1"/>
            <a:r>
              <a:rPr lang="en-US" dirty="0"/>
              <a:t>Taking without consent or without the owner’s knowledge, including  where owner is unable to give valid consent and offender is aware of owner’s inability</a:t>
            </a:r>
          </a:p>
          <a:p>
            <a:pPr lvl="1"/>
            <a:r>
              <a:rPr lang="en-US" dirty="0"/>
              <a:t>Embezzlement—taking by person authorized to have owner’s assets who uses them for an unauthorized purpose, e.g., attorney in fact or conservator who uses a client’s funds to benefit self when not authorized.</a:t>
            </a:r>
          </a:p>
          <a:p>
            <a:pPr lvl="1"/>
            <a:r>
              <a:rPr lang="en-US" dirty="0"/>
              <a:t>False Pretenses: obtaining property/funds by deceitful representations and then using them for own benefit</a:t>
            </a:r>
          </a:p>
          <a:p>
            <a:endParaRPr lang="en-US" dirty="0"/>
          </a:p>
        </p:txBody>
      </p:sp>
    </p:spTree>
    <p:extLst>
      <p:ext uri="{BB962C8B-B14F-4D97-AF65-F5344CB8AC3E}">
        <p14:creationId xmlns:p14="http://schemas.microsoft.com/office/powerpoint/2010/main" val="1689547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DE932-DC29-4EE4-9C23-30E32FDDDB7A}"/>
              </a:ext>
            </a:extLst>
          </p:cNvPr>
          <p:cNvSpPr>
            <a:spLocks noGrp="1"/>
          </p:cNvSpPr>
          <p:nvPr>
            <p:ph type="title"/>
          </p:nvPr>
        </p:nvSpPr>
        <p:spPr/>
        <p:txBody>
          <a:bodyPr/>
          <a:lstStyle/>
          <a:p>
            <a:r>
              <a:rPr lang="en-US" dirty="0"/>
              <a:t>What Does This Mean?</a:t>
            </a:r>
          </a:p>
        </p:txBody>
      </p:sp>
      <p:sp>
        <p:nvSpPr>
          <p:cNvPr id="3" name="Text Placeholder 2">
            <a:extLst>
              <a:ext uri="{FF2B5EF4-FFF2-40B4-BE49-F238E27FC236}">
                <a16:creationId xmlns:a16="http://schemas.microsoft.com/office/drawing/2014/main" id="{FBC81B87-D911-4EFE-965E-68630049BE5C}"/>
              </a:ext>
            </a:extLst>
          </p:cNvPr>
          <p:cNvSpPr>
            <a:spLocks noGrp="1"/>
          </p:cNvSpPr>
          <p:nvPr>
            <p:ph type="body" idx="1"/>
          </p:nvPr>
        </p:nvSpPr>
        <p:spPr>
          <a:xfrm>
            <a:off x="377572" y="1028701"/>
            <a:ext cx="8436975" cy="3871290"/>
          </a:xfrm>
        </p:spPr>
        <p:txBody>
          <a:bodyPr/>
          <a:lstStyle/>
          <a:p>
            <a:pPr>
              <a:lnSpc>
                <a:spcPct val="150000"/>
              </a:lnSpc>
            </a:pPr>
            <a:r>
              <a:rPr lang="en-US" sz="2000" dirty="0"/>
              <a:t>The tactics of undue influence can undermine a claim of consent for </a:t>
            </a:r>
            <a:r>
              <a:rPr lang="en-US" sz="2000" u="sng" dirty="0"/>
              <a:t>theft</a:t>
            </a:r>
          </a:p>
          <a:p>
            <a:pPr>
              <a:lnSpc>
                <a:spcPct val="150000"/>
              </a:lnSpc>
            </a:pPr>
            <a:r>
              <a:rPr lang="en-US" sz="2000" dirty="0"/>
              <a:t>Lies and deceits by an influencer may help prove </a:t>
            </a:r>
            <a:r>
              <a:rPr lang="en-US" sz="2000" u="sng" dirty="0"/>
              <a:t>theft by false pretenses</a:t>
            </a:r>
          </a:p>
          <a:p>
            <a:pPr>
              <a:lnSpc>
                <a:spcPct val="150000"/>
              </a:lnSpc>
            </a:pPr>
            <a:r>
              <a:rPr lang="en-US" sz="2000" dirty="0"/>
              <a:t>Misuse of legal authority obtained by undue influence may help prove </a:t>
            </a:r>
            <a:r>
              <a:rPr lang="en-US" sz="2000" u="sng" dirty="0"/>
              <a:t>embezzlement</a:t>
            </a:r>
            <a:r>
              <a:rPr lang="en-US" sz="2000" dirty="0"/>
              <a:t>.</a:t>
            </a:r>
          </a:p>
          <a:p>
            <a:endParaRPr lang="en-US" sz="2000" dirty="0"/>
          </a:p>
          <a:p>
            <a:r>
              <a:rPr lang="en-US" sz="1800" b="1" dirty="0"/>
              <a:t>When discussing or referring cases to law enforcement, rather than talking about undue influence, discuss case in terms of </a:t>
            </a:r>
            <a:r>
              <a:rPr lang="en-US" sz="1800" b="1" u="sng" dirty="0"/>
              <a:t>theft</a:t>
            </a:r>
            <a:r>
              <a:rPr lang="en-US" sz="1800" b="1" dirty="0"/>
              <a:t>. </a:t>
            </a:r>
          </a:p>
          <a:p>
            <a:endParaRPr lang="en-US" dirty="0"/>
          </a:p>
        </p:txBody>
      </p:sp>
    </p:spTree>
    <p:extLst>
      <p:ext uri="{BB962C8B-B14F-4D97-AF65-F5344CB8AC3E}">
        <p14:creationId xmlns:p14="http://schemas.microsoft.com/office/powerpoint/2010/main" val="3120923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FC5E-BFFD-4BD3-8008-89710E31CE6B}"/>
              </a:ext>
            </a:extLst>
          </p:cNvPr>
          <p:cNvSpPr>
            <a:spLocks noGrp="1"/>
          </p:cNvSpPr>
          <p:nvPr>
            <p:ph type="title"/>
          </p:nvPr>
        </p:nvSpPr>
        <p:spPr/>
        <p:txBody>
          <a:bodyPr/>
          <a:lstStyle/>
          <a:p>
            <a:r>
              <a:rPr lang="en-US" dirty="0"/>
              <a:t>Investigating Allegations of Undue Influence (1)</a:t>
            </a:r>
          </a:p>
        </p:txBody>
      </p:sp>
      <p:sp>
        <p:nvSpPr>
          <p:cNvPr id="3" name="Text Placeholder 2">
            <a:extLst>
              <a:ext uri="{FF2B5EF4-FFF2-40B4-BE49-F238E27FC236}">
                <a16:creationId xmlns:a16="http://schemas.microsoft.com/office/drawing/2014/main" id="{55E229D6-43A3-492A-87FB-240EB89FCE52}"/>
              </a:ext>
            </a:extLst>
          </p:cNvPr>
          <p:cNvSpPr>
            <a:spLocks noGrp="1"/>
          </p:cNvSpPr>
          <p:nvPr>
            <p:ph type="body" idx="1"/>
          </p:nvPr>
        </p:nvSpPr>
        <p:spPr>
          <a:xfrm>
            <a:off x="341906" y="842839"/>
            <a:ext cx="8523683" cy="4057152"/>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Verdana" panose="020B0604030504040204" pitchFamily="34" charset="0"/>
                <a:ea typeface="Verdana" panose="020B0604030504040204" pitchFamily="34" charset="0"/>
                <a:cs typeface="Times New Roman" panose="02020603050405020304" pitchFamily="18" charset="0"/>
              </a:rPr>
              <a:t>Process, not an event—affects investigation </a:t>
            </a:r>
          </a:p>
          <a:p>
            <a:pPr marL="742950" marR="0" lvl="1" indent="-285750">
              <a:lnSpc>
                <a:spcPct val="107000"/>
              </a:lnSpc>
              <a:spcBef>
                <a:spcPts val="0"/>
              </a:spcBef>
              <a:spcAft>
                <a:spcPts val="0"/>
              </a:spcAft>
              <a:buFont typeface="Courier New" panose="02070309020205020404" pitchFamily="49" charset="0"/>
              <a:buChar char="o"/>
            </a:pPr>
            <a:r>
              <a:rPr lang="en-US" sz="1800" dirty="0">
                <a:latin typeface="Verdana" panose="020B0604030504040204" pitchFamily="34" charset="0"/>
                <a:ea typeface="Verdana" panose="020B0604030504040204" pitchFamily="34" charset="0"/>
                <a:cs typeface="Times New Roman" panose="02020603050405020304" pitchFamily="18" charset="0"/>
              </a:rPr>
              <a:t>E</a:t>
            </a:r>
            <a:r>
              <a:rPr lang="en-US" sz="1800" dirty="0">
                <a:effectLst/>
                <a:latin typeface="Verdana" panose="020B0604030504040204" pitchFamily="34" charset="0"/>
                <a:ea typeface="Verdana" panose="020B0604030504040204" pitchFamily="34" charset="0"/>
                <a:cs typeface="Times New Roman" panose="02020603050405020304" pitchFamily="18" charset="0"/>
              </a:rPr>
              <a:t>xamine entire relationship and how it changed</a:t>
            </a:r>
          </a:p>
          <a:p>
            <a:pPr marL="1143000" marR="0" lvl="2" indent="-228600">
              <a:lnSpc>
                <a:spcPct val="107000"/>
              </a:lnSpc>
              <a:spcBef>
                <a:spcPts val="0"/>
              </a:spcBef>
              <a:spcAft>
                <a:spcPts val="0"/>
              </a:spcAft>
              <a:buFont typeface="Wingdings" panose="05000000000000000000" pitchFamily="2" charset="2"/>
              <a:buChar char=""/>
            </a:pPr>
            <a:r>
              <a:rPr lang="en-US" sz="1700" dirty="0">
                <a:effectLst/>
                <a:latin typeface="Verdana" panose="020B0604030504040204" pitchFamily="34" charset="0"/>
                <a:ea typeface="Verdana" panose="020B0604030504040204" pitchFamily="34" charset="0"/>
                <a:cs typeface="Times New Roman" panose="02020603050405020304" pitchFamily="18" charset="0"/>
              </a:rPr>
              <a:t>Length, closeness, is this person a new friend?</a:t>
            </a:r>
          </a:p>
          <a:p>
            <a:pPr marL="1143000" marR="0" lvl="2" indent="-228600">
              <a:lnSpc>
                <a:spcPct val="107000"/>
              </a:lnSpc>
              <a:spcBef>
                <a:spcPts val="0"/>
              </a:spcBef>
              <a:spcAft>
                <a:spcPts val="0"/>
              </a:spcAft>
              <a:buFont typeface="Wingdings" panose="05000000000000000000" pitchFamily="2" charset="2"/>
              <a:buChar char=""/>
            </a:pPr>
            <a:r>
              <a:rPr lang="en-US" sz="1700" dirty="0">
                <a:effectLst/>
                <a:latin typeface="Verdana" panose="020B0604030504040204" pitchFamily="34" charset="0"/>
                <a:ea typeface="Verdana" panose="020B0604030504040204" pitchFamily="34" charset="0"/>
                <a:cs typeface="Times New Roman" panose="02020603050405020304" pitchFamily="18" charset="0"/>
              </a:rPr>
              <a:t>What caused change in relationship? Are there any efforts to isolate from family, friends or others or efforts to undermine existing relationships?</a:t>
            </a:r>
          </a:p>
          <a:p>
            <a:pPr marL="1143000" marR="0" lvl="2" indent="-228600">
              <a:lnSpc>
                <a:spcPct val="107000"/>
              </a:lnSpc>
              <a:spcBef>
                <a:spcPts val="0"/>
              </a:spcBef>
              <a:spcAft>
                <a:spcPts val="0"/>
              </a:spcAft>
              <a:buFont typeface="Wingdings" panose="05000000000000000000" pitchFamily="2" charset="2"/>
              <a:buChar char=""/>
            </a:pPr>
            <a:r>
              <a:rPr lang="en-US" sz="1700" dirty="0">
                <a:effectLst/>
                <a:latin typeface="Verdana" panose="020B0604030504040204" pitchFamily="34" charset="0"/>
                <a:ea typeface="Verdana" panose="020B0604030504040204" pitchFamily="34" charset="0"/>
                <a:cs typeface="Times New Roman" panose="02020603050405020304" pitchFamily="18" charset="0"/>
              </a:rPr>
              <a:t>How does victim view the suspected influencer?</a:t>
            </a:r>
          </a:p>
          <a:p>
            <a:pPr marL="1600200" marR="0" lvl="3" indent="-228600">
              <a:lnSpc>
                <a:spcPct val="107000"/>
              </a:lnSpc>
              <a:spcBef>
                <a:spcPts val="0"/>
              </a:spcBef>
              <a:spcAft>
                <a:spcPts val="0"/>
              </a:spcAft>
              <a:buFont typeface="Symbol" panose="05050102010706020507" pitchFamily="18" charset="2"/>
              <a:buChar char=""/>
            </a:pPr>
            <a:r>
              <a:rPr lang="en-US" sz="16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Professional consultant, friend, spiritual advisor, clergy, family, etc.</a:t>
            </a:r>
          </a:p>
          <a:p>
            <a:pPr marL="1600200" marR="0" lvl="3" indent="-228600">
              <a:lnSpc>
                <a:spcPct val="107000"/>
              </a:lnSpc>
              <a:spcBef>
                <a:spcPts val="0"/>
              </a:spcBef>
              <a:spcAft>
                <a:spcPts val="0"/>
              </a:spcAft>
              <a:buFont typeface="Symbol" panose="05050102010706020507" pitchFamily="18" charset="2"/>
              <a:buChar char=""/>
            </a:pPr>
            <a:r>
              <a:rPr lang="en-US" sz="16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client afraid of influencer?</a:t>
            </a:r>
          </a:p>
          <a:p>
            <a:pPr marL="1600200" marR="0" lvl="3" indent="-228600">
              <a:lnSpc>
                <a:spcPct val="107000"/>
              </a:lnSpc>
              <a:spcBef>
                <a:spcPts val="0"/>
              </a:spcBef>
              <a:spcAft>
                <a:spcPts val="0"/>
              </a:spcAft>
              <a:buFont typeface="Symbol" panose="05050102010706020507" pitchFamily="18" charset="2"/>
              <a:buChar char=""/>
            </a:pPr>
            <a:r>
              <a:rPr lang="en-US" sz="16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Is client able to make decisions that the influencer does not like?</a:t>
            </a:r>
          </a:p>
          <a:p>
            <a:pPr marL="742950" marR="0" lvl="1" indent="-285750">
              <a:lnSpc>
                <a:spcPct val="107000"/>
              </a:lnSpc>
              <a:spcBef>
                <a:spcPts val="0"/>
              </a:spcBef>
              <a:spcAft>
                <a:spcPts val="0"/>
              </a:spcAft>
              <a:buFont typeface="Courier New" panose="02070309020205020404" pitchFamily="49" charset="0"/>
              <a:buChar char="o"/>
            </a:pPr>
            <a:r>
              <a:rPr lang="en-US" sz="1800" dirty="0">
                <a:effectLst/>
                <a:latin typeface="Verdana" panose="020B0604030504040204" pitchFamily="34" charset="0"/>
                <a:ea typeface="Verdana" panose="020B0604030504040204" pitchFamily="34" charset="0"/>
                <a:cs typeface="Times New Roman" panose="02020603050405020304" pitchFamily="18" charset="0"/>
              </a:rPr>
              <a:t>Client susceptibilities and vulnerabilities and influencer’s knowledge of them</a:t>
            </a:r>
          </a:p>
          <a:p>
            <a:endParaRPr lang="en-US" dirty="0"/>
          </a:p>
        </p:txBody>
      </p:sp>
    </p:spTree>
    <p:extLst>
      <p:ext uri="{BB962C8B-B14F-4D97-AF65-F5344CB8AC3E}">
        <p14:creationId xmlns:p14="http://schemas.microsoft.com/office/powerpoint/2010/main" val="666172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0D575-D9AE-49F4-8C8E-77CBCF5406B3}"/>
              </a:ext>
            </a:extLst>
          </p:cNvPr>
          <p:cNvSpPr>
            <a:spLocks noGrp="1"/>
          </p:cNvSpPr>
          <p:nvPr>
            <p:ph type="title"/>
          </p:nvPr>
        </p:nvSpPr>
        <p:spPr/>
        <p:txBody>
          <a:bodyPr/>
          <a:lstStyle/>
          <a:p>
            <a:r>
              <a:rPr lang="en-US" dirty="0"/>
              <a:t>Investigating Allegations of Undue Influence (2)</a:t>
            </a:r>
          </a:p>
        </p:txBody>
      </p:sp>
      <p:sp>
        <p:nvSpPr>
          <p:cNvPr id="3" name="Text Placeholder 2">
            <a:extLst>
              <a:ext uri="{FF2B5EF4-FFF2-40B4-BE49-F238E27FC236}">
                <a16:creationId xmlns:a16="http://schemas.microsoft.com/office/drawing/2014/main" id="{0F89DB61-BDB6-4E60-BBE4-F0706D567DD1}"/>
              </a:ext>
            </a:extLst>
          </p:cNvPr>
          <p:cNvSpPr>
            <a:spLocks noGrp="1"/>
          </p:cNvSpPr>
          <p:nvPr>
            <p:ph type="body" idx="1"/>
          </p:nvPr>
        </p:nvSpPr>
        <p:spPr/>
        <p:txBody>
          <a:bodyPr/>
          <a:lstStyle/>
          <a:p>
            <a:pPr marL="342900" indent="-342900">
              <a:lnSpc>
                <a:spcPct val="107000"/>
              </a:lnSpc>
              <a:spcBef>
                <a:spcPts val="0"/>
              </a:spcBef>
              <a:buFont typeface="Arial" panose="020B0604020202020204" pitchFamily="34" charset="0"/>
              <a:buChar char="•"/>
            </a:pPr>
            <a:r>
              <a:rPr lang="en-US" sz="2000" dirty="0">
                <a:effectLst/>
                <a:ea typeface="Calibri" panose="020F0502020204030204" pitchFamily="34" charset="0"/>
                <a:cs typeface="Times New Roman" panose="02020603050405020304" pitchFamily="18" charset="0"/>
              </a:rPr>
              <a:t>How did client historically make important decisions?</a:t>
            </a:r>
          </a:p>
          <a:p>
            <a:pPr lvl="1">
              <a:lnSpc>
                <a:spcPct val="107000"/>
              </a:lnSpc>
              <a:spcBef>
                <a:spcPts val="0"/>
              </a:spcBef>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Gifting patterns</a:t>
            </a:r>
          </a:p>
          <a:p>
            <a:pPr lvl="1">
              <a:lnSpc>
                <a:spcPct val="107000"/>
              </a:lnSpc>
              <a:spcBef>
                <a:spcPts val="0"/>
              </a:spcBef>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Spending patterns</a:t>
            </a:r>
          </a:p>
          <a:p>
            <a:pPr lvl="1">
              <a:lnSpc>
                <a:spcPct val="107000"/>
              </a:lnSpc>
              <a:spcBef>
                <a:spcPts val="0"/>
              </a:spcBef>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Income sources</a:t>
            </a:r>
          </a:p>
          <a:p>
            <a:pPr lvl="1">
              <a:lnSpc>
                <a:spcPct val="107000"/>
              </a:lnSpc>
              <a:spcBef>
                <a:spcPts val="0"/>
              </a:spcBef>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Use online banking, or face to face, or mail to do banking</a:t>
            </a:r>
          </a:p>
          <a:p>
            <a:pPr lvl="1">
              <a:lnSpc>
                <a:spcPct val="107000"/>
              </a:lnSpc>
              <a:spcBef>
                <a:spcPts val="0"/>
              </a:spcBef>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Consult others on major/significant purchases (what did that process look like)</a:t>
            </a:r>
          </a:p>
          <a:p>
            <a:pPr lvl="1">
              <a:lnSpc>
                <a:spcPct val="107000"/>
              </a:lnSpc>
              <a:spcBef>
                <a:spcPts val="0"/>
              </a:spcBef>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Financial concerns if any (make sure have enough to live on for rest of life; savings for possible LTC; leave legacy for family, causes)</a:t>
            </a:r>
          </a:p>
          <a:p>
            <a:pPr lvl="1">
              <a:lnSpc>
                <a:spcPct val="107000"/>
              </a:lnSpc>
              <a:spcBef>
                <a:spcPts val="0"/>
              </a:spcBef>
              <a:buFont typeface="Courier New" panose="02070309020205020404" pitchFamily="49" charset="0"/>
              <a:buChar char="o"/>
            </a:pPr>
            <a:r>
              <a:rPr lang="en-US" sz="1800" dirty="0">
                <a:effectLst/>
                <a:ea typeface="Calibri" panose="020F0502020204030204" pitchFamily="34" charset="0"/>
                <a:cs typeface="Times New Roman" panose="02020603050405020304" pitchFamily="18" charset="0"/>
              </a:rPr>
              <a:t>Financial arrangements—trust, POAs, financial advisor, advanced directives, personal attorney </a:t>
            </a:r>
          </a:p>
          <a:p>
            <a:endParaRPr lang="en-US" dirty="0"/>
          </a:p>
        </p:txBody>
      </p:sp>
    </p:spTree>
    <p:extLst>
      <p:ext uri="{BB962C8B-B14F-4D97-AF65-F5344CB8AC3E}">
        <p14:creationId xmlns:p14="http://schemas.microsoft.com/office/powerpoint/2010/main" val="3033357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91D52-CDDF-4D59-8728-051948E04FD3}"/>
              </a:ext>
            </a:extLst>
          </p:cNvPr>
          <p:cNvSpPr>
            <a:spLocks noGrp="1"/>
          </p:cNvSpPr>
          <p:nvPr>
            <p:ph type="title"/>
          </p:nvPr>
        </p:nvSpPr>
        <p:spPr/>
        <p:txBody>
          <a:bodyPr/>
          <a:lstStyle/>
          <a:p>
            <a:r>
              <a:rPr lang="en-US" dirty="0">
                <a:solidFill>
                  <a:schemeClr val="accent5"/>
                </a:solidFill>
              </a:rPr>
              <a:t>Who You Are and Your Experience with Undue Influence Cases</a:t>
            </a:r>
          </a:p>
        </p:txBody>
      </p:sp>
      <p:sp>
        <p:nvSpPr>
          <p:cNvPr id="3" name="Text Placeholder 2">
            <a:extLst>
              <a:ext uri="{FF2B5EF4-FFF2-40B4-BE49-F238E27FC236}">
                <a16:creationId xmlns:a16="http://schemas.microsoft.com/office/drawing/2014/main" id="{C4B17EF4-DC24-4D3B-8201-15DEDE3BF638}"/>
              </a:ext>
            </a:extLst>
          </p:cNvPr>
          <p:cNvSpPr>
            <a:spLocks noGrp="1"/>
          </p:cNvSpPr>
          <p:nvPr>
            <p:ph type="body" idx="1"/>
          </p:nvPr>
        </p:nvSpPr>
        <p:spPr/>
        <p:txBody>
          <a:bodyPr/>
          <a:lstStyle/>
          <a:p>
            <a:r>
              <a:rPr lang="en-US" dirty="0"/>
              <a:t>Who here are:</a:t>
            </a:r>
          </a:p>
          <a:p>
            <a:pPr lvl="1"/>
            <a:r>
              <a:rPr lang="en-US" dirty="0"/>
              <a:t>APS professionals (investigators)</a:t>
            </a:r>
          </a:p>
          <a:p>
            <a:pPr lvl="1"/>
            <a:r>
              <a:rPr lang="en-US" dirty="0"/>
              <a:t>APS Supervisors</a:t>
            </a:r>
          </a:p>
          <a:p>
            <a:pPr lvl="1"/>
            <a:r>
              <a:rPr lang="en-US" dirty="0"/>
              <a:t>APS Trainers</a:t>
            </a:r>
          </a:p>
          <a:p>
            <a:pPr lvl="1"/>
            <a:r>
              <a:rPr lang="en-US" dirty="0"/>
              <a:t>Other Roles</a:t>
            </a:r>
          </a:p>
          <a:p>
            <a:endParaRPr lang="en-US" dirty="0"/>
          </a:p>
          <a:p>
            <a:r>
              <a:rPr lang="en-US" dirty="0"/>
              <a:t>How many cases have you handled in which undue influence was suspected?</a:t>
            </a:r>
          </a:p>
          <a:p>
            <a:pPr lvl="1"/>
            <a:r>
              <a:rPr lang="en-US" dirty="0"/>
              <a:t>None</a:t>
            </a:r>
          </a:p>
          <a:p>
            <a:pPr lvl="1"/>
            <a:r>
              <a:rPr lang="en-US" dirty="0"/>
              <a:t>Under 10</a:t>
            </a:r>
          </a:p>
          <a:p>
            <a:pPr lvl="1"/>
            <a:r>
              <a:rPr lang="en-US" dirty="0"/>
              <a:t>Under 25</a:t>
            </a:r>
          </a:p>
          <a:p>
            <a:pPr lvl="1"/>
            <a:r>
              <a:rPr lang="en-US" dirty="0"/>
              <a:t>Under 100</a:t>
            </a:r>
          </a:p>
          <a:p>
            <a:pPr lvl="1"/>
            <a:r>
              <a:rPr lang="en-US" dirty="0"/>
              <a:t>More than 100</a:t>
            </a:r>
          </a:p>
        </p:txBody>
      </p:sp>
    </p:spTree>
    <p:extLst>
      <p:ext uri="{BB962C8B-B14F-4D97-AF65-F5344CB8AC3E}">
        <p14:creationId xmlns:p14="http://schemas.microsoft.com/office/powerpoint/2010/main" val="4158956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E5CB5-2305-4869-B1A3-5D910124E0EB}"/>
              </a:ext>
            </a:extLst>
          </p:cNvPr>
          <p:cNvSpPr>
            <a:spLocks noGrp="1"/>
          </p:cNvSpPr>
          <p:nvPr>
            <p:ph type="title"/>
          </p:nvPr>
        </p:nvSpPr>
        <p:spPr/>
        <p:txBody>
          <a:bodyPr/>
          <a:lstStyle/>
          <a:p>
            <a:r>
              <a:rPr lang="en-US" dirty="0"/>
              <a:t>Investigating Allegations of Undue Influence (3)</a:t>
            </a:r>
          </a:p>
        </p:txBody>
      </p:sp>
      <p:sp>
        <p:nvSpPr>
          <p:cNvPr id="3" name="Text Placeholder 2">
            <a:extLst>
              <a:ext uri="{FF2B5EF4-FFF2-40B4-BE49-F238E27FC236}">
                <a16:creationId xmlns:a16="http://schemas.microsoft.com/office/drawing/2014/main" id="{7B66AD7C-0891-472E-80FF-A538B5B8D46C}"/>
              </a:ext>
            </a:extLst>
          </p:cNvPr>
          <p:cNvSpPr>
            <a:spLocks noGrp="1"/>
          </p:cNvSpPr>
          <p:nvPr>
            <p:ph type="body" idx="1"/>
          </p:nvPr>
        </p:nvSpPr>
        <p:spPr>
          <a:xfrm>
            <a:off x="295836" y="939247"/>
            <a:ext cx="8569754" cy="3960743"/>
          </a:xfrm>
        </p:spPr>
        <p:txBody>
          <a:bodyPr/>
          <a:lstStyle/>
          <a:p>
            <a:pPr marL="285750" indent="-285750">
              <a:lnSpc>
                <a:spcPct val="107000"/>
              </a:lnSpc>
              <a:spcBef>
                <a:spcPts val="0"/>
              </a:spcBef>
              <a:buFont typeface="Arial" panose="020B0604020202020204" pitchFamily="34" charset="0"/>
              <a:buChar char="•"/>
            </a:pPr>
            <a:r>
              <a:rPr lang="en-US" sz="2000" dirty="0">
                <a:ea typeface="Calibri" panose="020F0502020204030204" pitchFamily="34" charset="0"/>
                <a:cs typeface="Times New Roman" panose="02020603050405020304" pitchFamily="18" charset="0"/>
              </a:rPr>
              <a:t>Compare with what is known about questionable transactions/decisions once influencer came into the picture</a:t>
            </a:r>
          </a:p>
          <a:p>
            <a:pPr lvl="1">
              <a:lnSpc>
                <a:spcPct val="107000"/>
              </a:lnSpc>
              <a:spcBef>
                <a:spcPts val="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Who suggested transaction? Who benefits? How does transaction help victim and overall financial planning and patterns</a:t>
            </a:r>
          </a:p>
          <a:p>
            <a:pPr lvl="1">
              <a:lnSpc>
                <a:spcPct val="107000"/>
              </a:lnSpc>
              <a:spcBef>
                <a:spcPts val="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Was transaction completed in haste? Secrecy? </a:t>
            </a:r>
          </a:p>
          <a:p>
            <a:pPr lvl="1">
              <a:lnSpc>
                <a:spcPct val="107000"/>
              </a:lnSpc>
              <a:spcBef>
                <a:spcPts val="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If attorney involved, was this the victim’s regular attorney? If not, who selected the attorney? Who was present attended any meetings with the attorney? Who set up appointment? Did victim have time alone with the attorney? Did suspect tell victim what to say or do in meeting</a:t>
            </a:r>
          </a:p>
          <a:p>
            <a:pPr lvl="1">
              <a:lnSpc>
                <a:spcPct val="107000"/>
              </a:lnSpc>
              <a:spcBef>
                <a:spcPts val="0"/>
              </a:spcBef>
              <a:buFont typeface="Courier New" panose="02070309020205020404" pitchFamily="49" charset="0"/>
              <a:buChar char="o"/>
            </a:pPr>
            <a:r>
              <a:rPr lang="en-US" dirty="0">
                <a:ea typeface="Calibri" panose="020F0502020204030204" pitchFamily="34" charset="0"/>
                <a:cs typeface="Times New Roman" panose="02020603050405020304" pitchFamily="18" charset="0"/>
              </a:rPr>
              <a:t>Did victim see a medical professional prior to event? Who? Why? Usual doctor or someone new? Who selected? Who present?</a:t>
            </a:r>
          </a:p>
          <a:p>
            <a:pPr lvl="1">
              <a:lnSpc>
                <a:spcPct val="107000"/>
              </a:lnSpc>
              <a:spcBef>
                <a:spcPts val="0"/>
              </a:spcBef>
              <a:buFont typeface="Wingdings" panose="05000000000000000000" pitchFamily="2" charset="2"/>
              <a:buChar char=""/>
            </a:pPr>
            <a:endParaRPr lang="en-US" sz="1800" dirty="0">
              <a:ea typeface="Calibri" panose="020F0502020204030204" pitchFamily="34" charset="0"/>
              <a:cs typeface="Times New Roman" panose="02020603050405020304" pitchFamily="18" charset="0"/>
            </a:endParaRPr>
          </a:p>
          <a:p>
            <a:pPr>
              <a:lnSpc>
                <a:spcPct val="107000"/>
              </a:lnSpc>
              <a:spcBef>
                <a:spcPts val="0"/>
              </a:spcBef>
              <a:buFont typeface="Arial" panose="020B0604020202020204" pitchFamily="34" charset="0"/>
              <a:buChar char="•"/>
            </a:pPr>
            <a:r>
              <a:rPr lang="en-US" sz="1800" dirty="0">
                <a:ea typeface="Calibri" panose="020F0502020204030204" pitchFamily="34" charset="0"/>
                <a:cs typeface="Times New Roman" panose="02020603050405020304" pitchFamily="18" charset="0"/>
              </a:rPr>
              <a:t>Use information to build timeline illustrating when critical events happened</a:t>
            </a:r>
          </a:p>
          <a:p>
            <a:endParaRPr lang="en-US" dirty="0"/>
          </a:p>
        </p:txBody>
      </p:sp>
    </p:spTree>
    <p:extLst>
      <p:ext uri="{BB962C8B-B14F-4D97-AF65-F5344CB8AC3E}">
        <p14:creationId xmlns:p14="http://schemas.microsoft.com/office/powerpoint/2010/main" val="1022633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92EC4-CBDE-4D7E-B01E-4E57ACE10255}"/>
              </a:ext>
            </a:extLst>
          </p:cNvPr>
          <p:cNvSpPr>
            <a:spLocks noGrp="1"/>
          </p:cNvSpPr>
          <p:nvPr>
            <p:ph type="title"/>
          </p:nvPr>
        </p:nvSpPr>
        <p:spPr/>
        <p:txBody>
          <a:bodyPr/>
          <a:lstStyle/>
          <a:p>
            <a:r>
              <a:rPr lang="en-US" dirty="0"/>
              <a:t>Sam and Larry Part 2- APS Report</a:t>
            </a:r>
            <a:endParaRPr lang="en-US" dirty="0">
              <a:solidFill>
                <a:schemeClr val="accent5"/>
              </a:solidFill>
            </a:endParaRPr>
          </a:p>
        </p:txBody>
      </p:sp>
      <p:sp>
        <p:nvSpPr>
          <p:cNvPr id="3" name="Text Placeholder 2">
            <a:extLst>
              <a:ext uri="{FF2B5EF4-FFF2-40B4-BE49-F238E27FC236}">
                <a16:creationId xmlns:a16="http://schemas.microsoft.com/office/drawing/2014/main" id="{208AACE7-36D6-4569-8444-B15F504BDC0B}"/>
              </a:ext>
            </a:extLst>
          </p:cNvPr>
          <p:cNvSpPr>
            <a:spLocks noGrp="1"/>
          </p:cNvSpPr>
          <p:nvPr>
            <p:ph type="body" idx="1"/>
          </p:nvPr>
        </p:nvSpPr>
        <p:spPr>
          <a:xfrm>
            <a:off x="341906" y="939247"/>
            <a:ext cx="8523683" cy="3960743"/>
          </a:xfrm>
        </p:spPr>
        <p:txBody>
          <a:bodyPr/>
          <a:lstStyle/>
          <a:p>
            <a:pPr marL="101600" indent="0">
              <a:buNone/>
            </a:pPr>
            <a:r>
              <a:rPr lang="en-US" sz="2000" dirty="0"/>
              <a:t>Reporting Party: Karen, Sam’s niece</a:t>
            </a:r>
          </a:p>
          <a:p>
            <a:pPr marL="101600" indent="0">
              <a:buNone/>
            </a:pPr>
            <a:r>
              <a:rPr lang="en-US" sz="2000" dirty="0"/>
              <a:t>Allegation: Financial Exploitation</a:t>
            </a:r>
          </a:p>
          <a:p>
            <a:pPr marL="101600" indent="0">
              <a:buNone/>
            </a:pPr>
            <a:r>
              <a:rPr lang="en-US" sz="2000" dirty="0"/>
              <a:t>Alleged Perpetrator: Larry, legal advisor and friend of Sam</a:t>
            </a:r>
          </a:p>
          <a:p>
            <a:pPr marL="101600" indent="0">
              <a:buNone/>
            </a:pPr>
            <a:endParaRPr lang="en-US" dirty="0"/>
          </a:p>
          <a:p>
            <a:r>
              <a:rPr lang="en-US" sz="1800" dirty="0"/>
              <a:t>Sam was setting up an annuity for her but he canceled it right after setting it up. </a:t>
            </a:r>
          </a:p>
          <a:p>
            <a:r>
              <a:rPr lang="en-US" sz="1800" dirty="0"/>
              <a:t>Reports that Sam said that his legal advisor, Larry, told him he did not have sufficient money to fund it. </a:t>
            </a:r>
          </a:p>
          <a:p>
            <a:r>
              <a:rPr lang="en-US" sz="1800" dirty="0"/>
              <a:t>Has been unable to speak to her uncle as Larry, who says he is taking care of Sam, tells her that Sam is too sick to talk.</a:t>
            </a:r>
          </a:p>
          <a:p>
            <a:endParaRPr lang="en-US" dirty="0"/>
          </a:p>
        </p:txBody>
      </p:sp>
    </p:spTree>
    <p:extLst>
      <p:ext uri="{BB962C8B-B14F-4D97-AF65-F5344CB8AC3E}">
        <p14:creationId xmlns:p14="http://schemas.microsoft.com/office/powerpoint/2010/main" val="34430113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64BA4-2C7C-4DEC-952F-D3C9DF926CD1}"/>
              </a:ext>
            </a:extLst>
          </p:cNvPr>
          <p:cNvSpPr>
            <a:spLocks noGrp="1"/>
          </p:cNvSpPr>
          <p:nvPr>
            <p:ph type="title"/>
          </p:nvPr>
        </p:nvSpPr>
        <p:spPr>
          <a:xfrm>
            <a:off x="168850" y="81847"/>
            <a:ext cx="8229600" cy="857400"/>
          </a:xfrm>
        </p:spPr>
        <p:txBody>
          <a:bodyPr/>
          <a:lstStyle/>
          <a:p>
            <a:r>
              <a:rPr lang="en-US" dirty="0"/>
              <a:t>Activity: Investigative Steps</a:t>
            </a:r>
          </a:p>
        </p:txBody>
      </p:sp>
      <p:sp>
        <p:nvSpPr>
          <p:cNvPr id="3" name="Text Placeholder 2">
            <a:extLst>
              <a:ext uri="{FF2B5EF4-FFF2-40B4-BE49-F238E27FC236}">
                <a16:creationId xmlns:a16="http://schemas.microsoft.com/office/drawing/2014/main" id="{C92D098D-D502-4CCE-A005-33398E326423}"/>
              </a:ext>
            </a:extLst>
          </p:cNvPr>
          <p:cNvSpPr>
            <a:spLocks noGrp="1"/>
          </p:cNvSpPr>
          <p:nvPr>
            <p:ph type="body" idx="1"/>
          </p:nvPr>
        </p:nvSpPr>
        <p:spPr/>
        <p:txBody>
          <a:bodyPr/>
          <a:lstStyle/>
          <a:p>
            <a:r>
              <a:rPr lang="en-US" sz="2000" dirty="0"/>
              <a:t>Work with your group and develop a list of investigative steps you would take, including types of evidence, to investigate </a:t>
            </a:r>
            <a:r>
              <a:rPr lang="en-US" sz="2000" u="sng" dirty="0"/>
              <a:t>each element </a:t>
            </a:r>
            <a:r>
              <a:rPr lang="en-US" sz="2000" dirty="0"/>
              <a:t>of undue influence in the case of Sam and Larry.</a:t>
            </a:r>
          </a:p>
          <a:p>
            <a:endParaRPr lang="en-US" sz="2000" dirty="0"/>
          </a:p>
          <a:p>
            <a:r>
              <a:rPr lang="en-US" sz="2000" dirty="0"/>
              <a:t>Use the handout to collect and organize your ideas:</a:t>
            </a:r>
          </a:p>
          <a:p>
            <a:pPr lvl="1"/>
            <a:r>
              <a:rPr lang="en-US" sz="1800" dirty="0"/>
              <a:t>Victim Vulnerability</a:t>
            </a:r>
          </a:p>
          <a:p>
            <a:pPr lvl="1"/>
            <a:r>
              <a:rPr lang="en-US" sz="1800" dirty="0"/>
              <a:t>Influencer’s apparent authority</a:t>
            </a:r>
          </a:p>
          <a:p>
            <a:pPr lvl="1"/>
            <a:r>
              <a:rPr lang="en-US" sz="1800" dirty="0"/>
              <a:t>Influencer's actions and tactics</a:t>
            </a:r>
          </a:p>
          <a:p>
            <a:pPr lvl="1"/>
            <a:r>
              <a:rPr lang="en-US" sz="1800" dirty="0"/>
              <a:t>Equity of the result</a:t>
            </a:r>
          </a:p>
          <a:p>
            <a:pPr marL="101600" indent="0">
              <a:buNone/>
            </a:pPr>
            <a:endParaRPr lang="en-US" dirty="0"/>
          </a:p>
          <a:p>
            <a:pPr marL="101600" indent="0">
              <a:buNone/>
            </a:pPr>
            <a:endParaRPr lang="en-US" dirty="0"/>
          </a:p>
          <a:p>
            <a:r>
              <a:rPr lang="en-US" sz="2000" dirty="0"/>
              <a:t>Select a different spokesperson for report backs.</a:t>
            </a:r>
          </a:p>
          <a:p>
            <a:endParaRPr lang="en-US" dirty="0"/>
          </a:p>
        </p:txBody>
      </p:sp>
      <p:graphicFrame>
        <p:nvGraphicFramePr>
          <p:cNvPr id="4" name="Diagram 3">
            <a:extLst>
              <a:ext uri="{FF2B5EF4-FFF2-40B4-BE49-F238E27FC236}">
                <a16:creationId xmlns:a16="http://schemas.microsoft.com/office/drawing/2014/main" id="{D07272BA-7BC7-429A-8E16-AC7B7250F931}"/>
              </a:ext>
            </a:extLst>
          </p:cNvPr>
          <p:cNvGraphicFramePr/>
          <p:nvPr>
            <p:extLst>
              <p:ext uri="{D42A27DB-BD31-4B8C-83A1-F6EECF244321}">
                <p14:modId xmlns:p14="http://schemas.microsoft.com/office/powerpoint/2010/main" val="1070064661"/>
              </p:ext>
            </p:extLst>
          </p:nvPr>
        </p:nvGraphicFramePr>
        <p:xfrm>
          <a:off x="5264822" y="2632173"/>
          <a:ext cx="2621878" cy="195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9282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0A687-3B2E-4CE5-A5B6-2278538963E8}"/>
              </a:ext>
            </a:extLst>
          </p:cNvPr>
          <p:cNvSpPr>
            <a:spLocks noGrp="1"/>
          </p:cNvSpPr>
          <p:nvPr>
            <p:ph type="title"/>
          </p:nvPr>
        </p:nvSpPr>
        <p:spPr/>
        <p:txBody>
          <a:bodyPr/>
          <a:lstStyle/>
          <a:p>
            <a:r>
              <a:rPr lang="en-US" dirty="0"/>
              <a:t>The CA Undue Influence Screening Tool (CUIST)</a:t>
            </a:r>
          </a:p>
        </p:txBody>
      </p:sp>
      <p:sp>
        <p:nvSpPr>
          <p:cNvPr id="3" name="Text Placeholder 2">
            <a:extLst>
              <a:ext uri="{FF2B5EF4-FFF2-40B4-BE49-F238E27FC236}">
                <a16:creationId xmlns:a16="http://schemas.microsoft.com/office/drawing/2014/main" id="{13D4ABCA-4ABA-4F5E-BBE2-50DB45369954}"/>
              </a:ext>
            </a:extLst>
          </p:cNvPr>
          <p:cNvSpPr>
            <a:spLocks noGrp="1"/>
          </p:cNvSpPr>
          <p:nvPr>
            <p:ph type="body" idx="1"/>
          </p:nvPr>
        </p:nvSpPr>
        <p:spPr>
          <a:xfrm>
            <a:off x="235324" y="939247"/>
            <a:ext cx="8630265" cy="3960743"/>
          </a:xfrm>
        </p:spPr>
        <p:txBody>
          <a:bodyPr/>
          <a:lstStyle/>
          <a:p>
            <a:r>
              <a:rPr lang="en-US" sz="1800" b="1" dirty="0">
                <a:latin typeface="Verdana" panose="020B0604030504040204" pitchFamily="34" charset="0"/>
                <a:ea typeface="Verdana" panose="020B0604030504040204" pitchFamily="34" charset="0"/>
              </a:rPr>
              <a:t>Screening tool, </a:t>
            </a:r>
            <a:r>
              <a:rPr lang="en-US" sz="1800" dirty="0">
                <a:latin typeface="Verdana" panose="020B0604030504040204" pitchFamily="34" charset="0"/>
                <a:ea typeface="Verdana" panose="020B0604030504040204" pitchFamily="34" charset="0"/>
              </a:rPr>
              <a:t>not assessment tool, patterned on CA Welf &amp; Instit §15610.70</a:t>
            </a:r>
          </a:p>
          <a:p>
            <a:pPr>
              <a:buFont typeface="Arial" panose="020B0604020202020204" pitchFamily="34" charset="0"/>
              <a:buChar char="•"/>
            </a:pPr>
            <a:endParaRPr lang="en-US" sz="1800" dirty="0">
              <a:latin typeface="Verdana" panose="020B0604030504040204" pitchFamily="34" charset="0"/>
              <a:ea typeface="Verdana" panose="020B0604030504040204" pitchFamily="34" charset="0"/>
            </a:endParaRPr>
          </a:p>
          <a:p>
            <a:pPr>
              <a:buFont typeface="Arial" panose="020B0604020202020204" pitchFamily="34" charset="0"/>
              <a:buChar char="•"/>
            </a:pPr>
            <a:r>
              <a:rPr lang="en-US" sz="1800" dirty="0">
                <a:latin typeface="Verdana" panose="020B0604030504040204" pitchFamily="34" charset="0"/>
                <a:ea typeface="Verdana" panose="020B0604030504040204" pitchFamily="34" charset="0"/>
              </a:rPr>
              <a:t>Created for APS, with input from APS</a:t>
            </a:r>
          </a:p>
          <a:p>
            <a:pPr>
              <a:buFont typeface="Arial" panose="020B0604020202020204" pitchFamily="34" charset="0"/>
              <a:buChar char="•"/>
            </a:pPr>
            <a:endParaRPr lang="en-US" sz="1800" dirty="0">
              <a:latin typeface="Verdana" panose="020B0604030504040204" pitchFamily="34" charset="0"/>
              <a:ea typeface="Verdana" panose="020B0604030504040204" pitchFamily="34" charset="0"/>
            </a:endParaRPr>
          </a:p>
          <a:p>
            <a:pPr>
              <a:buFont typeface="Arial" panose="020B0604020202020204" pitchFamily="34" charset="0"/>
              <a:buChar char="•"/>
            </a:pPr>
            <a:r>
              <a:rPr lang="en-US" sz="1800" dirty="0">
                <a:latin typeface="Verdana" panose="020B0604030504040204" pitchFamily="34" charset="0"/>
                <a:ea typeface="Verdana" panose="020B0604030504040204" pitchFamily="34" charset="0"/>
              </a:rPr>
              <a:t>Helps distinguish cases where UI may be present from others </a:t>
            </a:r>
          </a:p>
          <a:p>
            <a:pPr lvl="1"/>
            <a:r>
              <a:rPr lang="en-US" dirty="0">
                <a:latin typeface="Verdana" panose="020B0604030504040204" pitchFamily="34" charset="0"/>
                <a:ea typeface="Verdana" panose="020B0604030504040204" pitchFamily="34" charset="0"/>
              </a:rPr>
              <a:t>If anything missing, either this is not UI or further investigation is needed to determine if UI is present</a:t>
            </a:r>
          </a:p>
          <a:p>
            <a:pPr>
              <a:buFont typeface="Arial" panose="020B0604020202020204" pitchFamily="34" charset="0"/>
              <a:buChar char="•"/>
            </a:pPr>
            <a:endParaRPr lang="en-US" sz="1800" dirty="0">
              <a:latin typeface="Verdana" panose="020B0604030504040204" pitchFamily="34" charset="0"/>
              <a:ea typeface="Verdana" panose="020B0604030504040204" pitchFamily="34" charset="0"/>
            </a:endParaRPr>
          </a:p>
          <a:p>
            <a:pPr>
              <a:buFont typeface="Arial" panose="020B0604020202020204" pitchFamily="34" charset="0"/>
              <a:buChar char="•"/>
            </a:pPr>
            <a:r>
              <a:rPr lang="en-US" sz="1800" dirty="0">
                <a:latin typeface="Verdana" panose="020B0604030504040204" pitchFamily="34" charset="0"/>
                <a:ea typeface="Verdana" panose="020B0604030504040204" pitchFamily="34" charset="0"/>
              </a:rPr>
              <a:t>Roadmap for analyzing and assessing a case for protective measures, or referrals, and/or possible legal action</a:t>
            </a:r>
          </a:p>
          <a:p>
            <a:pPr lvl="1">
              <a:buFont typeface="Arial" panose="020B0604020202020204" pitchFamily="34" charset="0"/>
              <a:buChar char="•"/>
            </a:pPr>
            <a:r>
              <a:rPr lang="en-US" dirty="0">
                <a:latin typeface="Verdana" panose="020B0604030504040204" pitchFamily="34" charset="0"/>
                <a:ea typeface="Verdana" panose="020B0604030504040204" pitchFamily="34" charset="0"/>
              </a:rPr>
              <a:t>Offers a way to categorize and organize information and evidence to determine if elements can be proven and to identify gaps in information or evidence</a:t>
            </a:r>
          </a:p>
          <a:p>
            <a:pPr lvl="1">
              <a:buFont typeface="Arial" panose="020B0604020202020204" pitchFamily="34" charset="0"/>
              <a:buChar char="•"/>
            </a:pPr>
            <a:r>
              <a:rPr lang="en-US" dirty="0">
                <a:latin typeface="Verdana" panose="020B0604030504040204" pitchFamily="34" charset="0"/>
                <a:ea typeface="Verdana" panose="020B0604030504040204" pitchFamily="34" charset="0"/>
              </a:rPr>
              <a:t>May provide guidance for when to refer for assessment</a:t>
            </a:r>
          </a:p>
        </p:txBody>
      </p:sp>
    </p:spTree>
    <p:extLst>
      <p:ext uri="{BB962C8B-B14F-4D97-AF65-F5344CB8AC3E}">
        <p14:creationId xmlns:p14="http://schemas.microsoft.com/office/powerpoint/2010/main" val="2931508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57970-85D7-40E6-A11A-AAA89B068BD2}"/>
              </a:ext>
            </a:extLst>
          </p:cNvPr>
          <p:cNvSpPr>
            <a:spLocks noGrp="1"/>
          </p:cNvSpPr>
          <p:nvPr>
            <p:ph type="title"/>
          </p:nvPr>
        </p:nvSpPr>
        <p:spPr/>
        <p:txBody>
          <a:bodyPr/>
          <a:lstStyle/>
          <a:p>
            <a:r>
              <a:rPr lang="en-US" sz="2400" dirty="0">
                <a:latin typeface="Verdana" panose="020B0604030504040204" pitchFamily="34" charset="0"/>
                <a:ea typeface="Verdana" panose="020B0604030504040204" pitchFamily="34" charset="0"/>
                <a:cs typeface="Arial Black" panose="020B0A04020102020204" pitchFamily="34" charset="0"/>
              </a:rPr>
              <a:t>CUIST in Detail</a:t>
            </a:r>
            <a:endParaRPr lang="en-US" sz="2400" dirty="0"/>
          </a:p>
        </p:txBody>
      </p:sp>
      <p:sp>
        <p:nvSpPr>
          <p:cNvPr id="3" name="Text Placeholder 2">
            <a:extLst>
              <a:ext uri="{FF2B5EF4-FFF2-40B4-BE49-F238E27FC236}">
                <a16:creationId xmlns:a16="http://schemas.microsoft.com/office/drawing/2014/main" id="{BC906D5A-5908-41E3-AE43-EC2FA8426A27}"/>
              </a:ext>
            </a:extLst>
          </p:cNvPr>
          <p:cNvSpPr>
            <a:spLocks noGrp="1"/>
          </p:cNvSpPr>
          <p:nvPr>
            <p:ph type="body" idx="1"/>
          </p:nvPr>
        </p:nvSpPr>
        <p:spPr/>
        <p:txBody>
          <a:bodyPr/>
          <a:lstStyle/>
          <a:p>
            <a:endParaRPr lang="en-US" dirty="0"/>
          </a:p>
        </p:txBody>
      </p:sp>
      <p:pic>
        <p:nvPicPr>
          <p:cNvPr id="4" name="Picture 3">
            <a:extLst>
              <a:ext uri="{FF2B5EF4-FFF2-40B4-BE49-F238E27FC236}">
                <a16:creationId xmlns:a16="http://schemas.microsoft.com/office/drawing/2014/main" id="{393A3B3A-353F-4FBE-9AD6-869751A98091}"/>
              </a:ext>
            </a:extLst>
          </p:cNvPr>
          <p:cNvPicPr>
            <a:picLocks noChangeAspect="1"/>
          </p:cNvPicPr>
          <p:nvPr/>
        </p:nvPicPr>
        <p:blipFill>
          <a:blip r:embed="rId2"/>
          <a:stretch>
            <a:fillRect/>
          </a:stretch>
        </p:blipFill>
        <p:spPr>
          <a:xfrm>
            <a:off x="377572" y="837821"/>
            <a:ext cx="7206569" cy="3964910"/>
          </a:xfrm>
          <a:prstGeom prst="rect">
            <a:avLst/>
          </a:prstGeom>
        </p:spPr>
      </p:pic>
    </p:spTree>
    <p:extLst>
      <p:ext uri="{BB962C8B-B14F-4D97-AF65-F5344CB8AC3E}">
        <p14:creationId xmlns:p14="http://schemas.microsoft.com/office/powerpoint/2010/main" val="26450645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DCD4-A171-46C7-BB98-F8FF62104B05}"/>
              </a:ext>
            </a:extLst>
          </p:cNvPr>
          <p:cNvSpPr>
            <a:spLocks noGrp="1"/>
          </p:cNvSpPr>
          <p:nvPr>
            <p:ph type="title"/>
          </p:nvPr>
        </p:nvSpPr>
        <p:spPr/>
        <p:txBody>
          <a:bodyPr/>
          <a:lstStyle/>
          <a:p>
            <a:r>
              <a:rPr lang="en-US" dirty="0"/>
              <a:t>Activity- Using CUIST with Sam and Larry’s Investigation</a:t>
            </a:r>
          </a:p>
        </p:txBody>
      </p:sp>
      <p:sp>
        <p:nvSpPr>
          <p:cNvPr id="3" name="Text Placeholder 2">
            <a:extLst>
              <a:ext uri="{FF2B5EF4-FFF2-40B4-BE49-F238E27FC236}">
                <a16:creationId xmlns:a16="http://schemas.microsoft.com/office/drawing/2014/main" id="{5E0C5FD7-3ECD-46CC-834E-636DCBB919EA}"/>
              </a:ext>
            </a:extLst>
          </p:cNvPr>
          <p:cNvSpPr>
            <a:spLocks noGrp="1"/>
          </p:cNvSpPr>
          <p:nvPr>
            <p:ph type="body" idx="1"/>
          </p:nvPr>
        </p:nvSpPr>
        <p:spPr/>
        <p:txBody>
          <a:bodyPr/>
          <a:lstStyle/>
          <a:p>
            <a:pPr marL="101600" indent="0">
              <a:buNone/>
            </a:pPr>
            <a:r>
              <a:rPr lang="en-US" dirty="0"/>
              <a:t>In groups:</a:t>
            </a:r>
          </a:p>
          <a:p>
            <a:r>
              <a:rPr lang="en-US" dirty="0"/>
              <a:t>Using the case study of Sam and Larry, fill out your assigned element(s) by putting in relevant information on the CUIST.</a:t>
            </a:r>
          </a:p>
          <a:p>
            <a:endParaRPr lang="en-US" dirty="0"/>
          </a:p>
          <a:p>
            <a:r>
              <a:rPr lang="en-US" dirty="0"/>
              <a:t>Remember, the left side provides some but not all possible examples. You may have something different from what is listed.</a:t>
            </a:r>
          </a:p>
          <a:p>
            <a:endParaRPr lang="en-US" dirty="0"/>
          </a:p>
          <a:p>
            <a:r>
              <a:rPr lang="en-US" dirty="0"/>
              <a:t>Be creative with what types of evidence you “gathered” in this case</a:t>
            </a:r>
          </a:p>
          <a:p>
            <a:endParaRPr lang="en-US" dirty="0"/>
          </a:p>
          <a:p>
            <a:pPr marL="101600" indent="0">
              <a:buNone/>
            </a:pPr>
            <a:endParaRPr lang="en-US" dirty="0"/>
          </a:p>
          <a:p>
            <a:pPr marL="101600" indent="0">
              <a:buNone/>
            </a:pPr>
            <a:endParaRPr lang="en-US" dirty="0"/>
          </a:p>
        </p:txBody>
      </p:sp>
    </p:spTree>
    <p:extLst>
      <p:ext uri="{BB962C8B-B14F-4D97-AF65-F5344CB8AC3E}">
        <p14:creationId xmlns:p14="http://schemas.microsoft.com/office/powerpoint/2010/main" val="40576974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287E-EF0C-4173-9BCB-C62D147C9201}"/>
              </a:ext>
            </a:extLst>
          </p:cNvPr>
          <p:cNvSpPr>
            <a:spLocks noGrp="1"/>
          </p:cNvSpPr>
          <p:nvPr>
            <p:ph type="title"/>
          </p:nvPr>
        </p:nvSpPr>
        <p:spPr/>
        <p:txBody>
          <a:bodyPr/>
          <a:lstStyle/>
          <a:p>
            <a:r>
              <a:rPr lang="en-US" dirty="0"/>
              <a:t>Meeting Client Needs</a:t>
            </a:r>
          </a:p>
        </p:txBody>
      </p:sp>
      <p:sp>
        <p:nvSpPr>
          <p:cNvPr id="3" name="Text Placeholder 2">
            <a:extLst>
              <a:ext uri="{FF2B5EF4-FFF2-40B4-BE49-F238E27FC236}">
                <a16:creationId xmlns:a16="http://schemas.microsoft.com/office/drawing/2014/main" id="{ED7280BA-6929-4144-B90B-08E3855ED4F8}"/>
              </a:ext>
            </a:extLst>
          </p:cNvPr>
          <p:cNvSpPr>
            <a:spLocks noGrp="1"/>
          </p:cNvSpPr>
          <p:nvPr>
            <p:ph type="body" idx="1"/>
          </p:nvPr>
        </p:nvSpPr>
        <p:spPr/>
        <p:txBody>
          <a:bodyPr/>
          <a:lstStyle/>
          <a:p>
            <a:pPr marL="101600" indent="0">
              <a:buNone/>
            </a:pPr>
            <a:endParaRPr lang="en-US" sz="1800" dirty="0"/>
          </a:p>
          <a:p>
            <a:r>
              <a:rPr lang="en-US" sz="1800" dirty="0"/>
              <a:t>Who will you need to collaborate with to best help minimize or mitigate the undue influence?</a:t>
            </a:r>
          </a:p>
          <a:p>
            <a:endParaRPr lang="en-US" sz="1800" dirty="0"/>
          </a:p>
          <a:p>
            <a:r>
              <a:rPr lang="en-US" sz="1800" dirty="0"/>
              <a:t>Make a list of client needs and what systems or professionals will be needed to meet those needs.</a:t>
            </a:r>
          </a:p>
          <a:p>
            <a:endParaRPr lang="en-US" dirty="0"/>
          </a:p>
        </p:txBody>
      </p:sp>
    </p:spTree>
    <p:extLst>
      <p:ext uri="{BB962C8B-B14F-4D97-AF65-F5344CB8AC3E}">
        <p14:creationId xmlns:p14="http://schemas.microsoft.com/office/powerpoint/2010/main" val="311506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6990-BDD7-4889-BDA2-759CF49E1D25}"/>
              </a:ext>
            </a:extLst>
          </p:cNvPr>
          <p:cNvSpPr>
            <a:spLocks noGrp="1"/>
          </p:cNvSpPr>
          <p:nvPr>
            <p:ph type="title"/>
          </p:nvPr>
        </p:nvSpPr>
        <p:spPr/>
        <p:txBody>
          <a:bodyPr/>
          <a:lstStyle/>
          <a:p>
            <a:r>
              <a:rPr lang="en-US" dirty="0"/>
              <a:t>Various Remedies for Undue Influence </a:t>
            </a:r>
          </a:p>
        </p:txBody>
      </p:sp>
      <p:sp>
        <p:nvSpPr>
          <p:cNvPr id="3" name="Text Placeholder 2">
            <a:extLst>
              <a:ext uri="{FF2B5EF4-FFF2-40B4-BE49-F238E27FC236}">
                <a16:creationId xmlns:a16="http://schemas.microsoft.com/office/drawing/2014/main" id="{465F5E24-E7E0-4072-8C37-D15BB84D5559}"/>
              </a:ext>
            </a:extLst>
          </p:cNvPr>
          <p:cNvSpPr>
            <a:spLocks noGrp="1"/>
          </p:cNvSpPr>
          <p:nvPr>
            <p:ph type="body" idx="1"/>
          </p:nvPr>
        </p:nvSpPr>
        <p:spPr/>
        <p:txBody>
          <a:bodyPr/>
          <a:lstStyle/>
          <a:p>
            <a:endParaRPr lang="en-US" sz="1600" dirty="0"/>
          </a:p>
          <a:p>
            <a:pPr marL="101600" indent="0">
              <a:buNone/>
            </a:pPr>
            <a:endParaRPr lang="en-US" dirty="0">
              <a:solidFill>
                <a:schemeClr val="accent5"/>
              </a:solidFill>
            </a:endParaRPr>
          </a:p>
          <a:p>
            <a:r>
              <a:rPr lang="en-US" sz="2000" dirty="0"/>
              <a:t>Civil Justice Remedies</a:t>
            </a:r>
          </a:p>
          <a:p>
            <a:r>
              <a:rPr lang="en-US" sz="2000" dirty="0"/>
              <a:t>Criminal Justice Interventions</a:t>
            </a:r>
          </a:p>
          <a:p>
            <a:r>
              <a:rPr lang="en-US" sz="2000" dirty="0"/>
              <a:t>Health Care</a:t>
            </a:r>
          </a:p>
          <a:p>
            <a:r>
              <a:rPr lang="en-US" sz="2000" dirty="0"/>
              <a:t>Community Services</a:t>
            </a:r>
          </a:p>
          <a:p>
            <a:r>
              <a:rPr lang="en-US" sz="2000" dirty="0"/>
              <a:t>Others</a:t>
            </a:r>
          </a:p>
          <a:p>
            <a:endParaRPr lang="en-US" sz="1600" dirty="0"/>
          </a:p>
          <a:p>
            <a:r>
              <a:rPr lang="en-US" sz="2000" b="1" dirty="0"/>
              <a:t>Importance of MDTs and collaborations</a:t>
            </a:r>
          </a:p>
          <a:p>
            <a:endParaRPr lang="en-US" dirty="0"/>
          </a:p>
        </p:txBody>
      </p:sp>
    </p:spTree>
    <p:extLst>
      <p:ext uri="{BB962C8B-B14F-4D97-AF65-F5344CB8AC3E}">
        <p14:creationId xmlns:p14="http://schemas.microsoft.com/office/powerpoint/2010/main" val="5130863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274DC-D4C4-4F83-98C4-1FD4C51019F0}"/>
              </a:ext>
            </a:extLst>
          </p:cNvPr>
          <p:cNvSpPr>
            <a:spLocks noGrp="1"/>
          </p:cNvSpPr>
          <p:nvPr>
            <p:ph type="title"/>
          </p:nvPr>
        </p:nvSpPr>
        <p:spPr/>
        <p:txBody>
          <a:bodyPr/>
          <a:lstStyle/>
          <a:p>
            <a:r>
              <a:rPr lang="en-US" dirty="0"/>
              <a:t>Course Wrap Up</a:t>
            </a:r>
          </a:p>
        </p:txBody>
      </p:sp>
      <p:sp>
        <p:nvSpPr>
          <p:cNvPr id="3" name="Text Placeholder 2">
            <a:extLst>
              <a:ext uri="{FF2B5EF4-FFF2-40B4-BE49-F238E27FC236}">
                <a16:creationId xmlns:a16="http://schemas.microsoft.com/office/drawing/2014/main" id="{6F11DD26-286F-4AEB-BEA0-6E7939DDDA63}"/>
              </a:ext>
            </a:extLst>
          </p:cNvPr>
          <p:cNvSpPr>
            <a:spLocks noGrp="1"/>
          </p:cNvSpPr>
          <p:nvPr>
            <p:ph type="body" idx="1"/>
          </p:nvPr>
        </p:nvSpPr>
        <p:spPr/>
        <p:txBody>
          <a:bodyPr/>
          <a:lstStyle/>
          <a:p>
            <a:pPr marL="101600" indent="0">
              <a:buNone/>
            </a:pPr>
            <a:r>
              <a:rPr lang="en-US" sz="2000" dirty="0"/>
              <a:t>Today we covered:</a:t>
            </a:r>
          </a:p>
          <a:p>
            <a:r>
              <a:rPr lang="en-US" sz="1800" dirty="0"/>
              <a:t>What Undue Influence is including all 4 legal elements</a:t>
            </a:r>
          </a:p>
          <a:p>
            <a:r>
              <a:rPr lang="en-US" sz="1800" dirty="0"/>
              <a:t>Decision-Making and Consent</a:t>
            </a:r>
          </a:p>
          <a:p>
            <a:r>
              <a:rPr lang="en-US" sz="1800" dirty="0"/>
              <a:t>Additional investigative steps needed in UI cases </a:t>
            </a:r>
          </a:p>
          <a:p>
            <a:r>
              <a:rPr lang="en-US" sz="1800" dirty="0"/>
              <a:t>CUIST and collaboration opportunities</a:t>
            </a:r>
          </a:p>
          <a:p>
            <a:pPr marL="101600" indent="0">
              <a:buNone/>
            </a:pPr>
            <a:endParaRPr lang="en-US" dirty="0"/>
          </a:p>
          <a:p>
            <a:pPr marL="101600" indent="0">
              <a:buNone/>
            </a:pPr>
            <a:r>
              <a:rPr lang="en-US" sz="2000" dirty="0"/>
              <a:t>Final Questions?</a:t>
            </a:r>
          </a:p>
          <a:p>
            <a:pPr marL="101600" indent="0">
              <a:buNone/>
            </a:pPr>
            <a:endParaRPr lang="en-US" dirty="0"/>
          </a:p>
          <a:p>
            <a:endParaRPr lang="en-US" dirty="0"/>
          </a:p>
          <a:p>
            <a:pPr marL="101600" indent="0">
              <a:buNone/>
            </a:pPr>
            <a:r>
              <a:rPr lang="en-US" sz="2000" b="1" dirty="0"/>
              <a:t>What will </a:t>
            </a:r>
            <a:r>
              <a:rPr lang="en-US" sz="2000" b="1" u="sng" dirty="0"/>
              <a:t>you</a:t>
            </a:r>
            <a:r>
              <a:rPr lang="en-US" sz="2000" b="1" dirty="0"/>
              <a:t> take from the course that you will use when investigating allegations where undue influence might be present?</a:t>
            </a:r>
          </a:p>
          <a:p>
            <a:endParaRPr lang="en-US" dirty="0"/>
          </a:p>
        </p:txBody>
      </p:sp>
    </p:spTree>
    <p:extLst>
      <p:ext uri="{BB962C8B-B14F-4D97-AF65-F5344CB8AC3E}">
        <p14:creationId xmlns:p14="http://schemas.microsoft.com/office/powerpoint/2010/main" val="233177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6"/>
          <p:cNvSpPr txBox="1">
            <a:spLocks noGrp="1"/>
          </p:cNvSpPr>
          <p:nvPr>
            <p:ph type="title"/>
          </p:nvPr>
        </p:nvSpPr>
        <p:spPr>
          <a:xfrm>
            <a:off x="655063" y="834272"/>
            <a:ext cx="7833874" cy="1113432"/>
          </a:xfrm>
          <a:prstGeom prst="rect">
            <a:avLst/>
          </a:prstGeom>
          <a:noFill/>
          <a:ln>
            <a:noFill/>
          </a:ln>
        </p:spPr>
        <p:txBody>
          <a:bodyPr spcFirstLastPara="1" wrap="square" lIns="91425" tIns="45700" rIns="91425" bIns="45700" anchor="t" anchorCtr="0">
            <a:noAutofit/>
          </a:bodyPr>
          <a:lstStyle/>
          <a:p>
            <a:pPr lvl="0" algn="ctr"/>
            <a:r>
              <a:rPr lang="en-US" dirty="0"/>
              <a:t>Thank You!</a:t>
            </a:r>
            <a:br>
              <a:rPr lang="en-US" dirty="0"/>
            </a:br>
            <a:br>
              <a:rPr lang="en-US" dirty="0"/>
            </a:br>
            <a:r>
              <a:rPr lang="en-US" sz="1600" dirty="0"/>
              <a:t>We envision a world where </a:t>
            </a:r>
            <a:br>
              <a:rPr lang="en-US" sz="1600" dirty="0"/>
            </a:br>
            <a:r>
              <a:rPr lang="en-US" sz="1600" dirty="0"/>
              <a:t>the quality of life for individuals, organizations, and communities </a:t>
            </a:r>
            <a:br>
              <a:rPr lang="en-US" sz="1600" dirty="0"/>
            </a:br>
            <a:r>
              <a:rPr lang="en-US" sz="1600" dirty="0"/>
              <a:t>is transformed into a healthier place.</a:t>
            </a:r>
            <a:br>
              <a:rPr lang="en-US" sz="1600" dirty="0"/>
            </a:br>
            <a:endParaRPr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5014A-C1FF-4974-9A7D-6243C7067EEA}"/>
              </a:ext>
            </a:extLst>
          </p:cNvPr>
          <p:cNvSpPr>
            <a:spLocks noGrp="1"/>
          </p:cNvSpPr>
          <p:nvPr>
            <p:ph type="title"/>
          </p:nvPr>
        </p:nvSpPr>
        <p:spPr/>
        <p:txBody>
          <a:bodyPr/>
          <a:lstStyle/>
          <a:p>
            <a:r>
              <a:rPr lang="en-US" dirty="0">
                <a:solidFill>
                  <a:schemeClr val="accent5"/>
                </a:solidFill>
              </a:rPr>
              <a:t>Thinking About Your Experience or Knowledge</a:t>
            </a:r>
          </a:p>
        </p:txBody>
      </p:sp>
      <p:sp>
        <p:nvSpPr>
          <p:cNvPr id="3" name="Text Placeholder 2">
            <a:extLst>
              <a:ext uri="{FF2B5EF4-FFF2-40B4-BE49-F238E27FC236}">
                <a16:creationId xmlns:a16="http://schemas.microsoft.com/office/drawing/2014/main" id="{A34E215F-8686-4423-8C2B-BF8F705890EE}"/>
              </a:ext>
            </a:extLst>
          </p:cNvPr>
          <p:cNvSpPr>
            <a:spLocks noGrp="1"/>
          </p:cNvSpPr>
          <p:nvPr>
            <p:ph type="body" idx="1"/>
          </p:nvPr>
        </p:nvSpPr>
        <p:spPr/>
        <p:txBody>
          <a:bodyPr/>
          <a:lstStyle/>
          <a:p>
            <a:r>
              <a:rPr lang="en-US" sz="1800" dirty="0"/>
              <a:t>Share a word that comes to mind when you think about undue influence. </a:t>
            </a:r>
            <a:endParaRPr lang="en-US" sz="1800" strike="sngStrike" dirty="0"/>
          </a:p>
          <a:p>
            <a:endParaRPr lang="en-US" sz="1800" dirty="0"/>
          </a:p>
          <a:p>
            <a:endParaRPr lang="en-US" sz="1800" dirty="0"/>
          </a:p>
          <a:p>
            <a:r>
              <a:rPr lang="en-US" sz="1800" dirty="0"/>
              <a:t>If any, what makes undue influence investigations different or challenging from other types of investigations?</a:t>
            </a:r>
          </a:p>
          <a:p>
            <a:endParaRPr lang="en-US" dirty="0"/>
          </a:p>
        </p:txBody>
      </p:sp>
    </p:spTree>
    <p:extLst>
      <p:ext uri="{BB962C8B-B14F-4D97-AF65-F5344CB8AC3E}">
        <p14:creationId xmlns:p14="http://schemas.microsoft.com/office/powerpoint/2010/main" val="1712820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BDC7-994D-425A-8397-BDB7A892815C}"/>
              </a:ext>
            </a:extLst>
          </p:cNvPr>
          <p:cNvSpPr>
            <a:spLocks noGrp="1"/>
          </p:cNvSpPr>
          <p:nvPr>
            <p:ph type="title"/>
          </p:nvPr>
        </p:nvSpPr>
        <p:spPr/>
        <p:txBody>
          <a:bodyPr/>
          <a:lstStyle/>
          <a:p>
            <a:r>
              <a:rPr lang="en-US" dirty="0"/>
              <a:t>Why This Course</a:t>
            </a:r>
          </a:p>
        </p:txBody>
      </p:sp>
      <p:sp>
        <p:nvSpPr>
          <p:cNvPr id="3" name="Text Placeholder 2">
            <a:extLst>
              <a:ext uri="{FF2B5EF4-FFF2-40B4-BE49-F238E27FC236}">
                <a16:creationId xmlns:a16="http://schemas.microsoft.com/office/drawing/2014/main" id="{28B856AB-C358-441A-983D-C44FC58E24D5}"/>
              </a:ext>
            </a:extLst>
          </p:cNvPr>
          <p:cNvSpPr>
            <a:spLocks noGrp="1"/>
          </p:cNvSpPr>
          <p:nvPr>
            <p:ph type="body" idx="1"/>
          </p:nvPr>
        </p:nvSpPr>
        <p:spPr/>
        <p:txBody>
          <a:bodyPr/>
          <a:lstStyle/>
          <a:p>
            <a:r>
              <a:rPr lang="en-US" dirty="0"/>
              <a:t>Undue influence cases are complex, typically occurring behind closed doors</a:t>
            </a:r>
          </a:p>
          <a:p>
            <a:endParaRPr lang="en-US" dirty="0"/>
          </a:p>
          <a:p>
            <a:r>
              <a:rPr lang="en-US" dirty="0"/>
              <a:t>Undue influence is difficult to define or fully understand</a:t>
            </a:r>
          </a:p>
          <a:p>
            <a:endParaRPr lang="en-US" dirty="0"/>
          </a:p>
          <a:p>
            <a:r>
              <a:rPr lang="en-US" dirty="0"/>
              <a:t>The concept is not named in CA crimes so law enforcement may not treat a matter as a criminal case, including conducting an investigation </a:t>
            </a:r>
          </a:p>
          <a:p>
            <a:endParaRPr lang="en-US" dirty="0"/>
          </a:p>
          <a:p>
            <a:r>
              <a:rPr lang="en-US" dirty="0"/>
              <a:t>Prosecutors may also be unfamiliar with undue influence and if and how it may support a criminal charge</a:t>
            </a:r>
          </a:p>
          <a:p>
            <a:endParaRPr lang="en-US" dirty="0"/>
          </a:p>
          <a:p>
            <a:r>
              <a:rPr lang="en-US" dirty="0"/>
              <a:t>Clients may have cognitive conditions that limit their understanding of what has occurred</a:t>
            </a:r>
          </a:p>
          <a:p>
            <a:endParaRPr lang="en-US" dirty="0"/>
          </a:p>
          <a:p>
            <a:r>
              <a:rPr lang="en-US" dirty="0"/>
              <a:t>Clients may not acknowledge what has occurred</a:t>
            </a:r>
          </a:p>
          <a:p>
            <a:endParaRPr lang="en-US" dirty="0"/>
          </a:p>
        </p:txBody>
      </p:sp>
    </p:spTree>
    <p:extLst>
      <p:ext uri="{BB962C8B-B14F-4D97-AF65-F5344CB8AC3E}">
        <p14:creationId xmlns:p14="http://schemas.microsoft.com/office/powerpoint/2010/main" val="2691535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F300A-AE24-488A-BBFB-9CE996ED7C11}"/>
              </a:ext>
            </a:extLst>
          </p:cNvPr>
          <p:cNvSpPr>
            <a:spLocks noGrp="1"/>
          </p:cNvSpPr>
          <p:nvPr>
            <p:ph type="title"/>
          </p:nvPr>
        </p:nvSpPr>
        <p:spPr/>
        <p:txBody>
          <a:bodyPr/>
          <a:lstStyle/>
          <a:p>
            <a:r>
              <a:rPr lang="en-US" dirty="0"/>
              <a:t>Learning Objectives</a:t>
            </a:r>
          </a:p>
        </p:txBody>
      </p:sp>
      <p:sp>
        <p:nvSpPr>
          <p:cNvPr id="3" name="Text Placeholder 2">
            <a:extLst>
              <a:ext uri="{FF2B5EF4-FFF2-40B4-BE49-F238E27FC236}">
                <a16:creationId xmlns:a16="http://schemas.microsoft.com/office/drawing/2014/main" id="{29A15C87-F7A0-47D9-A140-4E684B5AFA35}"/>
              </a:ext>
            </a:extLst>
          </p:cNvPr>
          <p:cNvSpPr>
            <a:spLocks noGrp="1"/>
          </p:cNvSpPr>
          <p:nvPr>
            <p:ph type="body" idx="1"/>
          </p:nvPr>
        </p:nvSpPr>
        <p:spPr/>
        <p:txBody>
          <a:bodyPr/>
          <a:lstStyle/>
          <a:p>
            <a:pPr marL="342900" marR="0" lvl="0" indent="-342900" fontAlgn="base">
              <a:lnSpc>
                <a:spcPct val="107000"/>
              </a:lnSpc>
              <a:spcBef>
                <a:spcPts val="0"/>
              </a:spcBef>
              <a:spcAft>
                <a:spcPts val="800"/>
              </a:spcAft>
              <a:buSzPts val="1000"/>
              <a:buFont typeface="Symbol" panose="05050102010706020507" pitchFamily="18" charset="2"/>
              <a:buChar char=""/>
              <a:tabLst>
                <a:tab pos="457200" algn="l"/>
              </a:tabLst>
            </a:pPr>
            <a:r>
              <a:rPr lang="en-US" sz="1600" dirty="0">
                <a:solidFill>
                  <a:schemeClr val="tx1"/>
                </a:solidFill>
                <a:effectLst/>
                <a:latin typeface="Verdana" panose="020B0604030504040204" pitchFamily="34" charset="0"/>
                <a:ea typeface="Calibri" panose="020F0502020204030204" pitchFamily="34" charset="0"/>
                <a:cs typeface="Calibri" panose="020F0502020204030204" pitchFamily="34" charset="0"/>
              </a:rPr>
              <a:t>Define undue influence through legal and psychological lenses, including cases in which the alleged perpetrator has a professional relationship with the person being harmed</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800"/>
              </a:spcAft>
              <a:buSzPts val="1000"/>
              <a:buFont typeface="Symbol" panose="05050102010706020507" pitchFamily="18" charset="2"/>
              <a:buChar char=""/>
              <a:tabLst>
                <a:tab pos="457200" algn="l"/>
              </a:tabLst>
            </a:pPr>
            <a:endParaRPr lang="en-US" sz="16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800"/>
              </a:spcAft>
              <a:buSzPts val="1000"/>
              <a:buFont typeface="Symbol" panose="05050102010706020507" pitchFamily="18" charset="2"/>
              <a:buChar char=""/>
              <a:tabLst>
                <a:tab pos="457200" algn="l"/>
              </a:tabLst>
            </a:pPr>
            <a:r>
              <a:rPr lang="en-US" sz="16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Describe how consent and decision-making ability relate to undue influence</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0"/>
              </a:spcBef>
              <a:spcAft>
                <a:spcPts val="800"/>
              </a:spcAft>
              <a:buSzPts val="1000"/>
              <a:buFont typeface="Symbol" panose="05050102010706020507" pitchFamily="18" charset="2"/>
              <a:buChar char=""/>
              <a:tabLst>
                <a:tab pos="457200" algn="l"/>
              </a:tabLst>
            </a:pPr>
            <a:endParaRPr lang="en-US" sz="1600" dirty="0">
              <a:solidFill>
                <a:schemeClr val="tx1"/>
              </a:solidFill>
              <a:effectLst/>
              <a:latin typeface="Verdana" panose="020B0604030504040204" pitchFamily="34" charset="0"/>
              <a:ea typeface="Calibri" panose="020F0502020204030204" pitchFamily="34" charset="0"/>
              <a:cs typeface="Calibri" panose="020F0502020204030204" pitchFamily="34" charset="0"/>
            </a:endParaRPr>
          </a:p>
          <a:p>
            <a:pPr marL="342900" marR="0" lvl="0" indent="-342900" fontAlgn="base">
              <a:lnSpc>
                <a:spcPct val="107000"/>
              </a:lnSpc>
              <a:spcBef>
                <a:spcPts val="0"/>
              </a:spcBef>
              <a:spcAft>
                <a:spcPts val="800"/>
              </a:spcAft>
              <a:buSzPts val="1000"/>
              <a:buFont typeface="Symbol" panose="05050102010706020507" pitchFamily="18" charset="2"/>
              <a:buChar char=""/>
              <a:tabLst>
                <a:tab pos="457200" algn="l"/>
              </a:tabLst>
            </a:pPr>
            <a:r>
              <a:rPr lang="en-US" sz="1600" dirty="0">
                <a:solidFill>
                  <a:schemeClr val="tx1"/>
                </a:solidFill>
                <a:effectLst/>
                <a:latin typeface="Verdana" panose="020B0604030504040204" pitchFamily="34" charset="0"/>
                <a:ea typeface="Calibri" panose="020F0502020204030204" pitchFamily="34" charset="0"/>
                <a:cs typeface="Calibri" panose="020F0502020204030204" pitchFamily="34" charset="0"/>
              </a:rPr>
              <a:t>Describe investigative steps and how to document an undue influence investigation </a:t>
            </a:r>
          </a:p>
          <a:p>
            <a:pPr marL="342900" marR="0" lvl="0" indent="-342900" fontAlgn="base">
              <a:lnSpc>
                <a:spcPct val="107000"/>
              </a:lnSpc>
              <a:spcBef>
                <a:spcPts val="0"/>
              </a:spcBef>
              <a:spcAft>
                <a:spcPts val="800"/>
              </a:spcAft>
              <a:buSzPts val="1000"/>
              <a:buFont typeface="Symbol" panose="05050102010706020507" pitchFamily="18" charset="2"/>
              <a:buChar char=""/>
              <a:tabLst>
                <a:tab pos="457200" algn="l"/>
              </a:tabLst>
            </a:pPr>
            <a:endParaRPr lang="en-US" sz="1600" dirty="0">
              <a:solidFill>
                <a:schemeClr val="tx1"/>
              </a:solidFill>
              <a:effectLst/>
              <a:latin typeface="Verdana" panose="020B0604030504040204" pitchFamily="34" charset="0"/>
              <a:ea typeface="Times New Roman" panose="02020603050405020304" pitchFamily="18" charset="0"/>
              <a:cs typeface="Calibri" panose="020F0502020204030204" pitchFamily="34" charset="0"/>
            </a:endParaRPr>
          </a:p>
          <a:p>
            <a:pPr marL="342900" marR="0" lvl="0" indent="-342900" fontAlgn="base">
              <a:lnSpc>
                <a:spcPct val="107000"/>
              </a:lnSpc>
              <a:spcBef>
                <a:spcPts val="0"/>
              </a:spcBef>
              <a:spcAft>
                <a:spcPts val="800"/>
              </a:spcAft>
              <a:buSzPts val="1000"/>
              <a:buFont typeface="Symbol" panose="05050102010706020507" pitchFamily="18" charset="2"/>
              <a:buChar char=""/>
              <a:tabLst>
                <a:tab pos="457200" algn="l"/>
              </a:tabLst>
            </a:pPr>
            <a:r>
              <a:rPr lang="en-US" sz="1600" dirty="0">
                <a:solidFill>
                  <a:schemeClr val="tx1"/>
                </a:solidFill>
                <a:effectLst/>
                <a:latin typeface="Verdana" panose="020B0604030504040204" pitchFamily="34" charset="0"/>
                <a:ea typeface="Times New Roman" panose="02020603050405020304" pitchFamily="18" charset="0"/>
                <a:cs typeface="Calibri" panose="020F0502020204030204" pitchFamily="34" charset="0"/>
              </a:rPr>
              <a:t>Describe how undue influence can be part of a crime in California</a:t>
            </a:r>
            <a:r>
              <a:rPr lang="en-US"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1390061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6AE7-9435-42BD-BAA5-ECD5514011E4}"/>
              </a:ext>
            </a:extLst>
          </p:cNvPr>
          <p:cNvSpPr>
            <a:spLocks noGrp="1"/>
          </p:cNvSpPr>
          <p:nvPr>
            <p:ph type="title"/>
          </p:nvPr>
        </p:nvSpPr>
        <p:spPr/>
        <p:txBody>
          <a:bodyPr/>
          <a:lstStyle/>
          <a:p>
            <a:r>
              <a:rPr lang="en-US" dirty="0"/>
              <a:t>A Word about Terminology</a:t>
            </a:r>
          </a:p>
        </p:txBody>
      </p:sp>
      <p:sp>
        <p:nvSpPr>
          <p:cNvPr id="3" name="Text Placeholder 2">
            <a:extLst>
              <a:ext uri="{FF2B5EF4-FFF2-40B4-BE49-F238E27FC236}">
                <a16:creationId xmlns:a16="http://schemas.microsoft.com/office/drawing/2014/main" id="{89B0ACD4-7735-4111-8CB1-21EC9785BE06}"/>
              </a:ext>
            </a:extLst>
          </p:cNvPr>
          <p:cNvSpPr>
            <a:spLocks noGrp="1"/>
          </p:cNvSpPr>
          <p:nvPr>
            <p:ph type="body" idx="1"/>
          </p:nvPr>
        </p:nvSpPr>
        <p:spPr/>
        <p:txBody>
          <a:bodyPr/>
          <a:lstStyle/>
          <a:p>
            <a:r>
              <a:rPr lang="en-US" dirty="0"/>
              <a:t>Different programs use varied terms. For clarity these terms will be used:</a:t>
            </a:r>
          </a:p>
          <a:p>
            <a:endParaRPr lang="en-US" dirty="0"/>
          </a:p>
          <a:p>
            <a:pPr lvl="1">
              <a:lnSpc>
                <a:spcPct val="150000"/>
              </a:lnSpc>
            </a:pPr>
            <a:r>
              <a:rPr lang="en-US" dirty="0"/>
              <a:t>The person who is harmed will be referred to by that term or as the “client” or “victim”</a:t>
            </a:r>
          </a:p>
          <a:p>
            <a:pPr lvl="1">
              <a:lnSpc>
                <a:spcPct val="150000"/>
              </a:lnSpc>
            </a:pPr>
            <a:r>
              <a:rPr lang="en-US" dirty="0"/>
              <a:t>The person who caused the harm will be referred to by that term or as the “influencer” or “alleged perpetrator”</a:t>
            </a:r>
          </a:p>
          <a:p>
            <a:pPr lvl="1">
              <a:lnSpc>
                <a:spcPct val="150000"/>
              </a:lnSpc>
            </a:pPr>
            <a:r>
              <a:rPr lang="en-US" dirty="0"/>
              <a:t>Statutory language will be used when referencing statutes</a:t>
            </a:r>
          </a:p>
          <a:p>
            <a:pPr lvl="1">
              <a:lnSpc>
                <a:spcPct val="150000"/>
              </a:lnSpc>
            </a:pPr>
            <a:r>
              <a:rPr lang="en-US" dirty="0"/>
              <a:t>Undue Influence will be abbreviated as UI at times</a:t>
            </a:r>
          </a:p>
          <a:p>
            <a:endParaRPr lang="en-US" dirty="0"/>
          </a:p>
        </p:txBody>
      </p:sp>
    </p:spTree>
    <p:extLst>
      <p:ext uri="{BB962C8B-B14F-4D97-AF65-F5344CB8AC3E}">
        <p14:creationId xmlns:p14="http://schemas.microsoft.com/office/powerpoint/2010/main" val="2093585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5AF72-EC97-4B6C-A9C5-4767F9FCAAA7}"/>
              </a:ext>
            </a:extLst>
          </p:cNvPr>
          <p:cNvSpPr>
            <a:spLocks noGrp="1"/>
          </p:cNvSpPr>
          <p:nvPr>
            <p:ph type="title"/>
          </p:nvPr>
        </p:nvSpPr>
        <p:spPr/>
        <p:txBody>
          <a:bodyPr/>
          <a:lstStyle/>
          <a:p>
            <a:r>
              <a:rPr lang="en-US" dirty="0"/>
              <a:t>Undue Influence Overview</a:t>
            </a:r>
          </a:p>
        </p:txBody>
      </p:sp>
      <p:sp>
        <p:nvSpPr>
          <p:cNvPr id="3" name="Text Placeholder 2">
            <a:extLst>
              <a:ext uri="{FF2B5EF4-FFF2-40B4-BE49-F238E27FC236}">
                <a16:creationId xmlns:a16="http://schemas.microsoft.com/office/drawing/2014/main" id="{75E67CBE-0525-4AD5-B770-BBCCFA81FC66}"/>
              </a:ext>
            </a:extLst>
          </p:cNvPr>
          <p:cNvSpPr>
            <a:spLocks noGrp="1"/>
          </p:cNvSpPr>
          <p:nvPr>
            <p:ph type="body" idx="1"/>
          </p:nvPr>
        </p:nvSpPr>
        <p:spPr>
          <a:xfrm>
            <a:off x="327991" y="1102075"/>
            <a:ext cx="8488017" cy="3717233"/>
          </a:xfrm>
        </p:spPr>
        <p:txBody>
          <a:bodyPr/>
          <a:lstStyle/>
          <a:p>
            <a:r>
              <a:rPr lang="en-US" dirty="0"/>
              <a:t>Is a process, not a single event</a:t>
            </a:r>
          </a:p>
          <a:p>
            <a:endParaRPr lang="en-US" dirty="0"/>
          </a:p>
          <a:p>
            <a:r>
              <a:rPr lang="en-US" dirty="0"/>
              <a:t>May occur in a variety of types of cases: </a:t>
            </a:r>
          </a:p>
          <a:p>
            <a:pPr lvl="1"/>
            <a:r>
              <a:rPr lang="en-US" dirty="0"/>
              <a:t>financial abuse, neglect, domestic violence and sexual abuse</a:t>
            </a:r>
          </a:p>
          <a:p>
            <a:pPr lvl="1"/>
            <a:endParaRPr lang="en-US" dirty="0"/>
          </a:p>
          <a:p>
            <a:r>
              <a:rPr lang="en-US" dirty="0"/>
              <a:t>Typically arises when an alleged abuser justifies actions as consent, i.e., the client agreed or wanted this to be done</a:t>
            </a:r>
          </a:p>
          <a:p>
            <a:endParaRPr lang="en-US" dirty="0"/>
          </a:p>
          <a:p>
            <a:r>
              <a:rPr lang="en-US" dirty="0"/>
              <a:t>Requires that the APS professional conduct an investigation of the underlying form(s) of abuse as in any case </a:t>
            </a:r>
            <a:r>
              <a:rPr lang="en-US" b="1" dirty="0"/>
              <a:t>and </a:t>
            </a:r>
            <a:r>
              <a:rPr lang="en-US" dirty="0"/>
              <a:t>also explore whether the tactics of undue influence have been used to overcome the client’s free will and decision making.</a:t>
            </a:r>
          </a:p>
          <a:p>
            <a:endParaRPr lang="en-US" dirty="0"/>
          </a:p>
          <a:p>
            <a:r>
              <a:rPr lang="en-US" dirty="0"/>
              <a:t>May require collaboration across systems to address</a:t>
            </a:r>
          </a:p>
          <a:p>
            <a:pPr marL="101600" indent="0">
              <a:buNone/>
            </a:pPr>
            <a:endParaRPr lang="en-US" dirty="0"/>
          </a:p>
        </p:txBody>
      </p:sp>
    </p:spTree>
    <p:extLst>
      <p:ext uri="{BB962C8B-B14F-4D97-AF65-F5344CB8AC3E}">
        <p14:creationId xmlns:p14="http://schemas.microsoft.com/office/powerpoint/2010/main" val="573253657"/>
      </p:ext>
    </p:extLst>
  </p:cSld>
  <p:clrMapOvr>
    <a:masterClrMapping/>
  </p:clrMapOvr>
</p:sld>
</file>

<file path=ppt/theme/theme1.xml><?xml version="1.0" encoding="utf-8"?>
<a:theme xmlns:a="http://schemas.openxmlformats.org/drawingml/2006/main" name="Basic Blue and White Flat">
  <a:themeElements>
    <a:clrScheme name="2021 Academy palette">
      <a:dk1>
        <a:srgbClr val="595959"/>
      </a:dk1>
      <a:lt1>
        <a:srgbClr val="FFFFFF"/>
      </a:lt1>
      <a:dk2>
        <a:srgbClr val="A71E35"/>
      </a:dk2>
      <a:lt2>
        <a:srgbClr val="E4E1DC"/>
      </a:lt2>
      <a:accent1>
        <a:srgbClr val="D1C695"/>
      </a:accent1>
      <a:accent2>
        <a:srgbClr val="9F948F"/>
      </a:accent2>
      <a:accent3>
        <a:srgbClr val="6353A3"/>
      </a:accent3>
      <a:accent4>
        <a:srgbClr val="009FA1"/>
      </a:accent4>
      <a:accent5>
        <a:srgbClr val="F4793B"/>
      </a:accent5>
      <a:accent6>
        <a:srgbClr val="B0E9E5"/>
      </a:accent6>
      <a:hlink>
        <a:srgbClr val="4472C4"/>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8094</TotalTime>
  <Words>3077</Words>
  <Application>Microsoft Office PowerPoint</Application>
  <PresentationFormat>On-screen Show (16:9)</PresentationFormat>
  <Paragraphs>393</Paragraphs>
  <Slides>49</Slides>
  <Notes>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3" baseType="lpstr">
      <vt:lpstr>Arial</vt:lpstr>
      <vt:lpstr>Trebuchet MS</vt:lpstr>
      <vt:lpstr>Wingdings</vt:lpstr>
      <vt:lpstr>Verdana</vt:lpstr>
      <vt:lpstr>Symbol</vt:lpstr>
      <vt:lpstr>Arial Black</vt:lpstr>
      <vt:lpstr>Courier New</vt:lpstr>
      <vt:lpstr>Quattrocento Sans</vt:lpstr>
      <vt:lpstr>Calibri</vt:lpstr>
      <vt:lpstr>Century Gothic</vt:lpstr>
      <vt:lpstr>Times New Roman</vt:lpstr>
      <vt:lpstr>vendana</vt:lpstr>
      <vt:lpstr>Basic Blue and White Flat</vt:lpstr>
      <vt:lpstr>Chart</vt:lpstr>
      <vt:lpstr>APS Investigations Involving Allegations of Undue Influence</vt:lpstr>
      <vt:lpstr>About the Academy &amp; APSWI</vt:lpstr>
      <vt:lpstr>Housekeeping</vt:lpstr>
      <vt:lpstr>Who You Are and Your Experience with Undue Influence Cases</vt:lpstr>
      <vt:lpstr>Thinking About Your Experience or Knowledge</vt:lpstr>
      <vt:lpstr>Why This Course</vt:lpstr>
      <vt:lpstr>Learning Objectives</vt:lpstr>
      <vt:lpstr>A Word about Terminology</vt:lpstr>
      <vt:lpstr>Undue Influence Overview</vt:lpstr>
      <vt:lpstr>Defining Undue Influence</vt:lpstr>
      <vt:lpstr>Undue Influence: Psychological Construct</vt:lpstr>
      <vt:lpstr>The Undue Influence “Process”</vt:lpstr>
      <vt:lpstr>Undue Influence Common Tactics</vt:lpstr>
      <vt:lpstr>Case Example (Summary)</vt:lpstr>
      <vt:lpstr>Small Group Discussion</vt:lpstr>
      <vt:lpstr>Legal Definitions</vt:lpstr>
      <vt:lpstr>Those Harmed by Undue Influence</vt:lpstr>
      <vt:lpstr>Decision-Making Ability and Undue Influence</vt:lpstr>
      <vt:lpstr>Explore What Makes Your Client Susceptible/Vulnerable  to Undue Influence</vt:lpstr>
      <vt:lpstr>Class Discussion</vt:lpstr>
      <vt:lpstr>Who are the Perpetrators?</vt:lpstr>
      <vt:lpstr>Fiduciaries and Professional as Perpetrators</vt:lpstr>
      <vt:lpstr>Establishing that Undue Influence Has Occurred</vt:lpstr>
      <vt:lpstr>California Undue Influence Law</vt:lpstr>
      <vt:lpstr>Vulnerability/Susceptibility</vt:lpstr>
      <vt:lpstr>Evidence of Apparent Authority</vt:lpstr>
      <vt:lpstr>Actions or Tactics of the Perpetrator</vt:lpstr>
      <vt:lpstr>Equity of the Result </vt:lpstr>
      <vt:lpstr>Undue Influence Summary</vt:lpstr>
      <vt:lpstr>Consent and Undue Influence</vt:lpstr>
      <vt:lpstr>Consent and Personal and Cultural Values, Beliefs, and Practices</vt:lpstr>
      <vt:lpstr>What Is Consent--Elements</vt:lpstr>
      <vt:lpstr>Consent and Undue Influence Activity: Part 1</vt:lpstr>
      <vt:lpstr>Undue Influence and Consent</vt:lpstr>
      <vt:lpstr>Consent and Undue Influence Activity: Part 2</vt:lpstr>
      <vt:lpstr>Is Undue Influence a Crime in California?</vt:lpstr>
      <vt:lpstr>What Does This Mean?</vt:lpstr>
      <vt:lpstr>Investigating Allegations of Undue Influence (1)</vt:lpstr>
      <vt:lpstr>Investigating Allegations of Undue Influence (2)</vt:lpstr>
      <vt:lpstr>Investigating Allegations of Undue Influence (3)</vt:lpstr>
      <vt:lpstr>Sam and Larry Part 2- APS Report</vt:lpstr>
      <vt:lpstr>Activity: Investigative Steps</vt:lpstr>
      <vt:lpstr>The CA Undue Influence Screening Tool (CUIST)</vt:lpstr>
      <vt:lpstr>CUIST in Detail</vt:lpstr>
      <vt:lpstr>Activity- Using CUIST with Sam and Larry’s Investigation</vt:lpstr>
      <vt:lpstr>Meeting Client Needs</vt:lpstr>
      <vt:lpstr>Various Remedies for Undue Influence </vt:lpstr>
      <vt:lpstr>Course Wrap Up</vt:lpstr>
      <vt:lpstr>Thank You!  We envision a world where  the quality of life for individuals, organizations, and communities  is transformed into a healthier place.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Laurel Rohlf</dc:creator>
  <cp:lastModifiedBy>Katherine Preston-Wager</cp:lastModifiedBy>
  <cp:revision>85</cp:revision>
  <dcterms:modified xsi:type="dcterms:W3CDTF">2023-07-18T20:35:37Z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498A6CA2-755D-43C8-AA7C-107FCA49E19A</vt:lpwstr>
  </property>
  <property fmtid="{D5CDD505-2E9C-101B-9397-08002B2CF9AE}" pid="3" name="ArticulatePath">
    <vt:lpwstr>PPT Template_Academy version</vt:lpwstr>
  </property>
</Properties>
</file>